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6442-42B3-4FCA-99B3-659F5E7BE5B3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9F44-7B42-4E5C-AC55-0BCBB5FE7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6442-42B3-4FCA-99B3-659F5E7BE5B3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9F44-7B42-4E5C-AC55-0BCBB5FE7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6442-42B3-4FCA-99B3-659F5E7BE5B3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9F44-7B42-4E5C-AC55-0BCBB5FE7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6442-42B3-4FCA-99B3-659F5E7BE5B3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9F44-7B42-4E5C-AC55-0BCBB5FE7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6442-42B3-4FCA-99B3-659F5E7BE5B3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9F44-7B42-4E5C-AC55-0BCBB5FE7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6442-42B3-4FCA-99B3-659F5E7BE5B3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9F44-7B42-4E5C-AC55-0BCBB5FE7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6442-42B3-4FCA-99B3-659F5E7BE5B3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9F44-7B42-4E5C-AC55-0BCBB5FE7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6442-42B3-4FCA-99B3-659F5E7BE5B3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9F44-7B42-4E5C-AC55-0BCBB5FE7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6442-42B3-4FCA-99B3-659F5E7BE5B3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9F44-7B42-4E5C-AC55-0BCBB5FE7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6442-42B3-4FCA-99B3-659F5E7BE5B3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9F44-7B42-4E5C-AC55-0BCBB5FE7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6442-42B3-4FCA-99B3-659F5E7BE5B3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9F44-7B42-4E5C-AC55-0BCBB5FE7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A6442-42B3-4FCA-99B3-659F5E7BE5B3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99F44-7B42-4E5C-AC55-0BCBB5FE7C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733800" y="990600"/>
            <a:ext cx="1828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Arial" charset="0"/>
              </a:rPr>
              <a:t>myself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781800" y="990600"/>
            <a:ext cx="1371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Cooperative </a:t>
            </a:r>
          </a:p>
          <a:p>
            <a:pPr algn="ctr"/>
            <a:r>
              <a:rPr lang="en-US" b="1">
                <a:latin typeface="Arial" charset="0"/>
              </a:rPr>
              <a:t>Learning Groups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791200" y="3886200"/>
            <a:ext cx="762000" cy="457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 smtClean="0">
                <a:solidFill>
                  <a:schemeClr val="accent2"/>
                </a:solidFill>
                <a:latin typeface="Arial" charset="0"/>
              </a:rPr>
              <a:t>mind </a:t>
            </a:r>
            <a:endParaRPr lang="en-US" b="1" dirty="0">
              <a:solidFill>
                <a:schemeClr val="accent2"/>
              </a:solidFill>
              <a:latin typeface="Arial" charset="0"/>
            </a:endParaRPr>
          </a:p>
          <a:p>
            <a:pPr algn="ctr"/>
            <a:r>
              <a:rPr lang="en-US" b="1" dirty="0">
                <a:solidFill>
                  <a:schemeClr val="accent2"/>
                </a:solidFill>
                <a:latin typeface="Arial" charset="0"/>
              </a:rPr>
              <a:t>Mapping</a:t>
            </a:r>
            <a:endParaRPr lang="en-US" b="1" dirty="0">
              <a:latin typeface="Arial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943600" y="2514600"/>
            <a:ext cx="838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Process</a:t>
            </a:r>
          </a:p>
          <a:p>
            <a:pPr algn="ctr"/>
            <a:r>
              <a:rPr lang="en-US" b="1">
                <a:latin typeface="Arial" charset="0"/>
              </a:rPr>
              <a:t>Skills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048000" y="2438400"/>
            <a:ext cx="914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Content</a:t>
            </a:r>
          </a:p>
          <a:p>
            <a:pPr algn="ctr"/>
            <a:r>
              <a:rPr lang="en-US" b="1">
                <a:latin typeface="Arial" charset="0"/>
              </a:rPr>
              <a:t>Objectives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886200" y="1981200"/>
            <a:ext cx="1219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Learning Goals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3886200" y="5715000"/>
            <a:ext cx="2362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Arial" charset="0"/>
              </a:rPr>
              <a:t>Library &amp; Internet Resources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7086600" y="2667000"/>
            <a:ext cx="10668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>
                <a:latin typeface="Arial" charset="0"/>
              </a:rPr>
              <a:t>Real World</a:t>
            </a:r>
          </a:p>
          <a:p>
            <a:r>
              <a:rPr lang="en-US" b="1">
                <a:latin typeface="Arial" charset="0"/>
              </a:rPr>
              <a:t>Open-ended</a:t>
            </a:r>
          </a:p>
          <a:p>
            <a:r>
              <a:rPr lang="en-US" b="1">
                <a:latin typeface="Arial" charset="0"/>
              </a:rPr>
              <a:t>Complex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7162800" y="3810000"/>
            <a:ext cx="990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Individual </a:t>
            </a:r>
          </a:p>
          <a:p>
            <a:pPr algn="ctr"/>
            <a:r>
              <a:rPr lang="en-US" b="1">
                <a:latin typeface="Arial" charset="0"/>
              </a:rPr>
              <a:t>Learning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6400800" y="4724400"/>
            <a:ext cx="17526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>
                <a:latin typeface="Arial" charset="0"/>
              </a:rPr>
              <a:t>Leadership</a:t>
            </a:r>
          </a:p>
          <a:p>
            <a:r>
              <a:rPr lang="en-US" b="1">
                <a:latin typeface="Arial" charset="0"/>
              </a:rPr>
              <a:t>Communication</a:t>
            </a:r>
          </a:p>
          <a:p>
            <a:r>
              <a:rPr lang="en-US" b="1">
                <a:latin typeface="Arial" charset="0"/>
              </a:rPr>
              <a:t>Conflict Management</a:t>
            </a:r>
          </a:p>
          <a:p>
            <a:r>
              <a:rPr lang="en-US" b="1">
                <a:latin typeface="Arial" charset="0"/>
              </a:rPr>
              <a:t>Sharing Information</a:t>
            </a:r>
          </a:p>
          <a:p>
            <a:r>
              <a:rPr lang="en-US" b="1">
                <a:latin typeface="Arial" charset="0"/>
              </a:rPr>
              <a:t>Accepting Information</a:t>
            </a:r>
          </a:p>
          <a:p>
            <a:r>
              <a:rPr lang="en-US" b="1">
                <a:latin typeface="Arial" charset="0"/>
              </a:rPr>
              <a:t>Peer Evaluation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2362200" y="3505200"/>
            <a:ext cx="15240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>
                <a:latin typeface="Arial" charset="0"/>
              </a:rPr>
              <a:t>Writing </a:t>
            </a:r>
          </a:p>
          <a:p>
            <a:pPr algn="ctr"/>
            <a:r>
              <a:rPr lang="en-US" sz="1600" dirty="0">
                <a:latin typeface="Arial" charset="0"/>
              </a:rPr>
              <a:t>Assignments</a:t>
            </a: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4038600" y="3886200"/>
            <a:ext cx="1600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Divide and Conquer</a:t>
            </a:r>
          </a:p>
          <a:p>
            <a:pPr algn="ctr"/>
            <a:r>
              <a:rPr lang="en-US" b="1">
                <a:latin typeface="Arial" charset="0"/>
              </a:rPr>
              <a:t>Strategies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4419600" y="4572000"/>
            <a:ext cx="16764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latin typeface="Arial" charset="0"/>
              </a:rPr>
              <a:t>Scholarly Synthesis</a:t>
            </a:r>
          </a:p>
          <a:p>
            <a:r>
              <a:rPr lang="en-US" b="1" dirty="0">
                <a:latin typeface="Arial" charset="0"/>
              </a:rPr>
              <a:t>Organization</a:t>
            </a:r>
          </a:p>
          <a:p>
            <a:r>
              <a:rPr lang="en-US" b="1" dirty="0">
                <a:latin typeface="Arial" charset="0"/>
              </a:rPr>
              <a:t>Disciplinary Rhetoric</a:t>
            </a:r>
          </a:p>
          <a:p>
            <a:r>
              <a:rPr lang="en-US" b="1" dirty="0">
                <a:latin typeface="Arial" charset="0"/>
              </a:rPr>
              <a:t>Student Voice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2209800" y="4876800"/>
            <a:ext cx="1219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>
                <a:latin typeface="Arial" charset="0"/>
              </a:rPr>
              <a:t>Term Papers</a:t>
            </a:r>
          </a:p>
          <a:p>
            <a:r>
              <a:rPr lang="en-US" b="1">
                <a:latin typeface="Arial" charset="0"/>
              </a:rPr>
              <a:t>PBL Problems</a:t>
            </a:r>
          </a:p>
          <a:p>
            <a:r>
              <a:rPr lang="en-US" b="1">
                <a:latin typeface="Arial" charset="0"/>
              </a:rPr>
              <a:t>Case Studies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838200" y="990600"/>
            <a:ext cx="16002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Individual</a:t>
            </a:r>
            <a:endParaRPr lang="en-US">
              <a:latin typeface="Arial" charset="0"/>
            </a:endParaRPr>
          </a:p>
          <a:p>
            <a:pPr algn="ctr"/>
            <a:r>
              <a:rPr lang="en-US" sz="1600">
                <a:latin typeface="Arial" charset="0"/>
              </a:rPr>
              <a:t>Accountability</a:t>
            </a:r>
            <a:endParaRPr lang="en-US">
              <a:latin typeface="Arial" charset="0"/>
            </a:endParaRP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2057400" y="1981200"/>
            <a:ext cx="838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Grades</a:t>
            </a: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7162800" y="1905000"/>
            <a:ext cx="990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Problems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6537325" y="16335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1">
              <a:latin typeface="Arial" charset="0"/>
            </a:endParaRPr>
          </a:p>
          <a:p>
            <a:endParaRPr lang="en-US" b="1">
              <a:latin typeface="Arial" charset="0"/>
            </a:endParaRP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914400" y="5334000"/>
            <a:ext cx="914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Revision</a:t>
            </a:r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838200" y="1981200"/>
            <a:ext cx="9144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latin typeface="Arial" charset="0"/>
              </a:rPr>
              <a:t>Faculty</a:t>
            </a:r>
          </a:p>
          <a:p>
            <a:r>
              <a:rPr lang="en-US" b="1" dirty="0">
                <a:latin typeface="Arial" charset="0"/>
              </a:rPr>
              <a:t>Students</a:t>
            </a:r>
          </a:p>
          <a:p>
            <a:r>
              <a:rPr lang="en-US" b="1" dirty="0">
                <a:latin typeface="Arial" charset="0"/>
              </a:rPr>
              <a:t>Society</a:t>
            </a:r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838200" y="4343400"/>
            <a:ext cx="990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Academic </a:t>
            </a:r>
          </a:p>
          <a:p>
            <a:pPr algn="ctr"/>
            <a:r>
              <a:rPr lang="en-US" b="1">
                <a:latin typeface="Arial" charset="0"/>
              </a:rPr>
              <a:t>Dishonesty</a:t>
            </a:r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838200" y="2971800"/>
            <a:ext cx="1219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Arial" charset="0"/>
              </a:rPr>
              <a:t>Examinations</a:t>
            </a:r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5562600" y="1295400"/>
            <a:ext cx="12192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5775325" y="1027113"/>
            <a:ext cx="4460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uses</a:t>
            </a:r>
            <a:endParaRPr lang="en-US" b="1">
              <a:latin typeface="Arial" charset="0"/>
            </a:endParaRPr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7315200" y="152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7315200" y="1524000"/>
            <a:ext cx="8826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working on</a:t>
            </a:r>
            <a:endParaRPr lang="en-US" b="1">
              <a:latin typeface="Arial" charset="0"/>
            </a:endParaRPr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7315200" y="2209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7299325" y="2322513"/>
            <a:ext cx="6397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that are</a:t>
            </a:r>
            <a:endParaRPr lang="en-US" b="1">
              <a:latin typeface="Arial" charset="0"/>
            </a:endParaRPr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7315200" y="3352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7299325" y="3465513"/>
            <a:ext cx="850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to promote</a:t>
            </a:r>
            <a:endParaRPr lang="en-US" b="1">
              <a:latin typeface="Arial" charset="0"/>
            </a:endParaRPr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 flipH="1">
            <a:off x="2438400" y="12954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2667000" y="990600"/>
            <a:ext cx="8747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depends on</a:t>
            </a:r>
            <a:endParaRPr lang="en-US" b="1">
              <a:latin typeface="Arial" charset="0"/>
            </a:endParaRPr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>
            <a:off x="2133600" y="16002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2209800" y="1603375"/>
            <a:ext cx="877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reflected in</a:t>
            </a:r>
            <a:endParaRPr lang="en-US" b="1">
              <a:latin typeface="Arial" charset="0"/>
            </a:endParaRPr>
          </a:p>
        </p:txBody>
      </p:sp>
      <p:sp>
        <p:nvSpPr>
          <p:cNvPr id="10276" name="Line 36"/>
          <p:cNvSpPr>
            <a:spLocks noChangeShapeType="1"/>
          </p:cNvSpPr>
          <p:nvPr/>
        </p:nvSpPr>
        <p:spPr bwMode="auto">
          <a:xfrm>
            <a:off x="2895600" y="2133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7" name="Text Box 37"/>
          <p:cNvSpPr txBox="1">
            <a:spLocks noChangeArrowheads="1"/>
          </p:cNvSpPr>
          <p:nvPr/>
        </p:nvSpPr>
        <p:spPr bwMode="auto">
          <a:xfrm>
            <a:off x="3124200" y="1831975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tied  to</a:t>
            </a:r>
            <a:endParaRPr lang="en-US" b="1">
              <a:latin typeface="Arial" charset="0"/>
            </a:endParaRPr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>
            <a:off x="4495800" y="1600200"/>
            <a:ext cx="0" cy="381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9" name="Line 39"/>
          <p:cNvSpPr>
            <a:spLocks noChangeShapeType="1"/>
          </p:cNvSpPr>
          <p:nvPr/>
        </p:nvSpPr>
        <p:spPr bwMode="auto">
          <a:xfrm>
            <a:off x="1066800" y="1600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Text Box 40"/>
          <p:cNvSpPr txBox="1">
            <a:spLocks noChangeArrowheads="1"/>
          </p:cNvSpPr>
          <p:nvPr/>
        </p:nvSpPr>
        <p:spPr bwMode="auto">
          <a:xfrm>
            <a:off x="1050925" y="1636713"/>
            <a:ext cx="9191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expected by</a:t>
            </a:r>
            <a:endParaRPr lang="en-US" b="1">
              <a:latin typeface="Arial" charset="0"/>
            </a:endParaRPr>
          </a:p>
        </p:txBody>
      </p:sp>
      <p:sp>
        <p:nvSpPr>
          <p:cNvPr id="10281" name="Text Box 41"/>
          <p:cNvSpPr txBox="1">
            <a:spLocks noChangeArrowheads="1"/>
          </p:cNvSpPr>
          <p:nvPr/>
        </p:nvSpPr>
        <p:spPr bwMode="auto">
          <a:xfrm>
            <a:off x="4572000" y="1676400"/>
            <a:ext cx="387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has</a:t>
            </a:r>
            <a:endParaRPr lang="en-US" b="1">
              <a:latin typeface="Arial" charset="0"/>
            </a:endParaRPr>
          </a:p>
        </p:txBody>
      </p:sp>
      <p:sp>
        <p:nvSpPr>
          <p:cNvPr id="10282" name="Line 42"/>
          <p:cNvSpPr>
            <a:spLocks noChangeShapeType="1"/>
          </p:cNvSpPr>
          <p:nvPr/>
        </p:nvSpPr>
        <p:spPr bwMode="auto">
          <a:xfrm>
            <a:off x="4495800" y="2286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3" name="Line 43"/>
          <p:cNvSpPr>
            <a:spLocks noChangeShapeType="1"/>
          </p:cNvSpPr>
          <p:nvPr/>
        </p:nvSpPr>
        <p:spPr bwMode="auto">
          <a:xfrm>
            <a:off x="4495800" y="2667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4" name="Line 44"/>
          <p:cNvSpPr>
            <a:spLocks noChangeShapeType="1"/>
          </p:cNvSpPr>
          <p:nvPr/>
        </p:nvSpPr>
        <p:spPr bwMode="auto">
          <a:xfrm flipH="1">
            <a:off x="3962400" y="2667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5" name="Rectangle 45"/>
          <p:cNvSpPr>
            <a:spLocks noChangeArrowheads="1"/>
          </p:cNvSpPr>
          <p:nvPr/>
        </p:nvSpPr>
        <p:spPr bwMode="auto">
          <a:xfrm>
            <a:off x="5562600" y="1905000"/>
            <a:ext cx="1219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Group </a:t>
            </a:r>
          </a:p>
          <a:p>
            <a:pPr algn="ctr"/>
            <a:r>
              <a:rPr lang="en-US" b="1">
                <a:latin typeface="Arial" charset="0"/>
              </a:rPr>
              <a:t>Accountability</a:t>
            </a:r>
          </a:p>
        </p:txBody>
      </p:sp>
      <p:sp>
        <p:nvSpPr>
          <p:cNvPr id="10286" name="Text Box 46"/>
          <p:cNvSpPr txBox="1">
            <a:spLocks noChangeArrowheads="1"/>
          </p:cNvSpPr>
          <p:nvPr/>
        </p:nvSpPr>
        <p:spPr bwMode="auto">
          <a:xfrm>
            <a:off x="4495800" y="2438400"/>
            <a:ext cx="762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including</a:t>
            </a:r>
            <a:endParaRPr lang="en-US" b="1">
              <a:latin typeface="Arial" charset="0"/>
            </a:endParaRPr>
          </a:p>
        </p:txBody>
      </p:sp>
      <p:sp>
        <p:nvSpPr>
          <p:cNvPr id="10287" name="Rectangle 47"/>
          <p:cNvSpPr>
            <a:spLocks noChangeArrowheads="1"/>
          </p:cNvSpPr>
          <p:nvPr/>
        </p:nvSpPr>
        <p:spPr bwMode="auto">
          <a:xfrm>
            <a:off x="838200" y="3429000"/>
            <a:ext cx="1295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Arial" charset="0"/>
              </a:rPr>
              <a:t>Peer Evaluation</a:t>
            </a:r>
          </a:p>
        </p:txBody>
      </p:sp>
      <p:sp>
        <p:nvSpPr>
          <p:cNvPr id="10288" name="Line 48"/>
          <p:cNvSpPr>
            <a:spLocks noChangeShapeType="1"/>
          </p:cNvSpPr>
          <p:nvPr/>
        </p:nvSpPr>
        <p:spPr bwMode="auto">
          <a:xfrm>
            <a:off x="2362200" y="22860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9" name="Line 49"/>
          <p:cNvSpPr>
            <a:spLocks noChangeShapeType="1"/>
          </p:cNvSpPr>
          <p:nvPr/>
        </p:nvSpPr>
        <p:spPr bwMode="auto">
          <a:xfrm flipH="1">
            <a:off x="2057400" y="29718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0" name="Line 50"/>
          <p:cNvSpPr>
            <a:spLocks noChangeShapeType="1"/>
          </p:cNvSpPr>
          <p:nvPr/>
        </p:nvSpPr>
        <p:spPr bwMode="auto">
          <a:xfrm flipH="1">
            <a:off x="2057400" y="29718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1" name="Line 51"/>
          <p:cNvSpPr>
            <a:spLocks noChangeShapeType="1"/>
          </p:cNvSpPr>
          <p:nvPr/>
        </p:nvSpPr>
        <p:spPr bwMode="auto">
          <a:xfrm>
            <a:off x="2362200" y="2971800"/>
            <a:ext cx="304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2" name="Text Box 52"/>
          <p:cNvSpPr txBox="1">
            <a:spLocks noChangeArrowheads="1"/>
          </p:cNvSpPr>
          <p:nvPr/>
        </p:nvSpPr>
        <p:spPr bwMode="auto">
          <a:xfrm>
            <a:off x="1905000" y="2667000"/>
            <a:ext cx="7985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based   on</a:t>
            </a:r>
            <a:endParaRPr lang="en-US" b="1">
              <a:latin typeface="Arial" charset="0"/>
            </a:endParaRPr>
          </a:p>
        </p:txBody>
      </p:sp>
      <p:sp>
        <p:nvSpPr>
          <p:cNvPr id="10293" name="Line 53"/>
          <p:cNvSpPr>
            <a:spLocks noChangeShapeType="1"/>
          </p:cNvSpPr>
          <p:nvPr/>
        </p:nvSpPr>
        <p:spPr bwMode="auto">
          <a:xfrm>
            <a:off x="2362200" y="2971800"/>
            <a:ext cx="2362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4" name="Rectangle 54"/>
          <p:cNvSpPr>
            <a:spLocks noChangeArrowheads="1"/>
          </p:cNvSpPr>
          <p:nvPr/>
        </p:nvSpPr>
        <p:spPr bwMode="auto">
          <a:xfrm>
            <a:off x="4724400" y="3048000"/>
            <a:ext cx="1066800" cy="457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solidFill>
                  <a:schemeClr val="accent2"/>
                </a:solidFill>
                <a:latin typeface="Arial" charset="0"/>
              </a:rPr>
              <a:t>Group</a:t>
            </a:r>
          </a:p>
          <a:p>
            <a:pPr algn="ctr"/>
            <a:r>
              <a:rPr lang="en-US" b="1" dirty="0">
                <a:solidFill>
                  <a:schemeClr val="accent2"/>
                </a:solidFill>
                <a:latin typeface="Arial" charset="0"/>
              </a:rPr>
              <a:t>Assignments</a:t>
            </a:r>
          </a:p>
        </p:txBody>
      </p:sp>
      <p:sp>
        <p:nvSpPr>
          <p:cNvPr id="10295" name="Line 55"/>
          <p:cNvSpPr>
            <a:spLocks noChangeShapeType="1"/>
          </p:cNvSpPr>
          <p:nvPr/>
        </p:nvSpPr>
        <p:spPr bwMode="auto">
          <a:xfrm flipH="1">
            <a:off x="6629400" y="15240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 rot="-3384687">
            <a:off x="6301581" y="1547019"/>
            <a:ext cx="4730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need</a:t>
            </a:r>
            <a:endParaRPr lang="en-US" b="1">
              <a:latin typeface="Arial" charset="0"/>
            </a:endParaRPr>
          </a:p>
        </p:txBody>
      </p:sp>
      <p:sp>
        <p:nvSpPr>
          <p:cNvPr id="10297" name="Line 57"/>
          <p:cNvSpPr>
            <a:spLocks noChangeShapeType="1"/>
          </p:cNvSpPr>
          <p:nvPr/>
        </p:nvSpPr>
        <p:spPr bwMode="auto">
          <a:xfrm>
            <a:off x="5638800" y="2743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8" name="Line 58"/>
          <p:cNvSpPr>
            <a:spLocks noChangeShapeType="1"/>
          </p:cNvSpPr>
          <p:nvPr/>
        </p:nvSpPr>
        <p:spPr bwMode="auto">
          <a:xfrm>
            <a:off x="56388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9" name="Text Box 59"/>
          <p:cNvSpPr txBox="1">
            <a:spLocks noChangeArrowheads="1"/>
          </p:cNvSpPr>
          <p:nvPr/>
        </p:nvSpPr>
        <p:spPr bwMode="auto">
          <a:xfrm>
            <a:off x="4648200" y="2743200"/>
            <a:ext cx="1038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achieved with</a:t>
            </a:r>
            <a:endParaRPr lang="en-US" b="1">
              <a:latin typeface="Arial" charset="0"/>
            </a:endParaRPr>
          </a:p>
        </p:txBody>
      </p:sp>
      <p:sp>
        <p:nvSpPr>
          <p:cNvPr id="10300" name="Line 60"/>
          <p:cNvSpPr>
            <a:spLocks noChangeShapeType="1"/>
          </p:cNvSpPr>
          <p:nvPr/>
        </p:nvSpPr>
        <p:spPr bwMode="auto">
          <a:xfrm>
            <a:off x="5105400" y="350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1" name="Text Box 61"/>
          <p:cNvSpPr txBox="1">
            <a:spLocks noChangeArrowheads="1"/>
          </p:cNvSpPr>
          <p:nvPr/>
        </p:nvSpPr>
        <p:spPr bwMode="auto">
          <a:xfrm>
            <a:off x="4572000" y="3581400"/>
            <a:ext cx="9572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should  limit</a:t>
            </a:r>
            <a:endParaRPr lang="en-US" b="1">
              <a:latin typeface="Arial" charset="0"/>
            </a:endParaRPr>
          </a:p>
        </p:txBody>
      </p:sp>
      <p:sp>
        <p:nvSpPr>
          <p:cNvPr id="10302" name="Line 62"/>
          <p:cNvSpPr>
            <a:spLocks noChangeShapeType="1"/>
          </p:cNvSpPr>
          <p:nvPr/>
        </p:nvSpPr>
        <p:spPr bwMode="auto">
          <a:xfrm flipH="1" flipV="1">
            <a:off x="3886200" y="37338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3" name="Text Box 63"/>
          <p:cNvSpPr txBox="1">
            <a:spLocks noChangeArrowheads="1"/>
          </p:cNvSpPr>
          <p:nvPr/>
        </p:nvSpPr>
        <p:spPr bwMode="auto">
          <a:xfrm rot="489666">
            <a:off x="3886200" y="3505200"/>
            <a:ext cx="612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seen in</a:t>
            </a:r>
            <a:endParaRPr lang="en-US" b="1">
              <a:latin typeface="Arial" charset="0"/>
            </a:endParaRPr>
          </a:p>
        </p:txBody>
      </p:sp>
      <p:sp>
        <p:nvSpPr>
          <p:cNvPr id="10304" name="Line 64"/>
          <p:cNvSpPr>
            <a:spLocks noChangeShapeType="1"/>
          </p:cNvSpPr>
          <p:nvPr/>
        </p:nvSpPr>
        <p:spPr bwMode="auto">
          <a:xfrm>
            <a:off x="5638800" y="3505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5" name="Text Box 65"/>
          <p:cNvSpPr txBox="1">
            <a:spLocks noChangeArrowheads="1"/>
          </p:cNvSpPr>
          <p:nvPr/>
        </p:nvSpPr>
        <p:spPr bwMode="auto">
          <a:xfrm>
            <a:off x="5715000" y="3432175"/>
            <a:ext cx="46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such</a:t>
            </a:r>
          </a:p>
          <a:p>
            <a:r>
              <a:rPr lang="en-US" dirty="0"/>
              <a:t>    as</a:t>
            </a:r>
            <a:endParaRPr lang="en-US" b="1" dirty="0">
              <a:latin typeface="Arial" charset="0"/>
            </a:endParaRPr>
          </a:p>
        </p:txBody>
      </p:sp>
      <p:sp>
        <p:nvSpPr>
          <p:cNvPr id="10306" name="Line 66"/>
          <p:cNvSpPr>
            <a:spLocks noChangeShapeType="1"/>
          </p:cNvSpPr>
          <p:nvPr/>
        </p:nvSpPr>
        <p:spPr bwMode="auto">
          <a:xfrm>
            <a:off x="6781800" y="43434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7" name="Text Box 67"/>
          <p:cNvSpPr txBox="1">
            <a:spLocks noChangeArrowheads="1"/>
          </p:cNvSpPr>
          <p:nvPr/>
        </p:nvSpPr>
        <p:spPr bwMode="auto">
          <a:xfrm rot="4567481">
            <a:off x="6292057" y="3371056"/>
            <a:ext cx="762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including</a:t>
            </a:r>
            <a:endParaRPr lang="en-US" b="1">
              <a:latin typeface="Arial" charset="0"/>
            </a:endParaRPr>
          </a:p>
        </p:txBody>
      </p:sp>
      <p:sp>
        <p:nvSpPr>
          <p:cNvPr id="10308" name="Line 68"/>
          <p:cNvSpPr>
            <a:spLocks noChangeShapeType="1"/>
          </p:cNvSpPr>
          <p:nvPr/>
        </p:nvSpPr>
        <p:spPr bwMode="auto">
          <a:xfrm>
            <a:off x="2819400" y="4114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9" name="Text Box 69"/>
          <p:cNvSpPr txBox="1">
            <a:spLocks noChangeArrowheads="1"/>
          </p:cNvSpPr>
          <p:nvPr/>
        </p:nvSpPr>
        <p:spPr bwMode="auto">
          <a:xfrm>
            <a:off x="2438400" y="4343400"/>
            <a:ext cx="7048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such   as</a:t>
            </a:r>
            <a:endParaRPr lang="en-US" b="1">
              <a:latin typeface="Arial" charset="0"/>
            </a:endParaRPr>
          </a:p>
        </p:txBody>
      </p:sp>
      <p:sp>
        <p:nvSpPr>
          <p:cNvPr id="10310" name="Line 70"/>
          <p:cNvSpPr>
            <a:spLocks noChangeShapeType="1"/>
          </p:cNvSpPr>
          <p:nvPr/>
        </p:nvSpPr>
        <p:spPr bwMode="auto">
          <a:xfrm>
            <a:off x="3733800" y="41148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1" name="Text Box 71"/>
          <p:cNvSpPr txBox="1">
            <a:spLocks noChangeArrowheads="1"/>
          </p:cNvSpPr>
          <p:nvPr/>
        </p:nvSpPr>
        <p:spPr bwMode="auto">
          <a:xfrm rot="2970829">
            <a:off x="3444876" y="4378325"/>
            <a:ext cx="9255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that </a:t>
            </a:r>
            <a:r>
              <a:rPr lang="en-US"/>
              <a:t>display</a:t>
            </a:r>
            <a:endParaRPr lang="en-US" b="1">
              <a:latin typeface="Arial" charset="0"/>
            </a:endParaRPr>
          </a:p>
        </p:txBody>
      </p:sp>
      <p:sp>
        <p:nvSpPr>
          <p:cNvPr id="10312" name="Text Box 72"/>
          <p:cNvSpPr txBox="1">
            <a:spLocks noChangeArrowheads="1"/>
          </p:cNvSpPr>
          <p:nvPr/>
        </p:nvSpPr>
        <p:spPr bwMode="auto">
          <a:xfrm rot="4189582">
            <a:off x="3404394" y="4866481"/>
            <a:ext cx="850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that</a:t>
            </a:r>
            <a:r>
              <a:rPr lang="en-US" b="1"/>
              <a:t> access</a:t>
            </a:r>
            <a:endParaRPr lang="en-US" b="1">
              <a:latin typeface="Arial" charset="0"/>
            </a:endParaRPr>
          </a:p>
        </p:txBody>
      </p:sp>
      <p:sp>
        <p:nvSpPr>
          <p:cNvPr id="10313" name="Line 73"/>
          <p:cNvSpPr>
            <a:spLocks noChangeShapeType="1"/>
          </p:cNvSpPr>
          <p:nvPr/>
        </p:nvSpPr>
        <p:spPr bwMode="auto">
          <a:xfrm flipH="1">
            <a:off x="1828800" y="38862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4" name="Text Box 74"/>
          <p:cNvSpPr txBox="1">
            <a:spLocks noChangeArrowheads="1"/>
          </p:cNvSpPr>
          <p:nvPr/>
        </p:nvSpPr>
        <p:spPr bwMode="auto">
          <a:xfrm>
            <a:off x="838200" y="3813175"/>
            <a:ext cx="1022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that address</a:t>
            </a:r>
          </a:p>
          <a:p>
            <a:r>
              <a:rPr lang="en-US"/>
              <a:t>and minimize</a:t>
            </a:r>
            <a:endParaRPr lang="en-US" b="1">
              <a:latin typeface="Arial" charset="0"/>
            </a:endParaRPr>
          </a:p>
        </p:txBody>
      </p:sp>
      <p:sp>
        <p:nvSpPr>
          <p:cNvPr id="10315" name="Line 75"/>
          <p:cNvSpPr>
            <a:spLocks noChangeShapeType="1"/>
          </p:cNvSpPr>
          <p:nvPr/>
        </p:nvSpPr>
        <p:spPr bwMode="auto">
          <a:xfrm flipH="1">
            <a:off x="1828800" y="4114800"/>
            <a:ext cx="685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6" name="Text Box 76"/>
          <p:cNvSpPr txBox="1">
            <a:spLocks noChangeArrowheads="1"/>
          </p:cNvSpPr>
          <p:nvPr/>
        </p:nvSpPr>
        <p:spPr bwMode="auto">
          <a:xfrm rot="-3619206">
            <a:off x="1423194" y="4658519"/>
            <a:ext cx="1149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that incorporate</a:t>
            </a:r>
            <a:endParaRPr lang="en-US" b="1" dirty="0">
              <a:latin typeface="Arial" charset="0"/>
            </a:endParaRPr>
          </a:p>
        </p:txBody>
      </p:sp>
      <p:sp>
        <p:nvSpPr>
          <p:cNvPr id="10317" name="Line 77"/>
          <p:cNvSpPr>
            <a:spLocks noChangeShapeType="1"/>
          </p:cNvSpPr>
          <p:nvPr/>
        </p:nvSpPr>
        <p:spPr bwMode="auto">
          <a:xfrm flipH="1">
            <a:off x="6096000" y="4343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8" name="Line 78"/>
          <p:cNvSpPr>
            <a:spLocks noChangeShapeType="1"/>
          </p:cNvSpPr>
          <p:nvPr/>
        </p:nvSpPr>
        <p:spPr bwMode="auto">
          <a:xfrm flipH="1" flipV="1">
            <a:off x="6400800" y="29718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9" name="Line 79"/>
          <p:cNvSpPr>
            <a:spLocks noChangeShapeType="1"/>
          </p:cNvSpPr>
          <p:nvPr/>
        </p:nvSpPr>
        <p:spPr bwMode="auto">
          <a:xfrm>
            <a:off x="3352800" y="4114800"/>
            <a:ext cx="609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20" name="Line 80"/>
          <p:cNvSpPr>
            <a:spLocks noChangeShapeType="1"/>
          </p:cNvSpPr>
          <p:nvPr/>
        </p:nvSpPr>
        <p:spPr bwMode="auto">
          <a:xfrm flipH="1">
            <a:off x="3429000" y="3200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21" name="Rectangle 81"/>
          <p:cNvSpPr>
            <a:spLocks noChangeArrowheads="1"/>
          </p:cNvSpPr>
          <p:nvPr/>
        </p:nvSpPr>
        <p:spPr bwMode="auto">
          <a:xfrm>
            <a:off x="2438400" y="5715000"/>
            <a:ext cx="1219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Arial" charset="0"/>
              </a:rPr>
              <a:t>Peer Feedback</a:t>
            </a:r>
          </a:p>
        </p:txBody>
      </p:sp>
      <p:sp>
        <p:nvSpPr>
          <p:cNvPr id="10322" name="Line 82"/>
          <p:cNvSpPr>
            <a:spLocks noChangeShapeType="1"/>
          </p:cNvSpPr>
          <p:nvPr/>
        </p:nvSpPr>
        <p:spPr bwMode="auto">
          <a:xfrm>
            <a:off x="1828800" y="5638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23" name="Text Box 83"/>
          <p:cNvSpPr txBox="1">
            <a:spLocks noChangeArrowheads="1"/>
          </p:cNvSpPr>
          <p:nvPr/>
        </p:nvSpPr>
        <p:spPr bwMode="auto">
          <a:xfrm>
            <a:off x="1279525" y="5751513"/>
            <a:ext cx="9350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informed by</a:t>
            </a:r>
            <a:endParaRPr lang="en-US" b="1">
              <a:latin typeface="Arial" charset="0"/>
            </a:endParaRPr>
          </a:p>
        </p:txBody>
      </p:sp>
      <p:sp>
        <p:nvSpPr>
          <p:cNvPr id="10324" name="Line 84"/>
          <p:cNvSpPr>
            <a:spLocks noChangeShapeType="1"/>
          </p:cNvSpPr>
          <p:nvPr/>
        </p:nvSpPr>
        <p:spPr bwMode="auto">
          <a:xfrm>
            <a:off x="3429000" y="2895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25" name="Text Box 85"/>
          <p:cNvSpPr txBox="1">
            <a:spLocks noChangeArrowheads="1"/>
          </p:cNvSpPr>
          <p:nvPr/>
        </p:nvSpPr>
        <p:spPr bwMode="auto">
          <a:xfrm>
            <a:off x="2743200" y="3200400"/>
            <a:ext cx="9159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reflected  in</a:t>
            </a:r>
            <a:endParaRPr lang="en-US" b="1">
              <a:latin typeface="Arial" charset="0"/>
            </a:endParaRPr>
          </a:p>
        </p:txBody>
      </p:sp>
      <p:sp>
        <p:nvSpPr>
          <p:cNvPr id="10326" name="Text Box 86"/>
          <p:cNvSpPr txBox="1">
            <a:spLocks noChangeArrowheads="1"/>
          </p:cNvSpPr>
          <p:nvPr/>
        </p:nvSpPr>
        <p:spPr bwMode="auto">
          <a:xfrm>
            <a:off x="-10961" y="381000"/>
            <a:ext cx="91294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Where does </a:t>
            </a:r>
            <a:r>
              <a:rPr lang="en-US" sz="2400" b="1" dirty="0" smtClean="0">
                <a:solidFill>
                  <a:schemeClr val="accent2"/>
                </a:solidFill>
                <a:latin typeface="Comic Sans MS" pitchFamily="66" charset="0"/>
              </a:rPr>
              <a:t>Mind </a:t>
            </a: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Mapping Fit Into </a:t>
            </a:r>
            <a:r>
              <a:rPr lang="en-US" sz="2400" b="1" dirty="0" smtClean="0">
                <a:solidFill>
                  <a:schemeClr val="accent2"/>
                </a:solidFill>
                <a:latin typeface="Comic Sans MS" pitchFamily="66" charset="0"/>
              </a:rPr>
              <a:t>Academic Performance?</a:t>
            </a:r>
            <a:endParaRPr lang="en-US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125</Words>
  <Application>Microsoft Office PowerPoint</Application>
  <PresentationFormat>On-screen Show (4:3)</PresentationFormat>
  <Paragraphs>77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2018-05-10T02:42:39Z</dcterms:created>
  <dcterms:modified xsi:type="dcterms:W3CDTF">2018-05-10T02:46:08Z</dcterms:modified>
</cp:coreProperties>
</file>