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80" r:id="rId2"/>
    <p:sldId id="281" r:id="rId3"/>
    <p:sldId id="264" r:id="rId4"/>
    <p:sldId id="282" r:id="rId5"/>
    <p:sldId id="284" r:id="rId6"/>
    <p:sldId id="288" r:id="rId7"/>
    <p:sldId id="290" r:id="rId8"/>
    <p:sldId id="291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w, Alexis (ITD)" initials="S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1612F"/>
    <a:srgbClr val="FFFF00"/>
    <a:srgbClr val="FFFF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3964" autoAdjust="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57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50" y="-7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C6EEB3D-4F78-42E8-AE48-8A20427A4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2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6518B5-0F19-477F-96DC-82AC8082B27D}" type="datetimeFigureOut">
              <a:rPr lang="en-US"/>
              <a:pPr>
                <a:defRPr/>
              </a:pPr>
              <a:t>6/20/2012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BBC666-9270-403C-B719-9B1D975651C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5709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BBFE8A-03AD-46F8-8138-DCB1E27E9B00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en-US" sz="2800" dirty="0" smtClean="0">
                <a:cs typeface="Arial" charset="0"/>
              </a:rPr>
              <a:t>Select 10 volunteers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en-US" sz="2800" baseline="0" dirty="0" smtClean="0">
                <a:cs typeface="Arial" charset="0"/>
              </a:rPr>
              <a:t>Organize Teams – count off 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en-US" sz="2800" baseline="0" dirty="0" smtClean="0">
                <a:cs typeface="Arial" charset="0"/>
              </a:rPr>
              <a:t>Coin Toss – Tim Larkin 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en-US" sz="2800" dirty="0" smtClean="0">
                <a:cs typeface="Arial" charset="0"/>
              </a:rPr>
              <a:t>Play Game!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2800" dirty="0" smtClean="0">
                <a:cs typeface="Arial" charset="0"/>
              </a:rPr>
              <a:t>Rules of Game:</a:t>
            </a:r>
            <a:r>
              <a:rPr lang="en-US" sz="2800" baseline="0" dirty="0" smtClean="0">
                <a:cs typeface="Arial" charset="0"/>
              </a:rPr>
              <a:t> 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z="2800" baseline="0" dirty="0" smtClean="0">
                <a:cs typeface="Arial" charset="0"/>
              </a:rPr>
              <a:t>First team picks a category (1-5)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z="2800" baseline="0" dirty="0" smtClean="0">
                <a:cs typeface="Arial" charset="0"/>
              </a:rPr>
              <a:t>Must correctly guess survey response before missing 3 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z="2800" baseline="0" dirty="0" smtClean="0">
                <a:cs typeface="Arial" charset="0"/>
              </a:rPr>
              <a:t>Once they miss 3 responses Second Team gets one chance to guess a correct response 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z="2800" baseline="0" dirty="0" smtClean="0">
                <a:cs typeface="Arial" charset="0"/>
              </a:rPr>
              <a:t>If Second Team guesses correctly they get their point PLUS the other team’s points for that round 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z="2800" baseline="0" smtClean="0">
                <a:cs typeface="Arial" charset="0"/>
              </a:rPr>
              <a:t>Winner </a:t>
            </a:r>
            <a:r>
              <a:rPr lang="en-US" sz="2800" baseline="0" dirty="0" smtClean="0">
                <a:cs typeface="Arial" charset="0"/>
              </a:rPr>
              <a:t>is the team with the highest score after 5 rounds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sz="2800" baseline="0" dirty="0" smtClean="0">
                <a:cs typeface="Arial" charset="0"/>
              </a:rPr>
              <a:t>In case of tie: Bonus Round is played – teams must ring bell first to answer question AFTER I read it allow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endParaRPr lang="en-US" sz="2800" baseline="0" dirty="0" smtClean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BC666-9270-403C-B719-9B1D975651C2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63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Based on a the SURVEY: Silence Fails, by David </a:t>
            </a:r>
            <a:r>
              <a:rPr lang="en-US" sz="4000" dirty="0" err="1" smtClean="0"/>
              <a:t>Maxfield</a:t>
            </a:r>
            <a:r>
              <a:rPr lang="en-US" sz="4000" dirty="0" smtClean="0"/>
              <a:t>, for The </a:t>
            </a:r>
            <a:r>
              <a:rPr lang="en-US" sz="4000" dirty="0" err="1" smtClean="0"/>
              <a:t>Concours</a:t>
            </a:r>
            <a:r>
              <a:rPr lang="en-US" sz="4000" dirty="0" smtClean="0"/>
              <a:t> Group conducted in 2006,</a:t>
            </a:r>
            <a:r>
              <a:rPr lang="en-US" sz="4000" baseline="0" dirty="0" smtClean="0"/>
              <a:t> what are the </a:t>
            </a:r>
            <a:r>
              <a:rPr lang="en-US" sz="4000" b="1" baseline="0" dirty="0" smtClean="0"/>
              <a:t>top 4 Reasons for Project Failures? 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BC666-9270-403C-B719-9B1D975651C2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184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Based on the NESN SURVEY</a:t>
            </a:r>
            <a:r>
              <a:rPr lang="en-US" sz="4000" baseline="0" dirty="0" smtClean="0"/>
              <a:t> </a:t>
            </a:r>
            <a:r>
              <a:rPr lang="en-US" sz="4000" dirty="0" smtClean="0"/>
              <a:t>conducted last</a:t>
            </a:r>
            <a:r>
              <a:rPr lang="en-US" sz="4000" baseline="0" dirty="0" smtClean="0"/>
              <a:t> year, what are the </a:t>
            </a:r>
            <a:r>
              <a:rPr lang="en-US" sz="4000" b="1" baseline="0" dirty="0" smtClean="0"/>
              <a:t>top 8 </a:t>
            </a:r>
            <a:r>
              <a:rPr lang="en-US" sz="4000" b="1" dirty="0" smtClean="0"/>
              <a:t>Greatest Boston Sports Moments</a:t>
            </a:r>
            <a:r>
              <a:rPr lang="en-US" sz="4000" dirty="0" smtClean="0"/>
              <a:t>?</a:t>
            </a:r>
            <a:r>
              <a:rPr lang="en-US" sz="4000" baseline="0" dirty="0" smtClean="0"/>
              <a:t>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BC666-9270-403C-B719-9B1D975651C2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9877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Based on the SURVEY: Examining Critical Success Factors for IT Projects by Michael J. Doherty, for the Walden and Marian Universities</a:t>
            </a:r>
            <a:r>
              <a:rPr lang="en-US" sz="4000" baseline="0" dirty="0" smtClean="0"/>
              <a:t> in </a:t>
            </a:r>
            <a:r>
              <a:rPr lang="en-US" sz="4000" dirty="0" smtClean="0"/>
              <a:t>2011,</a:t>
            </a:r>
            <a:r>
              <a:rPr lang="en-US" sz="4000" baseline="0" dirty="0" smtClean="0"/>
              <a:t> </a:t>
            </a:r>
          </a:p>
          <a:p>
            <a:r>
              <a:rPr lang="en-US" sz="4000" baseline="0" dirty="0" smtClean="0"/>
              <a:t>what are the </a:t>
            </a:r>
            <a:r>
              <a:rPr lang="en-US" sz="4000" b="1" baseline="0" dirty="0" smtClean="0"/>
              <a:t>top 8 Most Critical Project Success Factors?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BC666-9270-403C-B719-9B1D975651C2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973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JFK – born in Brookline</a:t>
            </a:r>
            <a:r>
              <a:rPr lang="en-US" sz="3200" baseline="0" dirty="0" smtClean="0"/>
              <a:t> </a:t>
            </a:r>
          </a:p>
          <a:p>
            <a:r>
              <a:rPr lang="en-US" sz="3200" baseline="0" dirty="0" smtClean="0"/>
              <a:t>John Adams – Quincy </a:t>
            </a:r>
          </a:p>
          <a:p>
            <a:r>
              <a:rPr lang="en-US" sz="3200" baseline="0" dirty="0" smtClean="0"/>
              <a:t>John Quincy Adams – Quincy </a:t>
            </a:r>
          </a:p>
          <a:p>
            <a:r>
              <a:rPr lang="en-US" sz="3200" baseline="0" dirty="0" smtClean="0"/>
              <a:t>George HW Bush – Milton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BC666-9270-403C-B719-9B1D975651C2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2146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Based</a:t>
            </a:r>
            <a:r>
              <a:rPr lang="en-US" sz="4000" baseline="0" dirty="0" smtClean="0"/>
              <a:t> on the </a:t>
            </a:r>
            <a:r>
              <a:rPr lang="en-US" sz="4000" dirty="0" smtClean="0"/>
              <a:t>SURVEY - Estimation, by Ryan Nelson and Michael Morris for the University of VA  conducted</a:t>
            </a:r>
            <a:r>
              <a:rPr lang="en-US" sz="4000" baseline="0" dirty="0" smtClean="0"/>
              <a:t> in </a:t>
            </a:r>
            <a:r>
              <a:rPr lang="en-US" sz="4000" dirty="0" smtClean="0"/>
              <a:t>2011,</a:t>
            </a:r>
            <a:r>
              <a:rPr lang="en-US" sz="4000" baseline="0" dirty="0" smtClean="0"/>
              <a:t>  </a:t>
            </a:r>
            <a:r>
              <a:rPr lang="en-US" sz="4000" b="1" baseline="0" dirty="0" smtClean="0"/>
              <a:t>who are the top 5 who most commonly create the estimate</a:t>
            </a:r>
            <a:r>
              <a:rPr lang="en-US" sz="4000" baseline="0" dirty="0" smtClean="0"/>
              <a:t>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BC666-9270-403C-B719-9B1D975651C2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987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BC666-9270-403C-B719-9B1D975651C2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987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6F98D-D683-4271-8CFB-FFCABDDEE8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2EE5D-216F-407D-B082-4D50539D0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3CA5-7A58-4BA4-A3CF-5EF0AB456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3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A3CE-704E-4504-B352-6650C6C3C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4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9B39A-5D6E-4577-88C4-EE51A23F5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8818-8F3B-4D6B-8F9B-BDB61DBD5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26F8-3312-4EDB-AEE4-716327537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1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BC60C-B3C5-41F6-ADE0-87A435EF31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5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11112-F5D2-4D5B-86CD-627AA3852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9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A66E-C670-4BAA-998C-CF7652A67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0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1288-FB1A-4CAB-8B8B-685711261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8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F6E2C5-E8FC-49DC-AED2-FBDAAF5A9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6.xml"/><Relationship Id="rId7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12"/>
          <p:cNvSpPr>
            <a:spLocks noChangeShapeType="1"/>
          </p:cNvSpPr>
          <p:nvPr/>
        </p:nvSpPr>
        <p:spPr bwMode="auto">
          <a:xfrm rot="21000000" flipV="1">
            <a:off x="2286000" y="381000"/>
            <a:ext cx="0" cy="6172200"/>
          </a:xfrm>
          <a:prstGeom prst="line">
            <a:avLst/>
          </a:prstGeom>
          <a:noFill/>
          <a:ln w="762000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FFCC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FFFF00"/>
                </a:gs>
                <a:gs pos="100000">
                  <a:srgbClr val="FFA800"/>
                </a:gs>
              </a:gsLst>
              <a:lin ang="5400000" scaled="0"/>
            </a:gra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7" name="Line 13"/>
          <p:cNvSpPr>
            <a:spLocks noChangeShapeType="1"/>
          </p:cNvSpPr>
          <p:nvPr/>
        </p:nvSpPr>
        <p:spPr bwMode="auto">
          <a:xfrm rot="600000" flipV="1">
            <a:off x="6858000" y="381000"/>
            <a:ext cx="0" cy="6172200"/>
          </a:xfrm>
          <a:prstGeom prst="line">
            <a:avLst/>
          </a:prstGeom>
          <a:noFill/>
          <a:ln w="762000">
            <a:gradFill>
              <a:gsLst>
                <a:gs pos="0">
                  <a:srgbClr val="825600"/>
                </a:gs>
                <a:gs pos="66666">
                  <a:srgbClr val="CF8900"/>
                </a:gs>
                <a:gs pos="13000">
                  <a:srgbClr val="FFCC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FF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0" y="33338"/>
            <a:ext cx="9144000" cy="6791325"/>
            <a:chOff x="0" y="21"/>
            <a:chExt cx="5760" cy="4278"/>
          </a:xfrm>
        </p:grpSpPr>
        <p:grpSp>
          <p:nvGrpSpPr>
            <p:cNvPr id="11272" name="Group 15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11331" name="Line 1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332" name="Line 17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333" name="Line 18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334" name="Line 19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273" name="Oval 20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74" name="Oval 21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75" name="Oval 22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76" name="Oval 23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77" name="Oval 24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78" name="Oval 25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79" name="Oval 26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0" name="Oval 27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1" name="Oval 28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2" name="Oval 29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3" name="Oval 30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4" name="Oval 31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5" name="Oval 32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6" name="Oval 33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7" name="Oval 34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8" name="Oval 35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89" name="Oval 36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0" name="Oval 37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1" name="Oval 38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2" name="Oval 39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3" name="Oval 40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4" name="Oval 41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5" name="Oval 42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6" name="Oval 43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7" name="Oval 44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8" name="Oval 45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99" name="Oval 46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0" name="Oval 47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1" name="Oval 48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2" name="Oval 49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3" name="Oval 50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4" name="Oval 51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5" name="Oval 52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6" name="Oval 53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7" name="Oval 54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8" name="Oval 55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09" name="Oval 56"/>
            <p:cNvSpPr>
              <a:spLocks noChangeAspect="1" noChangeArrowheads="1"/>
            </p:cNvSpPr>
            <p:nvPr/>
          </p:nvSpPr>
          <p:spPr bwMode="auto">
            <a:xfrm>
              <a:off x="48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0" name="Oval 57"/>
            <p:cNvSpPr>
              <a:spLocks noChangeAspect="1" noChangeArrowheads="1"/>
            </p:cNvSpPr>
            <p:nvPr/>
          </p:nvSpPr>
          <p:spPr bwMode="auto">
            <a:xfrm>
              <a:off x="48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1" name="Oval 58"/>
            <p:cNvSpPr>
              <a:spLocks noChangeAspect="1" noChangeArrowheads="1"/>
            </p:cNvSpPr>
            <p:nvPr/>
          </p:nvSpPr>
          <p:spPr bwMode="auto">
            <a:xfrm>
              <a:off x="48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2" name="Oval 59"/>
            <p:cNvSpPr>
              <a:spLocks noChangeAspect="1" noChangeArrowheads="1"/>
            </p:cNvSpPr>
            <p:nvPr/>
          </p:nvSpPr>
          <p:spPr bwMode="auto">
            <a:xfrm>
              <a:off x="48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3" name="Oval 60"/>
            <p:cNvSpPr>
              <a:spLocks noChangeAspect="1" noChangeArrowheads="1"/>
            </p:cNvSpPr>
            <p:nvPr/>
          </p:nvSpPr>
          <p:spPr bwMode="auto">
            <a:xfrm>
              <a:off x="48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4" name="Oval 61"/>
            <p:cNvSpPr>
              <a:spLocks noChangeAspect="1" noChangeArrowheads="1"/>
            </p:cNvSpPr>
            <p:nvPr/>
          </p:nvSpPr>
          <p:spPr bwMode="auto">
            <a:xfrm>
              <a:off x="48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5" name="Oval 62"/>
            <p:cNvSpPr>
              <a:spLocks noChangeAspect="1" noChangeArrowheads="1"/>
            </p:cNvSpPr>
            <p:nvPr/>
          </p:nvSpPr>
          <p:spPr bwMode="auto">
            <a:xfrm>
              <a:off x="48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6" name="Oval 63"/>
            <p:cNvSpPr>
              <a:spLocks noChangeAspect="1" noChangeArrowheads="1"/>
            </p:cNvSpPr>
            <p:nvPr/>
          </p:nvSpPr>
          <p:spPr bwMode="auto">
            <a:xfrm>
              <a:off x="48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7" name="Oval 64"/>
            <p:cNvSpPr>
              <a:spLocks noChangeAspect="1" noChangeArrowheads="1"/>
            </p:cNvSpPr>
            <p:nvPr/>
          </p:nvSpPr>
          <p:spPr bwMode="auto">
            <a:xfrm>
              <a:off x="48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8" name="Oval 65"/>
            <p:cNvSpPr>
              <a:spLocks noChangeAspect="1" noChangeArrowheads="1"/>
            </p:cNvSpPr>
            <p:nvPr/>
          </p:nvSpPr>
          <p:spPr bwMode="auto">
            <a:xfrm>
              <a:off x="48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19" name="Oval 66"/>
            <p:cNvSpPr>
              <a:spLocks noChangeAspect="1" noChangeArrowheads="1"/>
            </p:cNvSpPr>
            <p:nvPr/>
          </p:nvSpPr>
          <p:spPr bwMode="auto">
            <a:xfrm>
              <a:off x="48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0" name="Oval 67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1" name="Oval 68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2" name="Oval 69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3" name="Oval 70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4" name="Oval 71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5" name="Oval 72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6" name="Oval 73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7" name="Oval 74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8" name="Oval 75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29" name="Oval 76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30" name="Oval 77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</p:grpSp>
      <p:pic>
        <p:nvPicPr>
          <p:cNvPr id="1127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504" y="5438927"/>
            <a:ext cx="2430992" cy="40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622549" y="838201"/>
            <a:ext cx="4038601" cy="233124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900000" lon="20399999" rev="0"/>
              </a:camera>
              <a:lightRig rig="legacyFlat2" dir="b"/>
            </a:scene3d>
            <a:sp3d extrusionH="430200" prstMaterial="legacyMatte">
              <a:extrusionClr>
                <a:srgbClr val="002060"/>
              </a:extrusionClr>
            </a:sp3d>
          </a:bodyPr>
          <a:lstStyle/>
          <a:p>
            <a:pPr algn="ctr" rtl="0">
              <a:buNone/>
            </a:pPr>
            <a:r>
              <a:rPr lang="en-US" sz="3600" kern="10" spc="0" dirty="0" smtClean="0">
                <a:ln>
                  <a:noFill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/>
                <a:latin typeface="Impact"/>
              </a:rPr>
              <a:t>PM </a:t>
            </a:r>
          </a:p>
          <a:p>
            <a:pPr algn="ctr" rtl="0">
              <a:buNone/>
            </a:pPr>
            <a:r>
              <a:rPr lang="en-US" sz="3600" kern="10" spc="0" dirty="0" smtClean="0">
                <a:ln>
                  <a:noFill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/>
                <a:latin typeface="Impact"/>
              </a:rPr>
              <a:t>Challenge</a:t>
            </a:r>
            <a:endParaRPr lang="en-US" sz="3600" kern="10" spc="0" dirty="0">
              <a:ln>
                <a:noFill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/>
              <a:latin typeface="Impac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  <p:sndAc>
          <p:stSnd>
            <p:snd r:embed="rId3" name="famfeud.wav"/>
          </p:stSnd>
        </p:sndAc>
      </p:transition>
    </mc:Choice>
    <mc:Fallback xmlns="">
      <p:transition>
        <p:split orient="vert"/>
        <p:sndAc>
          <p:stSnd>
            <p:snd r:embed="rId6" name="famfeu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952500" y="655701"/>
            <a:ext cx="7239000" cy="6096000"/>
            <a:chOff x="576" y="192"/>
            <a:chExt cx="4560" cy="3840"/>
          </a:xfrm>
        </p:grpSpPr>
        <p:sp>
          <p:nvSpPr>
            <p:cNvPr id="1121" name="Rectangle 3"/>
            <p:cNvSpPr>
              <a:spLocks noChangeArrowheads="1"/>
            </p:cNvSpPr>
            <p:nvPr/>
          </p:nvSpPr>
          <p:spPr bwMode="auto">
            <a:xfrm>
              <a:off x="576" y="192"/>
              <a:ext cx="4560" cy="124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2" name="Rectangle 4"/>
            <p:cNvSpPr>
              <a:spLocks noChangeArrowheads="1"/>
            </p:cNvSpPr>
            <p:nvPr/>
          </p:nvSpPr>
          <p:spPr bwMode="auto">
            <a:xfrm>
              <a:off x="1008" y="240"/>
              <a:ext cx="3792" cy="3792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</p:grpSp>
      <p:grpSp>
        <p:nvGrpSpPr>
          <p:cNvPr id="1029" name="Group 35"/>
          <p:cNvGrpSpPr>
            <a:grpSpLocks/>
          </p:cNvGrpSpPr>
          <p:nvPr/>
        </p:nvGrpSpPr>
        <p:grpSpPr bwMode="auto">
          <a:xfrm>
            <a:off x="0" y="33338"/>
            <a:ext cx="9144000" cy="6791325"/>
            <a:chOff x="0" y="21"/>
            <a:chExt cx="5760" cy="4278"/>
          </a:xfrm>
        </p:grpSpPr>
        <p:grpSp>
          <p:nvGrpSpPr>
            <p:cNvPr id="1058" name="Group 36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1117" name="Line 37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18" name="Line 38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19" name="Line 39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0" name="Line 40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59" name="Oval 41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0" name="Oval 42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1" name="Oval 43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2" name="Oval 44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3" name="Oval 45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4" name="Oval 46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5" name="Oval 47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6" name="Oval 48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7" name="Oval 49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8" name="Oval 50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9" name="Oval 51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0" name="Oval 52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1" name="Oval 53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2" name="Oval 54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3" name="Oval 55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4" name="Oval 56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5" name="Oval 57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6" name="Oval 58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7" name="Oval 59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8" name="Oval 60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9" name="Oval 61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0" name="Oval 62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1" name="Oval 63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2" name="Oval 64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3" name="Oval 65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4" name="Oval 66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5" name="Oval 67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6" name="Oval 68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7" name="Oval 69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8" name="Oval 70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9" name="Oval 71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0" name="Oval 72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1" name="Oval 73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2" name="Oval 74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3" name="Oval 75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4" name="Oval 76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5" name="Oval 77"/>
            <p:cNvSpPr>
              <a:spLocks noChangeAspect="1" noChangeArrowheads="1"/>
            </p:cNvSpPr>
            <p:nvPr/>
          </p:nvSpPr>
          <p:spPr bwMode="auto">
            <a:xfrm>
              <a:off x="48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6" name="Oval 78"/>
            <p:cNvSpPr>
              <a:spLocks noChangeAspect="1" noChangeArrowheads="1"/>
            </p:cNvSpPr>
            <p:nvPr/>
          </p:nvSpPr>
          <p:spPr bwMode="auto">
            <a:xfrm>
              <a:off x="48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7" name="Oval 79"/>
            <p:cNvSpPr>
              <a:spLocks noChangeAspect="1" noChangeArrowheads="1"/>
            </p:cNvSpPr>
            <p:nvPr/>
          </p:nvSpPr>
          <p:spPr bwMode="auto">
            <a:xfrm>
              <a:off x="48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8" name="Oval 80"/>
            <p:cNvSpPr>
              <a:spLocks noChangeAspect="1" noChangeArrowheads="1"/>
            </p:cNvSpPr>
            <p:nvPr/>
          </p:nvSpPr>
          <p:spPr bwMode="auto">
            <a:xfrm>
              <a:off x="48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9" name="Oval 81"/>
            <p:cNvSpPr>
              <a:spLocks noChangeAspect="1" noChangeArrowheads="1"/>
            </p:cNvSpPr>
            <p:nvPr/>
          </p:nvSpPr>
          <p:spPr bwMode="auto">
            <a:xfrm>
              <a:off x="48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0" name="Oval 82"/>
            <p:cNvSpPr>
              <a:spLocks noChangeAspect="1" noChangeArrowheads="1"/>
            </p:cNvSpPr>
            <p:nvPr/>
          </p:nvSpPr>
          <p:spPr bwMode="auto">
            <a:xfrm>
              <a:off x="48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1" name="Oval 83"/>
            <p:cNvSpPr>
              <a:spLocks noChangeAspect="1" noChangeArrowheads="1"/>
            </p:cNvSpPr>
            <p:nvPr/>
          </p:nvSpPr>
          <p:spPr bwMode="auto">
            <a:xfrm>
              <a:off x="48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2" name="Oval 84"/>
            <p:cNvSpPr>
              <a:spLocks noChangeAspect="1" noChangeArrowheads="1"/>
            </p:cNvSpPr>
            <p:nvPr/>
          </p:nvSpPr>
          <p:spPr bwMode="auto">
            <a:xfrm>
              <a:off x="48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3" name="Oval 85"/>
            <p:cNvSpPr>
              <a:spLocks noChangeAspect="1" noChangeArrowheads="1"/>
            </p:cNvSpPr>
            <p:nvPr/>
          </p:nvSpPr>
          <p:spPr bwMode="auto">
            <a:xfrm>
              <a:off x="48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4" name="Oval 86"/>
            <p:cNvSpPr>
              <a:spLocks noChangeAspect="1" noChangeArrowheads="1"/>
            </p:cNvSpPr>
            <p:nvPr/>
          </p:nvSpPr>
          <p:spPr bwMode="auto">
            <a:xfrm>
              <a:off x="48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5" name="Oval 87"/>
            <p:cNvSpPr>
              <a:spLocks noChangeAspect="1" noChangeArrowheads="1"/>
            </p:cNvSpPr>
            <p:nvPr/>
          </p:nvSpPr>
          <p:spPr bwMode="auto">
            <a:xfrm>
              <a:off x="48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6" name="Oval 88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7" name="Oval 89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8" name="Oval 90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9" name="Oval 91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0" name="Oval 92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1" name="Oval 93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2" name="Oval 94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3" name="Oval 95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4" name="Oval 96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5" name="Oval 97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6" name="Oval 98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</p:grpSp>
      <p:sp>
        <p:nvSpPr>
          <p:cNvPr id="1032" name="AutoShape 17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391400" y="5943600"/>
            <a:ext cx="1295400" cy="4572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b="1" dirty="0">
                <a:latin typeface="Tahoma" pitchFamily="34" charset="0"/>
              </a:rPr>
              <a:t>Exit Game</a:t>
            </a:r>
          </a:p>
        </p:txBody>
      </p:sp>
      <p:sp>
        <p:nvSpPr>
          <p:cNvPr id="35982" name="button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78063" y="1889656"/>
            <a:ext cx="2286000" cy="835552"/>
          </a:xfrm>
          <a:prstGeom prst="actionButtonBlank">
            <a:avLst/>
          </a:prstGeom>
          <a:solidFill>
            <a:srgbClr val="FFCC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 useBgFill="1">
        <p:nvSpPr>
          <p:cNvPr id="1034" name="Oval 14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85837" y="2065073"/>
            <a:ext cx="762000" cy="447675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5984" name="Text Box 14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85837" y="2081154"/>
            <a:ext cx="739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2</a:t>
            </a:r>
          </a:p>
        </p:txBody>
      </p:sp>
      <p:sp>
        <p:nvSpPr>
          <p:cNvPr id="35985" name="button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78063" y="2967007"/>
            <a:ext cx="2286000" cy="855133"/>
          </a:xfrm>
          <a:prstGeom prst="actionButtonBlank">
            <a:avLst/>
          </a:prstGeom>
          <a:solidFill>
            <a:srgbClr val="FFCC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 useBgFill="1">
        <p:nvSpPr>
          <p:cNvPr id="1037" name="Oval 1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90071" y="3143281"/>
            <a:ext cx="762000" cy="447675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5988" name="Text Box 14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128070" y="3186582"/>
            <a:ext cx="698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</a:t>
            </a:r>
          </a:p>
        </p:txBody>
      </p:sp>
      <p:sp>
        <p:nvSpPr>
          <p:cNvPr id="35989" name="button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848580"/>
            <a:ext cx="2286000" cy="833841"/>
          </a:xfrm>
          <a:prstGeom prst="actionButtonBlank">
            <a:avLst/>
          </a:prstGeom>
          <a:solidFill>
            <a:srgbClr val="FFCC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 useBgFill="1">
        <p:nvSpPr>
          <p:cNvPr id="1040" name="Oval 15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0" y="1072633"/>
            <a:ext cx="762000" cy="425174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5997" name="button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599" y="848580"/>
            <a:ext cx="2303199" cy="838199"/>
          </a:xfrm>
          <a:prstGeom prst="actionButtonBlank">
            <a:avLst/>
          </a:prstGeom>
          <a:solidFill>
            <a:srgbClr val="FFCC00">
              <a:alpha val="99000"/>
            </a:srgbClr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 useBgFill="1">
        <p:nvSpPr>
          <p:cNvPr id="1045" name="Oval 1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62600" y="1050131"/>
            <a:ext cx="762000" cy="447675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6004" name="Text Box 16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608638" y="1067065"/>
            <a:ext cx="671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4</a:t>
            </a:r>
          </a:p>
        </p:txBody>
      </p:sp>
      <p:sp>
        <p:nvSpPr>
          <p:cNvPr id="36005" name="button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9198" y="1889656"/>
            <a:ext cx="2303199" cy="835552"/>
          </a:xfrm>
          <a:prstGeom prst="actionButtonBlank">
            <a:avLst/>
          </a:prstGeom>
          <a:solidFill>
            <a:srgbClr val="FFCC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 useBgFill="1">
        <p:nvSpPr>
          <p:cNvPr id="1051" name="Oval 16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608638" y="2043114"/>
            <a:ext cx="762000" cy="447675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8" name="Text Box 14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633244" y="2021423"/>
            <a:ext cx="6738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5</a:t>
            </a:r>
          </a:p>
        </p:txBody>
      </p:sp>
      <p:sp>
        <p:nvSpPr>
          <p:cNvPr id="35996" name="Text Box 156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094203" y="1089303"/>
            <a:ext cx="669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1</a:t>
            </a:r>
          </a:p>
        </p:txBody>
      </p:sp>
      <p:sp>
        <p:nvSpPr>
          <p:cNvPr id="87" name="button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599" y="2967007"/>
            <a:ext cx="2303198" cy="855133"/>
          </a:xfrm>
          <a:prstGeom prst="actionButtonBlank">
            <a:avLst/>
          </a:prstGeom>
          <a:solidFill>
            <a:srgbClr val="FFCC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88" name="Text Box 14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676106" y="3194519"/>
            <a:ext cx="698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5</a:t>
            </a:r>
          </a:p>
        </p:txBody>
      </p:sp>
      <p:sp useBgFill="1">
        <p:nvSpPr>
          <p:cNvPr id="92" name="Oval 14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637743" y="3146954"/>
            <a:ext cx="762000" cy="447675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Bonus Round 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split orient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724400" y="2952750"/>
            <a:ext cx="3352800" cy="461963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C000"/>
                </a:solidFill>
              </a:rPr>
              <a:t>4</a:t>
            </a:r>
            <a:r>
              <a:rPr lang="en-AU" sz="2400" b="1" dirty="0" smtClean="0">
                <a:solidFill>
                  <a:srgbClr val="FFC000"/>
                </a:solidFill>
              </a:rPr>
              <a:t>)   </a:t>
            </a:r>
            <a:r>
              <a:rPr lang="en-AU" sz="2400" b="1" dirty="0">
                <a:solidFill>
                  <a:srgbClr val="FFC000"/>
                </a:solidFill>
              </a:rPr>
              <a:t>X   X   X   X   X   X  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724400" y="2433638"/>
            <a:ext cx="3352800" cy="461962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C000"/>
                </a:solidFill>
              </a:rPr>
              <a:t>3</a:t>
            </a:r>
            <a:r>
              <a:rPr lang="en-AU" sz="2400" b="1" dirty="0" smtClean="0">
                <a:solidFill>
                  <a:srgbClr val="FFC000"/>
                </a:solidFill>
              </a:rPr>
              <a:t>)   </a:t>
            </a:r>
            <a:r>
              <a:rPr lang="en-AU" sz="2400" b="1" dirty="0">
                <a:solidFill>
                  <a:srgbClr val="FFC000"/>
                </a:solidFill>
              </a:rPr>
              <a:t>X   X   X   X   X   X 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66800" y="2967038"/>
            <a:ext cx="3352800" cy="461962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C000"/>
                </a:solidFill>
              </a:rPr>
              <a:t>2)   X   X   X   X   X   X  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066800" y="2433638"/>
            <a:ext cx="3352800" cy="461962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C000"/>
                </a:solidFill>
              </a:rPr>
              <a:t>1)   X   X   X   X   X   X  </a:t>
            </a:r>
          </a:p>
        </p:txBody>
      </p:sp>
      <p:sp>
        <p:nvSpPr>
          <p:cNvPr id="206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194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77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148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7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102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32" name="WordArt 8"/>
          <p:cNvSpPr>
            <a:spLocks noChangeArrowheads="1" noChangeShapeType="1" noTextEdit="1"/>
          </p:cNvSpPr>
          <p:nvPr/>
        </p:nvSpPr>
        <p:spPr bwMode="auto">
          <a:xfrm>
            <a:off x="28194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39" name="WordArt 8"/>
          <p:cNvSpPr>
            <a:spLocks noChangeArrowheads="1" noChangeShapeType="1" noTextEdit="1"/>
          </p:cNvSpPr>
          <p:nvPr/>
        </p:nvSpPr>
        <p:spPr bwMode="auto">
          <a:xfrm>
            <a:off x="41148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40" name="WordArt 8"/>
          <p:cNvSpPr>
            <a:spLocks noChangeArrowheads="1" noChangeShapeType="1" noTextEdit="1"/>
          </p:cNvSpPr>
          <p:nvPr/>
        </p:nvSpPr>
        <p:spPr bwMode="auto">
          <a:xfrm>
            <a:off x="54102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pic>
        <p:nvPicPr>
          <p:cNvPr id="41" name="crow113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ohh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40871" y="2472002"/>
            <a:ext cx="3352800" cy="40005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2000" dirty="0"/>
              <a:t>Poor Planning	</a:t>
            </a:r>
            <a:r>
              <a:rPr lang="en-US" sz="2000" dirty="0"/>
              <a:t>             </a:t>
            </a:r>
            <a:r>
              <a:rPr lang="en-US" sz="2000" dirty="0" smtClean="0"/>
              <a:t>  </a:t>
            </a:r>
            <a:r>
              <a:rPr lang="en-US" sz="2000" b="1" dirty="0"/>
              <a:t>40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66800" y="2952750"/>
            <a:ext cx="3352800" cy="40005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Missing Sponsor              </a:t>
            </a:r>
            <a:r>
              <a:rPr lang="en-US" sz="2000" b="1" dirty="0"/>
              <a:t>30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707996" y="2439193"/>
            <a:ext cx="3352800" cy="40163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No Communication          </a:t>
            </a:r>
            <a:r>
              <a:rPr lang="en-US" sz="2000" b="1" dirty="0" smtClean="0"/>
              <a:t>20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707996" y="2983706"/>
            <a:ext cx="3352800" cy="40005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Unsupportive Team          </a:t>
            </a:r>
            <a:r>
              <a:rPr lang="en-US" sz="2000" b="1" dirty="0" smtClean="0"/>
              <a:t>10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2071" name="Rounded Rectangle 4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015068" y="1219200"/>
            <a:ext cx="5486400" cy="7620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algn="ctr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ja-JP" sz="2800" b="1" dirty="0" smtClean="0">
                <a:ea typeface="ＭＳ Ｐゴシック" charset="-128"/>
              </a:rPr>
              <a:t>Reasons for Project Failures</a:t>
            </a:r>
            <a:endParaRPr lang="en-AU" sz="2800" b="1" dirty="0"/>
          </a:p>
        </p:txBody>
      </p:sp>
      <p:grpSp>
        <p:nvGrpSpPr>
          <p:cNvPr id="87" name="Group 35"/>
          <p:cNvGrpSpPr>
            <a:grpSpLocks/>
          </p:cNvGrpSpPr>
          <p:nvPr/>
        </p:nvGrpSpPr>
        <p:grpSpPr bwMode="auto">
          <a:xfrm>
            <a:off x="0" y="33337"/>
            <a:ext cx="9144000" cy="6791325"/>
            <a:chOff x="0" y="21"/>
            <a:chExt cx="5760" cy="4278"/>
          </a:xfrm>
        </p:grpSpPr>
        <p:grpSp>
          <p:nvGrpSpPr>
            <p:cNvPr id="88" name="Group 36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147" name="Line 37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" name="Line 38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9" name="Line 39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Line 40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9" name="Oval 41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0" name="Oval 42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1" name="Oval 43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2" name="Oval 44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3" name="Oval 45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4" name="Oval 46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5" name="Oval 47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6" name="Oval 48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7" name="Oval 49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8" name="Oval 50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99" name="Oval 51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0" name="Oval 52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1" name="Oval 53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2" name="Oval 54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3" name="Oval 55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4" name="Oval 56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5" name="Oval 57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6" name="Oval 58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7" name="Oval 59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8" name="Oval 60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09" name="Oval 61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0" name="Oval 62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1" name="Oval 63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2" name="Oval 64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3" name="Oval 65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4" name="Oval 66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5" name="Oval 67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6" name="Oval 68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7" name="Oval 69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8" name="Oval 70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19" name="Oval 71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0" name="Oval 72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1" name="Oval 73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2" name="Oval 74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3" name="Oval 75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4" name="Oval 76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5" name="Oval 77"/>
            <p:cNvSpPr>
              <a:spLocks noChangeAspect="1" noChangeArrowheads="1"/>
            </p:cNvSpPr>
            <p:nvPr/>
          </p:nvSpPr>
          <p:spPr bwMode="auto">
            <a:xfrm>
              <a:off x="48" y="35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6" name="Oval 78"/>
            <p:cNvSpPr>
              <a:spLocks noChangeAspect="1" noChangeArrowheads="1"/>
            </p:cNvSpPr>
            <p:nvPr/>
          </p:nvSpPr>
          <p:spPr bwMode="auto">
            <a:xfrm>
              <a:off x="48" y="69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7" name="Oval 79"/>
            <p:cNvSpPr>
              <a:spLocks noChangeAspect="1" noChangeArrowheads="1"/>
            </p:cNvSpPr>
            <p:nvPr/>
          </p:nvSpPr>
          <p:spPr bwMode="auto">
            <a:xfrm>
              <a:off x="48" y="103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8" name="Oval 80"/>
            <p:cNvSpPr>
              <a:spLocks noChangeAspect="1" noChangeArrowheads="1"/>
            </p:cNvSpPr>
            <p:nvPr/>
          </p:nvSpPr>
          <p:spPr bwMode="auto">
            <a:xfrm>
              <a:off x="48" y="137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29" name="Oval 81"/>
            <p:cNvSpPr>
              <a:spLocks noChangeAspect="1" noChangeArrowheads="1"/>
            </p:cNvSpPr>
            <p:nvPr/>
          </p:nvSpPr>
          <p:spPr bwMode="auto">
            <a:xfrm>
              <a:off x="48" y="1712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0" name="Oval 82"/>
            <p:cNvSpPr>
              <a:spLocks noChangeAspect="1" noChangeArrowheads="1"/>
            </p:cNvSpPr>
            <p:nvPr/>
          </p:nvSpPr>
          <p:spPr bwMode="auto">
            <a:xfrm>
              <a:off x="48" y="205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1" name="Oval 83"/>
            <p:cNvSpPr>
              <a:spLocks noChangeAspect="1" noChangeArrowheads="1"/>
            </p:cNvSpPr>
            <p:nvPr/>
          </p:nvSpPr>
          <p:spPr bwMode="auto">
            <a:xfrm>
              <a:off x="48" y="238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2" name="Oval 84"/>
            <p:cNvSpPr>
              <a:spLocks noChangeAspect="1" noChangeArrowheads="1"/>
            </p:cNvSpPr>
            <p:nvPr/>
          </p:nvSpPr>
          <p:spPr bwMode="auto">
            <a:xfrm>
              <a:off x="48" y="272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3" name="Oval 85"/>
            <p:cNvSpPr>
              <a:spLocks noChangeAspect="1" noChangeArrowheads="1"/>
            </p:cNvSpPr>
            <p:nvPr/>
          </p:nvSpPr>
          <p:spPr bwMode="auto">
            <a:xfrm>
              <a:off x="48" y="306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4" name="Oval 86"/>
            <p:cNvSpPr>
              <a:spLocks noChangeAspect="1" noChangeArrowheads="1"/>
            </p:cNvSpPr>
            <p:nvPr/>
          </p:nvSpPr>
          <p:spPr bwMode="auto">
            <a:xfrm>
              <a:off x="48" y="340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5" name="Oval 87"/>
            <p:cNvSpPr>
              <a:spLocks noChangeAspect="1" noChangeArrowheads="1"/>
            </p:cNvSpPr>
            <p:nvPr/>
          </p:nvSpPr>
          <p:spPr bwMode="auto">
            <a:xfrm>
              <a:off x="48" y="3742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6" name="Oval 88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7" name="Oval 89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8" name="Oval 90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39" name="Oval 91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40" name="Oval 92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41" name="Oval 93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42" name="Oval 94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43" name="Oval 95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44" name="Oval 96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45" name="Oval 97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146" name="Oval 98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</p:grpSp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233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2" grpId="0" animBg="1"/>
      <p:bldP spid="43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6800" y="23495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DINOSAUR		</a:t>
            </a:r>
            <a:r>
              <a:rPr lang="en-US" sz="2400" b="1" dirty="0">
                <a:solidFill>
                  <a:schemeClr val="bg1"/>
                </a:solidFill>
              </a:rPr>
              <a:t>43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6800" y="29591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FOSSIL		</a:t>
            </a:r>
            <a:r>
              <a:rPr lang="en-US" sz="2400" b="1" dirty="0">
                <a:solidFill>
                  <a:schemeClr val="bg1"/>
                </a:solidFill>
              </a:rPr>
              <a:t>21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66800" y="35687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SHELLS		</a:t>
            </a:r>
            <a:r>
              <a:rPr lang="en-US" sz="2400" b="1" dirty="0">
                <a:solidFill>
                  <a:schemeClr val="bg1"/>
                </a:solidFill>
              </a:rPr>
              <a:t>12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66800" y="41783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JARASSIC		</a:t>
            </a:r>
            <a:r>
              <a:rPr lang="en-US" sz="2400" b="1" dirty="0">
                <a:solidFill>
                  <a:schemeClr val="bg1"/>
                </a:solidFill>
              </a:rPr>
              <a:t>13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724400" y="23495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EONS			</a:t>
            </a:r>
            <a:r>
              <a:rPr lang="en-US" sz="2400" b="1" dirty="0">
                <a:solidFill>
                  <a:schemeClr val="bg1"/>
                </a:solidFill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24400" y="29591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PERIOD		</a:t>
            </a:r>
            <a:r>
              <a:rPr lang="en-US" sz="2400" b="1" dirty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724400" y="35687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SEDIMENT		</a:t>
            </a:r>
            <a:r>
              <a:rPr lang="en-US" sz="2400" b="1" dirty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6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194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7424" name="Text Box 16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724400" y="23495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5)   X   X   X   X 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5" name="Text Box 17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41783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4)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26" name="Text Box 18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35687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3)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27" name="Text Box 19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9591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2)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28" name="Text Box 20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3495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1)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724400" y="4178300"/>
            <a:ext cx="3352800" cy="461963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C00"/>
                </a:solidFill>
              </a:rPr>
              <a:t>8</a:t>
            </a:r>
            <a:r>
              <a:rPr lang="en-US" sz="2400" b="1" dirty="0">
                <a:solidFill>
                  <a:srgbClr val="FFCC00"/>
                </a:solidFill>
              </a:rPr>
              <a:t>)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724400" y="35687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C00"/>
                </a:solidFill>
              </a:rPr>
              <a:t>7</a:t>
            </a:r>
            <a:r>
              <a:rPr lang="en-US" sz="2400" b="1" dirty="0">
                <a:solidFill>
                  <a:srgbClr val="FFCC00"/>
                </a:solidFill>
              </a:rPr>
              <a:t>)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33" name="Text Box 25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724400" y="29591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C00"/>
                </a:solidFill>
              </a:rPr>
              <a:t>6</a:t>
            </a:r>
            <a:r>
              <a:rPr lang="en-US" sz="2400" b="1" dirty="0">
                <a:solidFill>
                  <a:srgbClr val="FFCC00"/>
                </a:solidFill>
              </a:rPr>
              <a:t>)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77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148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07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102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32" name="WordArt 8"/>
          <p:cNvSpPr>
            <a:spLocks noChangeArrowheads="1" noChangeShapeType="1" noTextEdit="1"/>
          </p:cNvSpPr>
          <p:nvPr/>
        </p:nvSpPr>
        <p:spPr bwMode="auto">
          <a:xfrm>
            <a:off x="28194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39" name="WordArt 8"/>
          <p:cNvSpPr>
            <a:spLocks noChangeArrowheads="1" noChangeShapeType="1" noTextEdit="1"/>
          </p:cNvSpPr>
          <p:nvPr/>
        </p:nvSpPr>
        <p:spPr bwMode="auto">
          <a:xfrm>
            <a:off x="41148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40" name="WordArt 8"/>
          <p:cNvSpPr>
            <a:spLocks noChangeArrowheads="1" noChangeShapeType="1" noTextEdit="1"/>
          </p:cNvSpPr>
          <p:nvPr/>
        </p:nvSpPr>
        <p:spPr bwMode="auto">
          <a:xfrm>
            <a:off x="54102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pic>
        <p:nvPicPr>
          <p:cNvPr id="41" name="crow117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ohh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66800" y="240071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50000"/>
              </a:spcBef>
            </a:pPr>
            <a:r>
              <a:rPr lang="en-US" dirty="0" smtClean="0"/>
              <a:t>Bobby Orr’s winning goal     </a:t>
            </a:r>
            <a:r>
              <a:rPr lang="en-US" sz="2000" b="1" dirty="0" smtClean="0"/>
              <a:t>8</a:t>
            </a:r>
            <a:r>
              <a:rPr lang="en-US" sz="2000" b="1" dirty="0" smtClean="0">
                <a:latin typeface="+mn-lt"/>
              </a:rPr>
              <a:t>0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66800" y="3000345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Sox win 2004 World Series  </a:t>
            </a:r>
            <a:r>
              <a:rPr lang="en-US" sz="2000" b="1" dirty="0" smtClean="0"/>
              <a:t>70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1049338" y="3630023"/>
            <a:ext cx="3370261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Bruins win ‘11 Stanley Cup  </a:t>
            </a:r>
            <a:r>
              <a:rPr lang="en-US" sz="2000" b="1" dirty="0" smtClean="0"/>
              <a:t>60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066800" y="417830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D. Roberts steals 2</a:t>
            </a:r>
            <a:r>
              <a:rPr lang="en-US" baseline="30000" dirty="0" smtClean="0"/>
              <a:t>nd</a:t>
            </a:r>
            <a:r>
              <a:rPr lang="en-US" dirty="0" smtClean="0"/>
              <a:t> base   </a:t>
            </a:r>
            <a:r>
              <a:rPr lang="en-US" sz="2000" b="1" dirty="0" smtClean="0"/>
              <a:t>50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724400" y="2360433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Fisk waves ball fair          </a:t>
            </a:r>
            <a:r>
              <a:rPr lang="en-US" sz="2000" b="1" dirty="0" smtClean="0"/>
              <a:t>40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724400" y="295269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Pats Win 2001 Super bowl   </a:t>
            </a:r>
            <a:r>
              <a:rPr lang="en-US" sz="2000" b="1" dirty="0" smtClean="0"/>
              <a:t>30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745831" y="3555032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/>
              <a:t>Vinatieri’s</a:t>
            </a:r>
            <a:r>
              <a:rPr lang="en-US" dirty="0" smtClean="0"/>
              <a:t> snow field goal     </a:t>
            </a:r>
            <a:r>
              <a:rPr lang="en-US" sz="2000" b="1" dirty="0" smtClean="0"/>
              <a:t>20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4745831" y="417830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Bourque gives up his #7  </a:t>
            </a:r>
            <a:r>
              <a:rPr lang="en-US" sz="2000" b="1" dirty="0" smtClean="0"/>
              <a:t>10</a:t>
            </a:r>
            <a:endParaRPr lang="en-US" sz="2000" b="1" dirty="0">
              <a:latin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33337"/>
            <a:ext cx="9144000" cy="6791325"/>
            <a:chOff x="0" y="21"/>
            <a:chExt cx="5760" cy="4278"/>
          </a:xfrm>
        </p:grpSpPr>
        <p:grpSp>
          <p:nvGrpSpPr>
            <p:cNvPr id="3111" name="Group 15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3170" name="Line 1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Line 17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Line 18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Line 19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2" name="Oval 20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3" name="Oval 21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4" name="Oval 22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5" name="Oval 23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6" name="Oval 24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7" name="Oval 25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8" name="Oval 26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9" name="Oval 27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0" name="Oval 28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1" name="Oval 29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2" name="Oval 30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3" name="Oval 31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4" name="Oval 32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5" name="Oval 33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6" name="Oval 34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7" name="Oval 35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8" name="Oval 36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9" name="Oval 37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0" name="Oval 38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1" name="Oval 39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2" name="Oval 40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3" name="Oval 41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4" name="Oval 42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5" name="Oval 43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6" name="Oval 44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7" name="Oval 45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8" name="Oval 46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9" name="Oval 47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0" name="Oval 48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1" name="Oval 49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2" name="Oval 50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3" name="Oval 51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4" name="Oval 52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5" name="Oval 53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6" name="Oval 54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7" name="Oval 55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8" name="Oval 56"/>
            <p:cNvSpPr>
              <a:spLocks noChangeAspect="1" noChangeArrowheads="1"/>
            </p:cNvSpPr>
            <p:nvPr/>
          </p:nvSpPr>
          <p:spPr bwMode="auto">
            <a:xfrm>
              <a:off x="48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9" name="Oval 57"/>
            <p:cNvSpPr>
              <a:spLocks noChangeAspect="1" noChangeArrowheads="1"/>
            </p:cNvSpPr>
            <p:nvPr/>
          </p:nvSpPr>
          <p:spPr bwMode="auto">
            <a:xfrm>
              <a:off x="48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0" name="Oval 58"/>
            <p:cNvSpPr>
              <a:spLocks noChangeAspect="1" noChangeArrowheads="1"/>
            </p:cNvSpPr>
            <p:nvPr/>
          </p:nvSpPr>
          <p:spPr bwMode="auto">
            <a:xfrm>
              <a:off x="48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1" name="Oval 59"/>
            <p:cNvSpPr>
              <a:spLocks noChangeAspect="1" noChangeArrowheads="1"/>
            </p:cNvSpPr>
            <p:nvPr/>
          </p:nvSpPr>
          <p:spPr bwMode="auto">
            <a:xfrm>
              <a:off x="48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2" name="Oval 60"/>
            <p:cNvSpPr>
              <a:spLocks noChangeAspect="1" noChangeArrowheads="1"/>
            </p:cNvSpPr>
            <p:nvPr/>
          </p:nvSpPr>
          <p:spPr bwMode="auto">
            <a:xfrm>
              <a:off x="48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3" name="Oval 61"/>
            <p:cNvSpPr>
              <a:spLocks noChangeAspect="1" noChangeArrowheads="1"/>
            </p:cNvSpPr>
            <p:nvPr/>
          </p:nvSpPr>
          <p:spPr bwMode="auto">
            <a:xfrm>
              <a:off x="48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4" name="Oval 62"/>
            <p:cNvSpPr>
              <a:spLocks noChangeAspect="1" noChangeArrowheads="1"/>
            </p:cNvSpPr>
            <p:nvPr/>
          </p:nvSpPr>
          <p:spPr bwMode="auto">
            <a:xfrm>
              <a:off x="48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5" name="Oval 63"/>
            <p:cNvSpPr>
              <a:spLocks noChangeAspect="1" noChangeArrowheads="1"/>
            </p:cNvSpPr>
            <p:nvPr/>
          </p:nvSpPr>
          <p:spPr bwMode="auto">
            <a:xfrm>
              <a:off x="48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6" name="Oval 64"/>
            <p:cNvSpPr>
              <a:spLocks noChangeAspect="1" noChangeArrowheads="1"/>
            </p:cNvSpPr>
            <p:nvPr/>
          </p:nvSpPr>
          <p:spPr bwMode="auto">
            <a:xfrm>
              <a:off x="48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7" name="Oval 65"/>
            <p:cNvSpPr>
              <a:spLocks noChangeAspect="1" noChangeArrowheads="1"/>
            </p:cNvSpPr>
            <p:nvPr/>
          </p:nvSpPr>
          <p:spPr bwMode="auto">
            <a:xfrm>
              <a:off x="48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8" name="Oval 66"/>
            <p:cNvSpPr>
              <a:spLocks noChangeAspect="1" noChangeArrowheads="1"/>
            </p:cNvSpPr>
            <p:nvPr/>
          </p:nvSpPr>
          <p:spPr bwMode="auto">
            <a:xfrm>
              <a:off x="48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9" name="Oval 67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0" name="Oval 68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1" name="Oval 69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2" name="Oval 70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3" name="Oval 71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4" name="Oval 72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5" name="Oval 73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6" name="Oval 74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7" name="Oval 75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8" name="Oval 76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9" name="Oval 77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0" name="Rounded Rectangle 4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959769" y="1164962"/>
            <a:ext cx="5486400" cy="7620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AU" sz="2400" b="1" dirty="0" err="1" smtClean="0"/>
              <a:t>Alltime</a:t>
            </a:r>
            <a:r>
              <a:rPr lang="en-AU" sz="2400" b="1" dirty="0" smtClean="0"/>
              <a:t> Greatest Boston Sports Moments</a:t>
            </a:r>
            <a:endParaRPr lang="en-A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233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81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8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1"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6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23495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DINOSAUR		</a:t>
            </a:r>
            <a:r>
              <a:rPr lang="en-US" sz="2400" b="1" dirty="0">
                <a:solidFill>
                  <a:schemeClr val="bg1"/>
                </a:solidFill>
              </a:rPr>
              <a:t>43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6800" y="29591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FOSSIL		</a:t>
            </a:r>
            <a:r>
              <a:rPr lang="en-US" sz="2400" b="1" dirty="0">
                <a:solidFill>
                  <a:schemeClr val="bg1"/>
                </a:solidFill>
              </a:rPr>
              <a:t>21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66800" y="35687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SHELLS		</a:t>
            </a:r>
            <a:r>
              <a:rPr lang="en-US" sz="2400" b="1" dirty="0">
                <a:solidFill>
                  <a:schemeClr val="bg1"/>
                </a:solidFill>
              </a:rPr>
              <a:t>12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66800" y="41783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JARASSIC		</a:t>
            </a:r>
            <a:r>
              <a:rPr lang="en-US" sz="2400" b="1" dirty="0">
                <a:solidFill>
                  <a:schemeClr val="bg1"/>
                </a:solidFill>
              </a:rPr>
              <a:t>13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724400" y="23495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EONS			</a:t>
            </a:r>
            <a:r>
              <a:rPr lang="en-US" sz="2400" b="1" dirty="0">
                <a:solidFill>
                  <a:schemeClr val="bg1"/>
                </a:solidFill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724400" y="29591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PERIOD		</a:t>
            </a:r>
            <a:r>
              <a:rPr lang="en-US" sz="2400" b="1" dirty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724400" y="35687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SEDIMENT		</a:t>
            </a:r>
            <a:r>
              <a:rPr lang="en-US" sz="2400" b="1" dirty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6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194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7424" name="Text Box 16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724400" y="23495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5)   X   X   X   X   X   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5" name="Text Box 17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41783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4)   X   X   X   X   X   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6" name="Text Box 18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35687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3)   X   X   X   X 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7" name="Text Box 19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9591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2)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28" name="Text Box 20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3495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1)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724400" y="4178300"/>
            <a:ext cx="3352800" cy="461963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C00"/>
                </a:solidFill>
              </a:rPr>
              <a:t>8</a:t>
            </a:r>
            <a:r>
              <a:rPr lang="en-US" sz="2400" b="1" dirty="0">
                <a:solidFill>
                  <a:srgbClr val="FFCC00"/>
                </a:solidFill>
              </a:rPr>
              <a:t>)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724400" y="35687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C00"/>
                </a:solidFill>
              </a:rPr>
              <a:t>7</a:t>
            </a:r>
            <a:r>
              <a:rPr lang="en-US" sz="2400" b="1" dirty="0">
                <a:solidFill>
                  <a:srgbClr val="FFCC00"/>
                </a:solidFill>
              </a:rPr>
              <a:t>)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33" name="Text Box 25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724400" y="29591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CC00"/>
                </a:solidFill>
              </a:rPr>
              <a:t>6</a:t>
            </a:r>
            <a:r>
              <a:rPr lang="en-US" sz="2400" b="1" dirty="0">
                <a:solidFill>
                  <a:srgbClr val="FFCC00"/>
                </a:solidFill>
              </a:rPr>
              <a:t>)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77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148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07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102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32" name="WordArt 8"/>
          <p:cNvSpPr>
            <a:spLocks noChangeArrowheads="1" noChangeShapeType="1" noTextEdit="1"/>
          </p:cNvSpPr>
          <p:nvPr/>
        </p:nvSpPr>
        <p:spPr bwMode="auto">
          <a:xfrm>
            <a:off x="28194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39" name="WordArt 8"/>
          <p:cNvSpPr>
            <a:spLocks noChangeArrowheads="1" noChangeShapeType="1" noTextEdit="1"/>
          </p:cNvSpPr>
          <p:nvPr/>
        </p:nvSpPr>
        <p:spPr bwMode="auto">
          <a:xfrm>
            <a:off x="41148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40" name="WordArt 8"/>
          <p:cNvSpPr>
            <a:spLocks noChangeArrowheads="1" noChangeShapeType="1" noTextEdit="1"/>
          </p:cNvSpPr>
          <p:nvPr/>
        </p:nvSpPr>
        <p:spPr bwMode="auto">
          <a:xfrm>
            <a:off x="54102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pic>
        <p:nvPicPr>
          <p:cNvPr id="41" name="crow125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ohh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66800" y="2349500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Clear Goals &amp; Objectives     </a:t>
            </a:r>
            <a:r>
              <a:rPr lang="en-US" b="1" dirty="0" smtClean="0"/>
              <a:t>80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66800" y="2959100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Management Commitment   </a:t>
            </a:r>
            <a:r>
              <a:rPr lang="en-US" b="1" dirty="0" smtClean="0"/>
              <a:t>70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1066800" y="3568700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PM’s Interpersonal Skills      </a:t>
            </a:r>
            <a:r>
              <a:rPr lang="en-US" b="1" dirty="0" smtClean="0">
                <a:latin typeface="+mn-lt"/>
              </a:rPr>
              <a:t>60</a:t>
            </a:r>
            <a:endParaRPr lang="en-US" b="1" dirty="0">
              <a:latin typeface="+mn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066800" y="4178300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PM’s P/M Skills                     </a:t>
            </a:r>
            <a:r>
              <a:rPr lang="en-US" b="1" dirty="0" smtClean="0"/>
              <a:t>50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706938" y="2336284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Team’s Skills/Expertise         </a:t>
            </a:r>
            <a:r>
              <a:rPr lang="en-US" b="1" dirty="0" smtClean="0">
                <a:latin typeface="+mn-lt"/>
              </a:rPr>
              <a:t>40</a:t>
            </a:r>
            <a:endParaRPr lang="en-US" b="1" dirty="0">
              <a:latin typeface="+mn-lt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745831" y="2995375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Clear Requirements             </a:t>
            </a:r>
            <a:r>
              <a:rPr lang="en-US" b="1" dirty="0" smtClean="0">
                <a:latin typeface="+mn-lt"/>
              </a:rPr>
              <a:t>30</a:t>
            </a:r>
            <a:endParaRPr lang="en-US" b="1" dirty="0">
              <a:latin typeface="+mn-lt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728369" y="3648070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Authority over Resources     </a:t>
            </a:r>
            <a:r>
              <a:rPr lang="en-US" b="1" dirty="0" smtClean="0">
                <a:latin typeface="+mn-lt"/>
              </a:rPr>
              <a:t>20</a:t>
            </a:r>
            <a:endParaRPr lang="en-US" b="1" dirty="0">
              <a:latin typeface="+mn-lt"/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4706938" y="4147522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/>
              <a:t>Detailed+Realistic</a:t>
            </a:r>
            <a:r>
              <a:rPr lang="en-US" dirty="0" smtClean="0"/>
              <a:t> Schedule </a:t>
            </a:r>
            <a:r>
              <a:rPr lang="en-US" b="1" dirty="0" smtClean="0"/>
              <a:t>10</a:t>
            </a:r>
            <a:endParaRPr lang="en-US" sz="2000" b="1" dirty="0">
              <a:latin typeface="Times New Roman" pitchFamily="18" charset="0"/>
            </a:endParaRPr>
          </a:p>
        </p:txBody>
      </p:sp>
      <p:grpSp>
        <p:nvGrpSpPr>
          <p:cNvPr id="5158" name="Group 14"/>
          <p:cNvGrpSpPr>
            <a:grpSpLocks/>
          </p:cNvGrpSpPr>
          <p:nvPr/>
        </p:nvGrpSpPr>
        <p:grpSpPr bwMode="auto">
          <a:xfrm>
            <a:off x="0" y="33338"/>
            <a:ext cx="9144000" cy="6791325"/>
            <a:chOff x="0" y="21"/>
            <a:chExt cx="5760" cy="4278"/>
          </a:xfrm>
        </p:grpSpPr>
        <p:grpSp>
          <p:nvGrpSpPr>
            <p:cNvPr id="5159" name="Group 15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5218" name="Line 1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9" name="Line 17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0" name="Line 18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1" name="Line 19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60" name="Oval 20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1" name="Oval 21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2" name="Oval 22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3" name="Oval 23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4" name="Oval 24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5" name="Oval 25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6" name="Oval 26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7" name="Oval 27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8" name="Oval 28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69" name="Oval 29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0" name="Oval 30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1" name="Oval 31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2" name="Oval 32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3" name="Oval 33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4" name="Oval 34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5" name="Oval 35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6" name="Oval 36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7" name="Oval 37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8" name="Oval 38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79" name="Oval 39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0" name="Oval 40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1" name="Oval 41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2" name="Oval 42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3" name="Oval 43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4" name="Oval 44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5" name="Oval 45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6" name="Oval 46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7" name="Oval 47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8" name="Oval 48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89" name="Oval 49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0" name="Oval 50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1" name="Oval 51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2" name="Oval 52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3" name="Oval 53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4" name="Oval 54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5" name="Oval 55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6" name="Oval 56"/>
            <p:cNvSpPr>
              <a:spLocks noChangeAspect="1" noChangeArrowheads="1"/>
            </p:cNvSpPr>
            <p:nvPr/>
          </p:nvSpPr>
          <p:spPr bwMode="auto">
            <a:xfrm>
              <a:off x="48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7" name="Oval 57"/>
            <p:cNvSpPr>
              <a:spLocks noChangeAspect="1" noChangeArrowheads="1"/>
            </p:cNvSpPr>
            <p:nvPr/>
          </p:nvSpPr>
          <p:spPr bwMode="auto">
            <a:xfrm>
              <a:off x="48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8" name="Oval 58"/>
            <p:cNvSpPr>
              <a:spLocks noChangeAspect="1" noChangeArrowheads="1"/>
            </p:cNvSpPr>
            <p:nvPr/>
          </p:nvSpPr>
          <p:spPr bwMode="auto">
            <a:xfrm>
              <a:off x="48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199" name="Oval 59"/>
            <p:cNvSpPr>
              <a:spLocks noChangeAspect="1" noChangeArrowheads="1"/>
            </p:cNvSpPr>
            <p:nvPr/>
          </p:nvSpPr>
          <p:spPr bwMode="auto">
            <a:xfrm>
              <a:off x="48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0" name="Oval 60"/>
            <p:cNvSpPr>
              <a:spLocks noChangeAspect="1" noChangeArrowheads="1"/>
            </p:cNvSpPr>
            <p:nvPr/>
          </p:nvSpPr>
          <p:spPr bwMode="auto">
            <a:xfrm>
              <a:off x="48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1" name="Oval 61"/>
            <p:cNvSpPr>
              <a:spLocks noChangeAspect="1" noChangeArrowheads="1"/>
            </p:cNvSpPr>
            <p:nvPr/>
          </p:nvSpPr>
          <p:spPr bwMode="auto">
            <a:xfrm>
              <a:off x="48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2" name="Oval 62"/>
            <p:cNvSpPr>
              <a:spLocks noChangeAspect="1" noChangeArrowheads="1"/>
            </p:cNvSpPr>
            <p:nvPr/>
          </p:nvSpPr>
          <p:spPr bwMode="auto">
            <a:xfrm>
              <a:off x="48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3" name="Oval 63"/>
            <p:cNvSpPr>
              <a:spLocks noChangeAspect="1" noChangeArrowheads="1"/>
            </p:cNvSpPr>
            <p:nvPr/>
          </p:nvSpPr>
          <p:spPr bwMode="auto">
            <a:xfrm>
              <a:off x="48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4" name="Oval 64"/>
            <p:cNvSpPr>
              <a:spLocks noChangeAspect="1" noChangeArrowheads="1"/>
            </p:cNvSpPr>
            <p:nvPr/>
          </p:nvSpPr>
          <p:spPr bwMode="auto">
            <a:xfrm>
              <a:off x="48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5" name="Oval 65"/>
            <p:cNvSpPr>
              <a:spLocks noChangeAspect="1" noChangeArrowheads="1"/>
            </p:cNvSpPr>
            <p:nvPr/>
          </p:nvSpPr>
          <p:spPr bwMode="auto">
            <a:xfrm>
              <a:off x="48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6" name="Oval 66"/>
            <p:cNvSpPr>
              <a:spLocks noChangeAspect="1" noChangeArrowheads="1"/>
            </p:cNvSpPr>
            <p:nvPr/>
          </p:nvSpPr>
          <p:spPr bwMode="auto">
            <a:xfrm>
              <a:off x="48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7" name="Oval 67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8" name="Oval 68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09" name="Oval 69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0" name="Oval 70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1" name="Oval 71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2" name="Oval 72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3" name="Oval 73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4" name="Oval 74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5" name="Oval 75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6" name="Oval 76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17" name="Oval 77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0" name="Rounded Rectangle 4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985169" y="1012032"/>
            <a:ext cx="5486400" cy="7620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AU" sz="2400" b="1" dirty="0" smtClean="0"/>
              <a:t>Most Critical Project Success Factors  </a:t>
            </a:r>
            <a:endParaRPr lang="en-A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233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81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8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00603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1"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23495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DINOSAUR		</a:t>
            </a:r>
            <a:r>
              <a:rPr lang="en-US" sz="2400" b="1">
                <a:solidFill>
                  <a:schemeClr val="bg1"/>
                </a:solidFill>
              </a:rPr>
              <a:t>43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66800" y="29591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FOSSIL		</a:t>
            </a:r>
            <a:r>
              <a:rPr lang="en-US" sz="2400" b="1">
                <a:solidFill>
                  <a:schemeClr val="bg1"/>
                </a:solidFill>
              </a:rPr>
              <a:t>21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10100" y="2349500"/>
            <a:ext cx="3298031" cy="461665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SHELLS		</a:t>
            </a:r>
            <a:r>
              <a:rPr lang="en-US" sz="2400" b="1" dirty="0">
                <a:solidFill>
                  <a:schemeClr val="bg1"/>
                </a:solidFill>
              </a:rPr>
              <a:t>12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35237" y="2959100"/>
            <a:ext cx="3272894" cy="461665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JARASSIC		</a:t>
            </a:r>
            <a:r>
              <a:rPr lang="en-US" sz="2400" b="1">
                <a:solidFill>
                  <a:schemeClr val="bg1"/>
                </a:solidFill>
              </a:rPr>
              <a:t>13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6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194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7425" name="Text Box 17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610100" y="296545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4) 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6" name="Text Box 18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618304" y="235209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3) 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7" name="Text Box 19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9591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2)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28" name="Text Box 20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3495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1)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077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148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07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102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32" name="WordArt 8"/>
          <p:cNvSpPr>
            <a:spLocks noChangeArrowheads="1" noChangeShapeType="1" noTextEdit="1"/>
          </p:cNvSpPr>
          <p:nvPr/>
        </p:nvSpPr>
        <p:spPr bwMode="auto">
          <a:xfrm>
            <a:off x="28194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39" name="WordArt 8"/>
          <p:cNvSpPr>
            <a:spLocks noChangeArrowheads="1" noChangeShapeType="1" noTextEdit="1"/>
          </p:cNvSpPr>
          <p:nvPr/>
        </p:nvSpPr>
        <p:spPr bwMode="auto">
          <a:xfrm>
            <a:off x="41148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40" name="WordArt 8"/>
          <p:cNvSpPr>
            <a:spLocks noChangeArrowheads="1" noChangeShapeType="1" noTextEdit="1"/>
          </p:cNvSpPr>
          <p:nvPr/>
        </p:nvSpPr>
        <p:spPr bwMode="auto">
          <a:xfrm>
            <a:off x="54102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pic>
        <p:nvPicPr>
          <p:cNvPr id="41" name="crow141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ohh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66800" y="234950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John F. Kennedy             </a:t>
            </a:r>
            <a:r>
              <a:rPr lang="en-US" sz="2000" b="1" dirty="0" smtClean="0"/>
              <a:t>40</a:t>
            </a:r>
            <a:r>
              <a:rPr lang="en-US" sz="2000" dirty="0" smtClean="0"/>
              <a:t>           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66800" y="2959100"/>
            <a:ext cx="3352800" cy="40005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John Adams                    </a:t>
            </a:r>
            <a:r>
              <a:rPr lang="en-US" sz="2000" b="1" dirty="0" smtClean="0">
                <a:latin typeface="+mn-lt"/>
              </a:rPr>
              <a:t>30</a:t>
            </a:r>
            <a:endParaRPr lang="en-US" sz="2000" b="1" dirty="0">
              <a:latin typeface="+mn-lt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595284" y="2341108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John Quincy Adams        </a:t>
            </a:r>
            <a:r>
              <a:rPr lang="en-US" sz="2000" b="1" dirty="0" smtClean="0">
                <a:latin typeface="+mn-lt"/>
              </a:rPr>
              <a:t>20</a:t>
            </a:r>
            <a:r>
              <a:rPr lang="en-US" sz="20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581672" y="2951558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George H.W. Bush          </a:t>
            </a:r>
            <a:r>
              <a:rPr lang="en-US" sz="2000" b="1" dirty="0" smtClean="0">
                <a:latin typeface="+mn-lt"/>
              </a:rPr>
              <a:t>10</a:t>
            </a:r>
            <a:endParaRPr lang="en-US" sz="2000" b="1" dirty="0">
              <a:latin typeface="Times New Roman" pitchFamily="18" charset="0"/>
            </a:endParaRPr>
          </a:p>
        </p:txBody>
      </p:sp>
      <p:grpSp>
        <p:nvGrpSpPr>
          <p:cNvPr id="9254" name="Group 14"/>
          <p:cNvGrpSpPr>
            <a:grpSpLocks/>
          </p:cNvGrpSpPr>
          <p:nvPr/>
        </p:nvGrpSpPr>
        <p:grpSpPr bwMode="auto">
          <a:xfrm>
            <a:off x="0" y="33338"/>
            <a:ext cx="9144000" cy="6791325"/>
            <a:chOff x="0" y="21"/>
            <a:chExt cx="5760" cy="4278"/>
          </a:xfrm>
        </p:grpSpPr>
        <p:grpSp>
          <p:nvGrpSpPr>
            <p:cNvPr id="9255" name="Group 15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9314" name="Line 1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5" name="Line 17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6" name="Line 18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7" name="Line 19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6" name="Oval 20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57" name="Oval 21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58" name="Oval 22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59" name="Oval 23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0" name="Oval 24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1" name="Oval 25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2" name="Oval 26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3" name="Oval 27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4" name="Oval 28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5" name="Oval 29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6" name="Oval 30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7" name="Oval 31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8" name="Oval 32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69" name="Oval 33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0" name="Oval 34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1" name="Oval 35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2" name="Oval 36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3" name="Oval 37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4" name="Oval 38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5" name="Oval 39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6" name="Oval 40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7" name="Oval 41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8" name="Oval 42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79" name="Oval 43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0" name="Oval 44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1" name="Oval 45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2" name="Oval 46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3" name="Oval 47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4" name="Oval 48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5" name="Oval 49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6" name="Oval 50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7" name="Oval 51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8" name="Oval 52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89" name="Oval 53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0" name="Oval 54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1" name="Oval 55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2" name="Oval 56"/>
            <p:cNvSpPr>
              <a:spLocks noChangeAspect="1" noChangeArrowheads="1"/>
            </p:cNvSpPr>
            <p:nvPr/>
          </p:nvSpPr>
          <p:spPr bwMode="auto">
            <a:xfrm>
              <a:off x="48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3" name="Oval 57"/>
            <p:cNvSpPr>
              <a:spLocks noChangeAspect="1" noChangeArrowheads="1"/>
            </p:cNvSpPr>
            <p:nvPr/>
          </p:nvSpPr>
          <p:spPr bwMode="auto">
            <a:xfrm>
              <a:off x="48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4" name="Oval 58"/>
            <p:cNvSpPr>
              <a:spLocks noChangeAspect="1" noChangeArrowheads="1"/>
            </p:cNvSpPr>
            <p:nvPr/>
          </p:nvSpPr>
          <p:spPr bwMode="auto">
            <a:xfrm>
              <a:off x="48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5" name="Oval 59"/>
            <p:cNvSpPr>
              <a:spLocks noChangeAspect="1" noChangeArrowheads="1"/>
            </p:cNvSpPr>
            <p:nvPr/>
          </p:nvSpPr>
          <p:spPr bwMode="auto">
            <a:xfrm>
              <a:off x="48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6" name="Oval 60"/>
            <p:cNvSpPr>
              <a:spLocks noChangeAspect="1" noChangeArrowheads="1"/>
            </p:cNvSpPr>
            <p:nvPr/>
          </p:nvSpPr>
          <p:spPr bwMode="auto">
            <a:xfrm>
              <a:off x="48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7" name="Oval 61"/>
            <p:cNvSpPr>
              <a:spLocks noChangeAspect="1" noChangeArrowheads="1"/>
            </p:cNvSpPr>
            <p:nvPr/>
          </p:nvSpPr>
          <p:spPr bwMode="auto">
            <a:xfrm>
              <a:off x="48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8" name="Oval 62"/>
            <p:cNvSpPr>
              <a:spLocks noChangeAspect="1" noChangeArrowheads="1"/>
            </p:cNvSpPr>
            <p:nvPr/>
          </p:nvSpPr>
          <p:spPr bwMode="auto">
            <a:xfrm>
              <a:off x="48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299" name="Oval 63"/>
            <p:cNvSpPr>
              <a:spLocks noChangeAspect="1" noChangeArrowheads="1"/>
            </p:cNvSpPr>
            <p:nvPr/>
          </p:nvSpPr>
          <p:spPr bwMode="auto">
            <a:xfrm>
              <a:off x="48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0" name="Oval 64"/>
            <p:cNvSpPr>
              <a:spLocks noChangeAspect="1" noChangeArrowheads="1"/>
            </p:cNvSpPr>
            <p:nvPr/>
          </p:nvSpPr>
          <p:spPr bwMode="auto">
            <a:xfrm>
              <a:off x="48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1" name="Oval 65"/>
            <p:cNvSpPr>
              <a:spLocks noChangeAspect="1" noChangeArrowheads="1"/>
            </p:cNvSpPr>
            <p:nvPr/>
          </p:nvSpPr>
          <p:spPr bwMode="auto">
            <a:xfrm>
              <a:off x="48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2" name="Oval 66"/>
            <p:cNvSpPr>
              <a:spLocks noChangeAspect="1" noChangeArrowheads="1"/>
            </p:cNvSpPr>
            <p:nvPr/>
          </p:nvSpPr>
          <p:spPr bwMode="auto">
            <a:xfrm>
              <a:off x="48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3" name="Oval 67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4" name="Oval 68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5" name="Oval 69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6" name="Oval 70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7" name="Oval 71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8" name="Oval 72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09" name="Oval 73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10" name="Oval 74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11" name="Oval 75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12" name="Oval 76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313" name="Oval 77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1" name="Rounded Rectangle 4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985169" y="1012032"/>
            <a:ext cx="5486400" cy="7620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ja-JP" sz="2400" b="1" dirty="0" smtClean="0">
                <a:ea typeface="ＭＳ Ｐゴシック" charset="-128"/>
              </a:rPr>
              <a:t>US Presidents Born in Massachusetts  </a:t>
            </a:r>
            <a:endParaRPr lang="en-A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233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6800" y="23495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DINOSAUR		</a:t>
            </a:r>
            <a:r>
              <a:rPr lang="en-US" sz="2400" b="1" dirty="0">
                <a:solidFill>
                  <a:schemeClr val="bg1"/>
                </a:solidFill>
              </a:rPr>
              <a:t>43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6800" y="29591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FOSSIL		</a:t>
            </a:r>
            <a:r>
              <a:rPr lang="en-US" sz="2400" b="1" dirty="0">
                <a:solidFill>
                  <a:schemeClr val="bg1"/>
                </a:solidFill>
              </a:rPr>
              <a:t>21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66800" y="3570817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SHELLS		</a:t>
            </a:r>
            <a:r>
              <a:rPr lang="en-US" sz="2400" b="1" dirty="0">
                <a:solidFill>
                  <a:schemeClr val="bg1"/>
                </a:solidFill>
              </a:rPr>
              <a:t>12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724400" y="23495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EONS			</a:t>
            </a:r>
            <a:r>
              <a:rPr lang="en-US" sz="2400" b="1" dirty="0">
                <a:solidFill>
                  <a:schemeClr val="bg1"/>
                </a:solidFill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24400" y="2959100"/>
            <a:ext cx="3352800" cy="4635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PERIOD		</a:t>
            </a:r>
            <a:r>
              <a:rPr lang="en-US" sz="2400" b="1" dirty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6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194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7424" name="Text Box 16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724400" y="23495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4</a:t>
            </a:r>
            <a:r>
              <a:rPr lang="en-US" sz="2400" b="1" dirty="0" smtClean="0">
                <a:solidFill>
                  <a:srgbClr val="FFCC00"/>
                </a:solidFill>
              </a:rPr>
              <a:t>)   </a:t>
            </a:r>
            <a:r>
              <a:rPr lang="en-US" sz="2400" b="1" dirty="0">
                <a:solidFill>
                  <a:srgbClr val="FFCC00"/>
                </a:solidFill>
              </a:rPr>
              <a:t>X   X   X   X   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6" name="Text Box 18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45633" y="3572945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3</a:t>
            </a:r>
            <a:r>
              <a:rPr lang="en-US" sz="2400" b="1" dirty="0" smtClean="0">
                <a:solidFill>
                  <a:srgbClr val="FFCC00"/>
                </a:solidFill>
              </a:rPr>
              <a:t>)   </a:t>
            </a:r>
            <a:r>
              <a:rPr lang="en-US" sz="2400" b="1" dirty="0">
                <a:solidFill>
                  <a:srgbClr val="FFCC00"/>
                </a:solidFill>
              </a:rPr>
              <a:t>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7427" name="Text Box 19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9591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2)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28" name="Text Box 20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2349500"/>
            <a:ext cx="3352800" cy="4699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1)   X   X   X   X   X   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33" name="Text Box 25">
            <a:hlinkClick r:id="" action="ppaction://noaction">
              <a:snd r:embed="rId5" name="SN00603A.wav"/>
            </a:hlinkClick>
          </p:cNvPr>
          <p:cNvSpPr txBox="1">
            <a:spLocks noChangeArrowheads="1"/>
          </p:cNvSpPr>
          <p:nvPr/>
        </p:nvSpPr>
        <p:spPr bwMode="auto">
          <a:xfrm>
            <a:off x="4724400" y="2959100"/>
            <a:ext cx="3352800" cy="461665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</a:rPr>
              <a:t>5</a:t>
            </a:r>
            <a:r>
              <a:rPr lang="en-US" sz="2400" b="1" dirty="0" smtClean="0">
                <a:solidFill>
                  <a:srgbClr val="FFCC00"/>
                </a:solidFill>
              </a:rPr>
              <a:t>)  </a:t>
            </a:r>
            <a:r>
              <a:rPr lang="en-US" sz="2400" b="1" dirty="0">
                <a:solidFill>
                  <a:srgbClr val="FFCC00"/>
                </a:solidFill>
              </a:rPr>
              <a:t>X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r>
              <a:rPr lang="en-US" sz="2400" b="1" dirty="0" err="1">
                <a:solidFill>
                  <a:srgbClr val="FFCC00"/>
                </a:solidFill>
              </a:rPr>
              <a:t>X</a:t>
            </a:r>
            <a:r>
              <a:rPr lang="en-US" sz="2400" b="1" dirty="0">
                <a:solidFill>
                  <a:srgbClr val="FFCC00"/>
                </a:solidFill>
              </a:rPr>
              <a:t>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77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148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07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10200" y="4953000"/>
            <a:ext cx="990600" cy="990600"/>
          </a:xfrm>
          <a:prstGeom prst="actionButtonBlank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32" name="WordArt 8"/>
          <p:cNvSpPr>
            <a:spLocks noChangeArrowheads="1" noChangeShapeType="1" noTextEdit="1"/>
          </p:cNvSpPr>
          <p:nvPr/>
        </p:nvSpPr>
        <p:spPr bwMode="auto">
          <a:xfrm>
            <a:off x="28194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39" name="WordArt 8"/>
          <p:cNvSpPr>
            <a:spLocks noChangeArrowheads="1" noChangeShapeType="1" noTextEdit="1"/>
          </p:cNvSpPr>
          <p:nvPr/>
        </p:nvSpPr>
        <p:spPr bwMode="auto">
          <a:xfrm>
            <a:off x="41148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40" name="WordArt 8"/>
          <p:cNvSpPr>
            <a:spLocks noChangeArrowheads="1" noChangeShapeType="1" noTextEdit="1"/>
          </p:cNvSpPr>
          <p:nvPr/>
        </p:nvSpPr>
        <p:spPr bwMode="auto">
          <a:xfrm>
            <a:off x="5410200" y="4953000"/>
            <a:ext cx="990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FF00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X</a:t>
            </a:r>
          </a:p>
        </p:txBody>
      </p:sp>
      <p:pic>
        <p:nvPicPr>
          <p:cNvPr id="41" name="crow117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rowdohh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66800" y="234950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2000" dirty="0"/>
              <a:t>Person doing the work </a:t>
            </a:r>
            <a:r>
              <a:rPr lang="en-US" sz="2000" dirty="0" smtClean="0">
                <a:latin typeface="Times New Roman" pitchFamily="18" charset="0"/>
              </a:rPr>
              <a:t>	  </a:t>
            </a:r>
            <a:r>
              <a:rPr lang="en-US" b="1" dirty="0" smtClean="0">
                <a:latin typeface="+mn-lt"/>
              </a:rPr>
              <a:t>60</a:t>
            </a:r>
            <a:endParaRPr lang="en-US" b="1" dirty="0">
              <a:latin typeface="+mn-lt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066800" y="295910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Technical Lead 	              </a:t>
            </a:r>
            <a:r>
              <a:rPr lang="en-US" sz="2000" dirty="0" smtClean="0"/>
              <a:t> </a:t>
            </a:r>
            <a:r>
              <a:rPr lang="en-US" b="1" dirty="0" smtClean="0"/>
              <a:t>50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1066800" y="3617926"/>
            <a:ext cx="3352800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Someone outside the team  </a:t>
            </a:r>
            <a:r>
              <a:rPr lang="en-US" b="1" dirty="0" smtClean="0"/>
              <a:t>40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724400" y="234950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PM or Manager </a:t>
            </a:r>
            <a:r>
              <a:rPr lang="en-US" sz="2000" dirty="0" smtClean="0"/>
              <a:t>               </a:t>
            </a:r>
            <a:r>
              <a:rPr lang="en-US" b="1" dirty="0" smtClean="0"/>
              <a:t>30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724400" y="2965126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 </a:t>
            </a:r>
            <a:r>
              <a:rPr lang="en-US" sz="2000" dirty="0"/>
              <a:t>Independent </a:t>
            </a:r>
            <a:r>
              <a:rPr lang="en-US" sz="2000" dirty="0" smtClean="0"/>
              <a:t>Estimator   </a:t>
            </a:r>
            <a:r>
              <a:rPr lang="en-US" b="1" dirty="0"/>
              <a:t>25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33337"/>
            <a:ext cx="9144000" cy="6791325"/>
            <a:chOff x="0" y="21"/>
            <a:chExt cx="5760" cy="4278"/>
          </a:xfrm>
        </p:grpSpPr>
        <p:grpSp>
          <p:nvGrpSpPr>
            <p:cNvPr id="3111" name="Group 15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3170" name="Line 1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Line 17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Line 18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Line 19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2" name="Oval 20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3" name="Oval 21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4" name="Oval 22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5" name="Oval 23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6" name="Oval 24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7" name="Oval 25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8" name="Oval 26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9" name="Oval 27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0" name="Oval 28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1" name="Oval 29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2" name="Oval 30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3" name="Oval 31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4" name="Oval 32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5" name="Oval 33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6" name="Oval 34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7" name="Oval 35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8" name="Oval 36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9" name="Oval 37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0" name="Oval 38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1" name="Oval 39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2" name="Oval 40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3" name="Oval 41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4" name="Oval 42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5" name="Oval 43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6" name="Oval 44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7" name="Oval 45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8" name="Oval 46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9" name="Oval 47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0" name="Oval 48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1" name="Oval 49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2" name="Oval 50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3" name="Oval 51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4" name="Oval 52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5" name="Oval 53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6" name="Oval 54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7" name="Oval 55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8" name="Oval 56"/>
            <p:cNvSpPr>
              <a:spLocks noChangeAspect="1" noChangeArrowheads="1"/>
            </p:cNvSpPr>
            <p:nvPr/>
          </p:nvSpPr>
          <p:spPr bwMode="auto">
            <a:xfrm>
              <a:off x="48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9" name="Oval 57"/>
            <p:cNvSpPr>
              <a:spLocks noChangeAspect="1" noChangeArrowheads="1"/>
            </p:cNvSpPr>
            <p:nvPr/>
          </p:nvSpPr>
          <p:spPr bwMode="auto">
            <a:xfrm>
              <a:off x="48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0" name="Oval 58"/>
            <p:cNvSpPr>
              <a:spLocks noChangeAspect="1" noChangeArrowheads="1"/>
            </p:cNvSpPr>
            <p:nvPr/>
          </p:nvSpPr>
          <p:spPr bwMode="auto">
            <a:xfrm>
              <a:off x="48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1" name="Oval 59"/>
            <p:cNvSpPr>
              <a:spLocks noChangeAspect="1" noChangeArrowheads="1"/>
            </p:cNvSpPr>
            <p:nvPr/>
          </p:nvSpPr>
          <p:spPr bwMode="auto">
            <a:xfrm>
              <a:off x="48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2" name="Oval 60"/>
            <p:cNvSpPr>
              <a:spLocks noChangeAspect="1" noChangeArrowheads="1"/>
            </p:cNvSpPr>
            <p:nvPr/>
          </p:nvSpPr>
          <p:spPr bwMode="auto">
            <a:xfrm>
              <a:off x="48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3" name="Oval 61"/>
            <p:cNvSpPr>
              <a:spLocks noChangeAspect="1" noChangeArrowheads="1"/>
            </p:cNvSpPr>
            <p:nvPr/>
          </p:nvSpPr>
          <p:spPr bwMode="auto">
            <a:xfrm>
              <a:off x="48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4" name="Oval 62"/>
            <p:cNvSpPr>
              <a:spLocks noChangeAspect="1" noChangeArrowheads="1"/>
            </p:cNvSpPr>
            <p:nvPr/>
          </p:nvSpPr>
          <p:spPr bwMode="auto">
            <a:xfrm>
              <a:off x="48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5" name="Oval 63"/>
            <p:cNvSpPr>
              <a:spLocks noChangeAspect="1" noChangeArrowheads="1"/>
            </p:cNvSpPr>
            <p:nvPr/>
          </p:nvSpPr>
          <p:spPr bwMode="auto">
            <a:xfrm>
              <a:off x="48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6" name="Oval 64"/>
            <p:cNvSpPr>
              <a:spLocks noChangeAspect="1" noChangeArrowheads="1"/>
            </p:cNvSpPr>
            <p:nvPr/>
          </p:nvSpPr>
          <p:spPr bwMode="auto">
            <a:xfrm>
              <a:off x="48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7" name="Oval 65"/>
            <p:cNvSpPr>
              <a:spLocks noChangeAspect="1" noChangeArrowheads="1"/>
            </p:cNvSpPr>
            <p:nvPr/>
          </p:nvSpPr>
          <p:spPr bwMode="auto">
            <a:xfrm>
              <a:off x="48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8" name="Oval 66"/>
            <p:cNvSpPr>
              <a:spLocks noChangeAspect="1" noChangeArrowheads="1"/>
            </p:cNvSpPr>
            <p:nvPr/>
          </p:nvSpPr>
          <p:spPr bwMode="auto">
            <a:xfrm>
              <a:off x="48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9" name="Oval 67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0" name="Oval 68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1" name="Oval 69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2" name="Oval 70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3" name="Oval 71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4" name="Oval 72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5" name="Oval 73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6" name="Oval 74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7" name="Oval 75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8" name="Oval 76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9" name="Oval 77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0" name="Rounded Rectangle 4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959769" y="1164962"/>
            <a:ext cx="5486400" cy="7620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AU" sz="2400" b="1" dirty="0"/>
              <a:t>Who most commonly creates the estimate</a:t>
            </a:r>
          </a:p>
        </p:txBody>
      </p:sp>
    </p:spTree>
    <p:extLst>
      <p:ext uri="{BB962C8B-B14F-4D97-AF65-F5344CB8AC3E}">
        <p14:creationId xmlns:p14="http://schemas.microsoft.com/office/powerpoint/2010/main" val="38750156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6925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233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3"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419601" y="3382192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Boston Tea Party </a:t>
            </a:r>
            <a:endParaRPr lang="en-US" sz="2000" dirty="0">
              <a:latin typeface="+mn-lt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419601" y="4338845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2007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419601" y="5314890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Distance to the statehouse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379702" y="2381144"/>
            <a:ext cx="3352800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of the original 13 colonies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33337"/>
            <a:ext cx="9144000" cy="6791325"/>
            <a:chOff x="0" y="21"/>
            <a:chExt cx="5760" cy="4278"/>
          </a:xfrm>
        </p:grpSpPr>
        <p:grpSp>
          <p:nvGrpSpPr>
            <p:cNvPr id="3111" name="Group 15"/>
            <p:cNvGrpSpPr>
              <a:grpSpLocks/>
            </p:cNvGrpSpPr>
            <p:nvPr/>
          </p:nvGrpSpPr>
          <p:grpSpPr bwMode="auto">
            <a:xfrm>
              <a:off x="0" y="144"/>
              <a:ext cx="5760" cy="4032"/>
              <a:chOff x="0" y="144"/>
              <a:chExt cx="5760" cy="4032"/>
            </a:xfrm>
          </p:grpSpPr>
          <p:sp>
            <p:nvSpPr>
              <p:cNvPr id="3170" name="Line 16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Line 17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60" cy="0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Line 18"/>
              <p:cNvSpPr>
                <a:spLocks noChangeShapeType="1"/>
              </p:cNvSpPr>
              <p:nvPr/>
            </p:nvSpPr>
            <p:spPr bwMode="auto">
              <a:xfrm flipV="1">
                <a:off x="161" y="288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Line 19"/>
              <p:cNvSpPr>
                <a:spLocks noChangeShapeType="1"/>
              </p:cNvSpPr>
              <p:nvPr/>
            </p:nvSpPr>
            <p:spPr bwMode="auto">
              <a:xfrm flipV="1">
                <a:off x="5616" y="240"/>
                <a:ext cx="0" cy="3792"/>
              </a:xfrm>
              <a:prstGeom prst="line">
                <a:avLst/>
              </a:prstGeom>
              <a:noFill/>
              <a:ln w="5080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2" name="Oval 20"/>
            <p:cNvSpPr>
              <a:spLocks noChangeAspect="1" noChangeArrowheads="1"/>
            </p:cNvSpPr>
            <p:nvPr/>
          </p:nvSpPr>
          <p:spPr bwMode="auto">
            <a:xfrm>
              <a:off x="48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3" name="Oval 21"/>
            <p:cNvSpPr>
              <a:spLocks noChangeAspect="1" noChangeArrowheads="1"/>
            </p:cNvSpPr>
            <p:nvPr/>
          </p:nvSpPr>
          <p:spPr bwMode="auto">
            <a:xfrm>
              <a:off x="35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4" name="Oval 22"/>
            <p:cNvSpPr>
              <a:spLocks noChangeAspect="1" noChangeArrowheads="1"/>
            </p:cNvSpPr>
            <p:nvPr/>
          </p:nvSpPr>
          <p:spPr bwMode="auto">
            <a:xfrm>
              <a:off x="693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5" name="Oval 23"/>
            <p:cNvSpPr>
              <a:spLocks noChangeAspect="1" noChangeArrowheads="1"/>
            </p:cNvSpPr>
            <p:nvPr/>
          </p:nvSpPr>
          <p:spPr bwMode="auto">
            <a:xfrm>
              <a:off x="102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6" name="Oval 24"/>
            <p:cNvSpPr>
              <a:spLocks noChangeAspect="1" noChangeArrowheads="1"/>
            </p:cNvSpPr>
            <p:nvPr/>
          </p:nvSpPr>
          <p:spPr bwMode="auto">
            <a:xfrm>
              <a:off x="1344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7" name="Oval 25"/>
            <p:cNvSpPr>
              <a:spLocks noChangeAspect="1" noChangeArrowheads="1"/>
            </p:cNvSpPr>
            <p:nvPr/>
          </p:nvSpPr>
          <p:spPr bwMode="auto">
            <a:xfrm>
              <a:off x="168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8" name="Oval 26"/>
            <p:cNvSpPr>
              <a:spLocks noChangeAspect="1" noChangeArrowheads="1"/>
            </p:cNvSpPr>
            <p:nvPr/>
          </p:nvSpPr>
          <p:spPr bwMode="auto">
            <a:xfrm>
              <a:off x="1989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9" name="Oval 27"/>
            <p:cNvSpPr>
              <a:spLocks noChangeAspect="1" noChangeArrowheads="1"/>
            </p:cNvSpPr>
            <p:nvPr/>
          </p:nvSpPr>
          <p:spPr bwMode="auto">
            <a:xfrm>
              <a:off x="232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0" name="Oval 28"/>
            <p:cNvSpPr>
              <a:spLocks noChangeAspect="1" noChangeArrowheads="1"/>
            </p:cNvSpPr>
            <p:nvPr/>
          </p:nvSpPr>
          <p:spPr bwMode="auto">
            <a:xfrm>
              <a:off x="2640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1" name="Oval 29"/>
            <p:cNvSpPr>
              <a:spLocks noChangeAspect="1" noChangeArrowheads="1"/>
            </p:cNvSpPr>
            <p:nvPr/>
          </p:nvSpPr>
          <p:spPr bwMode="auto">
            <a:xfrm>
              <a:off x="297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2" name="Oval 30"/>
            <p:cNvSpPr>
              <a:spLocks noChangeAspect="1" noChangeArrowheads="1"/>
            </p:cNvSpPr>
            <p:nvPr/>
          </p:nvSpPr>
          <p:spPr bwMode="auto">
            <a:xfrm>
              <a:off x="3285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3" name="Oval 31"/>
            <p:cNvSpPr>
              <a:spLocks noChangeAspect="1" noChangeArrowheads="1"/>
            </p:cNvSpPr>
            <p:nvPr/>
          </p:nvSpPr>
          <p:spPr bwMode="auto">
            <a:xfrm>
              <a:off x="362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4" name="Oval 32"/>
            <p:cNvSpPr>
              <a:spLocks noChangeAspect="1" noChangeArrowheads="1"/>
            </p:cNvSpPr>
            <p:nvPr/>
          </p:nvSpPr>
          <p:spPr bwMode="auto">
            <a:xfrm>
              <a:off x="3936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5" name="Oval 33"/>
            <p:cNvSpPr>
              <a:spLocks noChangeAspect="1" noChangeArrowheads="1"/>
            </p:cNvSpPr>
            <p:nvPr/>
          </p:nvSpPr>
          <p:spPr bwMode="auto">
            <a:xfrm>
              <a:off x="427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6" name="Oval 34"/>
            <p:cNvSpPr>
              <a:spLocks noChangeAspect="1" noChangeArrowheads="1"/>
            </p:cNvSpPr>
            <p:nvPr/>
          </p:nvSpPr>
          <p:spPr bwMode="auto">
            <a:xfrm>
              <a:off x="458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7" name="Oval 35"/>
            <p:cNvSpPr>
              <a:spLocks noChangeAspect="1" noChangeArrowheads="1"/>
            </p:cNvSpPr>
            <p:nvPr/>
          </p:nvSpPr>
          <p:spPr bwMode="auto">
            <a:xfrm>
              <a:off x="4917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8" name="Oval 36"/>
            <p:cNvSpPr>
              <a:spLocks noChangeAspect="1" noChangeArrowheads="1"/>
            </p:cNvSpPr>
            <p:nvPr/>
          </p:nvSpPr>
          <p:spPr bwMode="auto">
            <a:xfrm>
              <a:off x="5232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29" name="Oval 37"/>
            <p:cNvSpPr>
              <a:spLocks noChangeAspect="1" noChangeArrowheads="1"/>
            </p:cNvSpPr>
            <p:nvPr/>
          </p:nvSpPr>
          <p:spPr bwMode="auto">
            <a:xfrm>
              <a:off x="5541" y="40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0" name="Oval 38"/>
            <p:cNvSpPr>
              <a:spLocks noChangeAspect="1" noChangeArrowheads="1"/>
            </p:cNvSpPr>
            <p:nvPr/>
          </p:nvSpPr>
          <p:spPr bwMode="auto">
            <a:xfrm>
              <a:off x="48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1" name="Oval 39"/>
            <p:cNvSpPr>
              <a:spLocks noChangeAspect="1" noChangeArrowheads="1"/>
            </p:cNvSpPr>
            <p:nvPr/>
          </p:nvSpPr>
          <p:spPr bwMode="auto">
            <a:xfrm>
              <a:off x="35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2" name="Oval 40"/>
            <p:cNvSpPr>
              <a:spLocks noChangeAspect="1" noChangeArrowheads="1"/>
            </p:cNvSpPr>
            <p:nvPr/>
          </p:nvSpPr>
          <p:spPr bwMode="auto">
            <a:xfrm>
              <a:off x="693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3" name="Oval 41"/>
            <p:cNvSpPr>
              <a:spLocks noChangeAspect="1" noChangeArrowheads="1"/>
            </p:cNvSpPr>
            <p:nvPr/>
          </p:nvSpPr>
          <p:spPr bwMode="auto">
            <a:xfrm>
              <a:off x="102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4" name="Oval 42"/>
            <p:cNvSpPr>
              <a:spLocks noChangeAspect="1" noChangeArrowheads="1"/>
            </p:cNvSpPr>
            <p:nvPr/>
          </p:nvSpPr>
          <p:spPr bwMode="auto">
            <a:xfrm>
              <a:off x="1344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5" name="Oval 43"/>
            <p:cNvSpPr>
              <a:spLocks noChangeAspect="1" noChangeArrowheads="1"/>
            </p:cNvSpPr>
            <p:nvPr/>
          </p:nvSpPr>
          <p:spPr bwMode="auto">
            <a:xfrm>
              <a:off x="168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6" name="Oval 44"/>
            <p:cNvSpPr>
              <a:spLocks noChangeAspect="1" noChangeArrowheads="1"/>
            </p:cNvSpPr>
            <p:nvPr/>
          </p:nvSpPr>
          <p:spPr bwMode="auto">
            <a:xfrm>
              <a:off x="1989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7" name="Oval 45"/>
            <p:cNvSpPr>
              <a:spLocks noChangeAspect="1" noChangeArrowheads="1"/>
            </p:cNvSpPr>
            <p:nvPr/>
          </p:nvSpPr>
          <p:spPr bwMode="auto">
            <a:xfrm>
              <a:off x="232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8" name="Oval 46"/>
            <p:cNvSpPr>
              <a:spLocks noChangeAspect="1" noChangeArrowheads="1"/>
            </p:cNvSpPr>
            <p:nvPr/>
          </p:nvSpPr>
          <p:spPr bwMode="auto">
            <a:xfrm>
              <a:off x="2640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39" name="Oval 47"/>
            <p:cNvSpPr>
              <a:spLocks noChangeAspect="1" noChangeArrowheads="1"/>
            </p:cNvSpPr>
            <p:nvPr/>
          </p:nvSpPr>
          <p:spPr bwMode="auto">
            <a:xfrm>
              <a:off x="297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0" name="Oval 48"/>
            <p:cNvSpPr>
              <a:spLocks noChangeAspect="1" noChangeArrowheads="1"/>
            </p:cNvSpPr>
            <p:nvPr/>
          </p:nvSpPr>
          <p:spPr bwMode="auto">
            <a:xfrm>
              <a:off x="3285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1" name="Oval 49"/>
            <p:cNvSpPr>
              <a:spLocks noChangeAspect="1" noChangeArrowheads="1"/>
            </p:cNvSpPr>
            <p:nvPr/>
          </p:nvSpPr>
          <p:spPr bwMode="auto">
            <a:xfrm>
              <a:off x="362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2" name="Oval 50"/>
            <p:cNvSpPr>
              <a:spLocks noChangeAspect="1" noChangeArrowheads="1"/>
            </p:cNvSpPr>
            <p:nvPr/>
          </p:nvSpPr>
          <p:spPr bwMode="auto">
            <a:xfrm>
              <a:off x="3936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3" name="Oval 51"/>
            <p:cNvSpPr>
              <a:spLocks noChangeAspect="1" noChangeArrowheads="1"/>
            </p:cNvSpPr>
            <p:nvPr/>
          </p:nvSpPr>
          <p:spPr bwMode="auto">
            <a:xfrm>
              <a:off x="427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4" name="Oval 52"/>
            <p:cNvSpPr>
              <a:spLocks noChangeAspect="1" noChangeArrowheads="1"/>
            </p:cNvSpPr>
            <p:nvPr/>
          </p:nvSpPr>
          <p:spPr bwMode="auto">
            <a:xfrm>
              <a:off x="458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5" name="Oval 53"/>
            <p:cNvSpPr>
              <a:spLocks noChangeAspect="1" noChangeArrowheads="1"/>
            </p:cNvSpPr>
            <p:nvPr/>
          </p:nvSpPr>
          <p:spPr bwMode="auto">
            <a:xfrm>
              <a:off x="4917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6" name="Oval 54"/>
            <p:cNvSpPr>
              <a:spLocks noChangeAspect="1" noChangeArrowheads="1"/>
            </p:cNvSpPr>
            <p:nvPr/>
          </p:nvSpPr>
          <p:spPr bwMode="auto">
            <a:xfrm>
              <a:off x="5232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7" name="Oval 55"/>
            <p:cNvSpPr>
              <a:spLocks noChangeAspect="1" noChangeArrowheads="1"/>
            </p:cNvSpPr>
            <p:nvPr/>
          </p:nvSpPr>
          <p:spPr bwMode="auto">
            <a:xfrm>
              <a:off x="5541" y="2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8" name="Oval 56"/>
            <p:cNvSpPr>
              <a:spLocks noChangeAspect="1" noChangeArrowheads="1"/>
            </p:cNvSpPr>
            <p:nvPr/>
          </p:nvSpPr>
          <p:spPr bwMode="auto">
            <a:xfrm>
              <a:off x="48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49" name="Oval 57"/>
            <p:cNvSpPr>
              <a:spLocks noChangeAspect="1" noChangeArrowheads="1"/>
            </p:cNvSpPr>
            <p:nvPr/>
          </p:nvSpPr>
          <p:spPr bwMode="auto">
            <a:xfrm>
              <a:off x="48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0" name="Oval 58"/>
            <p:cNvSpPr>
              <a:spLocks noChangeAspect="1" noChangeArrowheads="1"/>
            </p:cNvSpPr>
            <p:nvPr/>
          </p:nvSpPr>
          <p:spPr bwMode="auto">
            <a:xfrm>
              <a:off x="48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1" name="Oval 59"/>
            <p:cNvSpPr>
              <a:spLocks noChangeAspect="1" noChangeArrowheads="1"/>
            </p:cNvSpPr>
            <p:nvPr/>
          </p:nvSpPr>
          <p:spPr bwMode="auto">
            <a:xfrm>
              <a:off x="48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2" name="Oval 60"/>
            <p:cNvSpPr>
              <a:spLocks noChangeAspect="1" noChangeArrowheads="1"/>
            </p:cNvSpPr>
            <p:nvPr/>
          </p:nvSpPr>
          <p:spPr bwMode="auto">
            <a:xfrm>
              <a:off x="48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3" name="Oval 61"/>
            <p:cNvSpPr>
              <a:spLocks noChangeAspect="1" noChangeArrowheads="1"/>
            </p:cNvSpPr>
            <p:nvPr/>
          </p:nvSpPr>
          <p:spPr bwMode="auto">
            <a:xfrm>
              <a:off x="48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4" name="Oval 62"/>
            <p:cNvSpPr>
              <a:spLocks noChangeAspect="1" noChangeArrowheads="1"/>
            </p:cNvSpPr>
            <p:nvPr/>
          </p:nvSpPr>
          <p:spPr bwMode="auto">
            <a:xfrm>
              <a:off x="48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5" name="Oval 63"/>
            <p:cNvSpPr>
              <a:spLocks noChangeAspect="1" noChangeArrowheads="1"/>
            </p:cNvSpPr>
            <p:nvPr/>
          </p:nvSpPr>
          <p:spPr bwMode="auto">
            <a:xfrm>
              <a:off x="48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6" name="Oval 64"/>
            <p:cNvSpPr>
              <a:spLocks noChangeAspect="1" noChangeArrowheads="1"/>
            </p:cNvSpPr>
            <p:nvPr/>
          </p:nvSpPr>
          <p:spPr bwMode="auto">
            <a:xfrm>
              <a:off x="48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7" name="Oval 65"/>
            <p:cNvSpPr>
              <a:spLocks noChangeAspect="1" noChangeArrowheads="1"/>
            </p:cNvSpPr>
            <p:nvPr/>
          </p:nvSpPr>
          <p:spPr bwMode="auto">
            <a:xfrm>
              <a:off x="48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8" name="Oval 66"/>
            <p:cNvSpPr>
              <a:spLocks noChangeAspect="1" noChangeArrowheads="1"/>
            </p:cNvSpPr>
            <p:nvPr/>
          </p:nvSpPr>
          <p:spPr bwMode="auto">
            <a:xfrm>
              <a:off x="48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59" name="Oval 67"/>
            <p:cNvSpPr>
              <a:spLocks noChangeAspect="1" noChangeArrowheads="1"/>
            </p:cNvSpPr>
            <p:nvPr/>
          </p:nvSpPr>
          <p:spPr bwMode="auto">
            <a:xfrm>
              <a:off x="5520" y="35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0" name="Oval 68"/>
            <p:cNvSpPr>
              <a:spLocks noChangeAspect="1" noChangeArrowheads="1"/>
            </p:cNvSpPr>
            <p:nvPr/>
          </p:nvSpPr>
          <p:spPr bwMode="auto">
            <a:xfrm>
              <a:off x="5520" y="693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1" name="Oval 69"/>
            <p:cNvSpPr>
              <a:spLocks noChangeAspect="1" noChangeArrowheads="1"/>
            </p:cNvSpPr>
            <p:nvPr/>
          </p:nvSpPr>
          <p:spPr bwMode="auto">
            <a:xfrm>
              <a:off x="5520" y="1008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2" name="Oval 70"/>
            <p:cNvSpPr>
              <a:spLocks noChangeAspect="1" noChangeArrowheads="1"/>
            </p:cNvSpPr>
            <p:nvPr/>
          </p:nvSpPr>
          <p:spPr bwMode="auto">
            <a:xfrm>
              <a:off x="5520" y="1344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3" name="Oval 71"/>
            <p:cNvSpPr>
              <a:spLocks noChangeAspect="1" noChangeArrowheads="1"/>
            </p:cNvSpPr>
            <p:nvPr/>
          </p:nvSpPr>
          <p:spPr bwMode="auto">
            <a:xfrm>
              <a:off x="5520" y="168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4" name="Oval 72"/>
            <p:cNvSpPr>
              <a:spLocks noChangeAspect="1" noChangeArrowheads="1"/>
            </p:cNvSpPr>
            <p:nvPr/>
          </p:nvSpPr>
          <p:spPr bwMode="auto">
            <a:xfrm>
              <a:off x="5520" y="2010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5" name="Oval 73"/>
            <p:cNvSpPr>
              <a:spLocks noChangeAspect="1" noChangeArrowheads="1"/>
            </p:cNvSpPr>
            <p:nvPr/>
          </p:nvSpPr>
          <p:spPr bwMode="auto">
            <a:xfrm>
              <a:off x="5520" y="2346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6" name="Oval 74"/>
            <p:cNvSpPr>
              <a:spLocks noChangeAspect="1" noChangeArrowheads="1"/>
            </p:cNvSpPr>
            <p:nvPr/>
          </p:nvSpPr>
          <p:spPr bwMode="auto">
            <a:xfrm>
              <a:off x="5520" y="2709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7" name="Oval 75"/>
            <p:cNvSpPr>
              <a:spLocks noChangeAspect="1" noChangeArrowheads="1"/>
            </p:cNvSpPr>
            <p:nvPr/>
          </p:nvSpPr>
          <p:spPr bwMode="auto">
            <a:xfrm>
              <a:off x="5520" y="3045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8" name="Oval 76"/>
            <p:cNvSpPr>
              <a:spLocks noChangeAspect="1" noChangeArrowheads="1"/>
            </p:cNvSpPr>
            <p:nvPr/>
          </p:nvSpPr>
          <p:spPr bwMode="auto">
            <a:xfrm>
              <a:off x="5520" y="3381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69" name="Oval 77"/>
            <p:cNvSpPr>
              <a:spLocks noChangeAspect="1" noChangeArrowheads="1"/>
            </p:cNvSpPr>
            <p:nvPr/>
          </p:nvSpPr>
          <p:spPr bwMode="auto">
            <a:xfrm>
              <a:off x="5520" y="3717"/>
              <a:ext cx="219" cy="2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00" name="Rounded Rectangle 4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9769" y="1164962"/>
            <a:ext cx="5486400" cy="7620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AU" sz="2800" b="1" dirty="0" smtClean="0"/>
              <a:t>Commonwealth Trivia </a:t>
            </a:r>
            <a:endParaRPr lang="en-AU" sz="2800" b="1" dirty="0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40569" y="2227256"/>
            <a:ext cx="3352800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C000"/>
                </a:solidFill>
              </a:rPr>
              <a:t>What’s the meaning of the star on the state flag? 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741098" y="3228304"/>
            <a:ext cx="3352800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2000" dirty="0">
                <a:solidFill>
                  <a:srgbClr val="FFC000"/>
                </a:solidFill>
              </a:rPr>
              <a:t>What Party is held every year on Dec 16</a:t>
            </a:r>
            <a:r>
              <a:rPr lang="en-AU" sz="2000" baseline="30000" dirty="0">
                <a:solidFill>
                  <a:srgbClr val="FFC000"/>
                </a:solidFill>
              </a:rPr>
              <a:t>th</a:t>
            </a:r>
            <a:r>
              <a:rPr lang="en-AU" sz="2000" dirty="0">
                <a:solidFill>
                  <a:srgbClr val="FFC000"/>
                </a:solidFill>
              </a:rPr>
              <a:t> ?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36071" y="4184957"/>
            <a:ext cx="3352800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C000"/>
                </a:solidFill>
              </a:rPr>
              <a:t>What Year </a:t>
            </a:r>
            <a:r>
              <a:rPr lang="en-US" sz="2000" dirty="0" smtClean="0">
                <a:solidFill>
                  <a:srgbClr val="FFC000"/>
                </a:solidFill>
              </a:rPr>
              <a:t>did </a:t>
            </a:r>
            <a:r>
              <a:rPr lang="en-US" sz="2000" dirty="0">
                <a:solidFill>
                  <a:srgbClr val="FFC000"/>
                </a:solidFill>
              </a:rPr>
              <a:t>Big Dig </a:t>
            </a:r>
            <a:r>
              <a:rPr lang="en-US" sz="2000" dirty="0" smtClean="0">
                <a:solidFill>
                  <a:srgbClr val="FFC000"/>
                </a:solidFill>
              </a:rPr>
              <a:t>project end? </a:t>
            </a:r>
            <a:endParaRPr lang="en-US" sz="2000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736071" y="5124270"/>
            <a:ext cx="3352800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C000"/>
                </a:solidFill>
              </a:rPr>
              <a:t>Mass Pike mile markers measure what?  </a:t>
            </a:r>
            <a:endParaRPr lang="en-US" sz="2400" dirty="0">
              <a:solidFill>
                <a:srgbClr val="FFC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113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734</Words>
  <Application>Microsoft Office PowerPoint</Application>
  <PresentationFormat>On-screen Show (4:3)</PresentationFormat>
  <Paragraphs>148</Paragraphs>
  <Slides>8</Slides>
  <Notes>8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N/A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Feud - ESL Version</dc:title>
  <dc:creator>Matthew Miller</dc:creator>
  <cp:lastModifiedBy>Shaw, Alexis (ITD)</cp:lastModifiedBy>
  <cp:revision>139</cp:revision>
  <cp:lastPrinted>2012-06-19T21:11:53Z</cp:lastPrinted>
  <dcterms:created xsi:type="dcterms:W3CDTF">2004-01-30T07:01:32Z</dcterms:created>
  <dcterms:modified xsi:type="dcterms:W3CDTF">2012-06-20T20:57:01Z</dcterms:modified>
</cp:coreProperties>
</file>