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5590381" y="-1424781"/>
            <a:ext cx="1722438" cy="4572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9A46D83-0A0C-4CE4-A153-ED8329A5BDFE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0849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9A592-7344-4CDA-9C9A-94717856D23D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9135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76F78-F89F-458D-A617-A46458A3F717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1466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05F17-F5CD-49C2-8957-A83346E7994E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9717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2400" y="16764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05600" y="16764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422400" y="38100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9B6F6-6866-4D8E-8DE9-09CBC2831CD1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1979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16764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62E98-C115-4A21-A568-70461B232501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5444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27FD9-639D-4D3C-8AC5-64DA914ADCB5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7014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24417-F499-43D1-86EC-701BEACD43FC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143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174FE-F82F-4A0D-9E6C-0B3500A2A88C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2742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01927-A634-4F04-AA1F-5EC23F741798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462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29971-A831-44BA-BB0C-B06287A2EE73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1549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D5190-99D8-4C03-B87C-8A30CA0441D3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961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9F20A-ADA5-4E08-8746-85CEA3C402D7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392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C8C5B-C336-4774-A7EF-7E9135BED458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1103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8" name="Picture 10" descr="Facbann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8398CF-1905-4762-A4CF-B039352649CB}" type="slidenum">
              <a:rPr lang="en-US">
                <a:solidFill>
                  <a:srgbClr val="EBD1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731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209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EBD189"/>
                </a:solidFill>
                <a:latin typeface="Times New Roman" panose="02020603050405020304" pitchFamily="18" charset="0"/>
              </a:rPr>
              <a:t>Illustration of a Sample Flow Chart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1752600" y="990600"/>
            <a:ext cx="8686800" cy="241300"/>
            <a:chOff x="384" y="625"/>
            <a:chExt cx="4992" cy="151"/>
          </a:xfrm>
        </p:grpSpPr>
        <p:grpSp>
          <p:nvGrpSpPr>
            <p:cNvPr id="52260" name="Group 4"/>
            <p:cNvGrpSpPr>
              <a:grpSpLocks/>
            </p:cNvGrpSpPr>
            <p:nvPr/>
          </p:nvGrpSpPr>
          <p:grpSpPr bwMode="auto">
            <a:xfrm>
              <a:off x="384" y="625"/>
              <a:ext cx="4992" cy="144"/>
              <a:chOff x="384" y="625"/>
              <a:chExt cx="4992" cy="144"/>
            </a:xfrm>
          </p:grpSpPr>
          <p:pic>
            <p:nvPicPr>
              <p:cNvPr id="52262" name="Picture 5" descr="bd15156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625"/>
                <a:ext cx="499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3" name="Picture 6" descr="bd15034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685"/>
                <a:ext cx="499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2261" name="Picture 7" descr="bd21319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8"/>
              <a:ext cx="499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24001" y="1447800"/>
            <a:ext cx="9096375" cy="4679950"/>
            <a:chOff x="486" y="1410"/>
            <a:chExt cx="4614" cy="1863"/>
          </a:xfrm>
        </p:grpSpPr>
        <p:grpSp>
          <p:nvGrpSpPr>
            <p:cNvPr id="52229" name="Group 9"/>
            <p:cNvGrpSpPr>
              <a:grpSpLocks/>
            </p:cNvGrpSpPr>
            <p:nvPr/>
          </p:nvGrpSpPr>
          <p:grpSpPr bwMode="auto">
            <a:xfrm>
              <a:off x="486" y="1660"/>
              <a:ext cx="709" cy="872"/>
              <a:chOff x="480" y="1704"/>
              <a:chExt cx="709" cy="872"/>
            </a:xfrm>
          </p:grpSpPr>
          <p:sp>
            <p:nvSpPr>
              <p:cNvPr id="52258" name="Oval 10"/>
              <p:cNvSpPr>
                <a:spLocks noChangeArrowheads="1"/>
              </p:cNvSpPr>
              <p:nvPr/>
            </p:nvSpPr>
            <p:spPr bwMode="auto">
              <a:xfrm>
                <a:off x="562" y="2330"/>
                <a:ext cx="246" cy="246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52259" name="Text Box 11"/>
              <p:cNvSpPr txBox="1">
                <a:spLocks noChangeArrowheads="1"/>
              </p:cNvSpPr>
              <p:nvPr/>
            </p:nvSpPr>
            <p:spPr bwMode="auto">
              <a:xfrm>
                <a:off x="480" y="1704"/>
                <a:ext cx="709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Operator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takes phone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order.</a:t>
                </a:r>
              </a:p>
            </p:txBody>
          </p:sp>
        </p:grpSp>
        <p:cxnSp>
          <p:nvCxnSpPr>
            <p:cNvPr id="52230" name="AutoShape 12"/>
            <p:cNvCxnSpPr>
              <a:cxnSpLocks noChangeShapeType="1"/>
              <a:stCxn id="52258" idx="6"/>
              <a:endCxn id="52256" idx="1"/>
            </p:cNvCxnSpPr>
            <p:nvPr/>
          </p:nvCxnSpPr>
          <p:spPr bwMode="auto">
            <a:xfrm>
              <a:off x="814" y="2409"/>
              <a:ext cx="6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2231" name="Group 13"/>
            <p:cNvGrpSpPr>
              <a:grpSpLocks/>
            </p:cNvGrpSpPr>
            <p:nvPr/>
          </p:nvGrpSpPr>
          <p:grpSpPr bwMode="auto">
            <a:xfrm>
              <a:off x="1387" y="1660"/>
              <a:ext cx="710" cy="872"/>
              <a:chOff x="1381" y="1704"/>
              <a:chExt cx="710" cy="872"/>
            </a:xfrm>
          </p:grpSpPr>
          <p:sp>
            <p:nvSpPr>
              <p:cNvPr id="52256" name="AutoShape 14"/>
              <p:cNvSpPr>
                <a:spLocks noChangeArrowheads="1"/>
              </p:cNvSpPr>
              <p:nvPr/>
            </p:nvSpPr>
            <p:spPr bwMode="auto">
              <a:xfrm>
                <a:off x="1463" y="2330"/>
                <a:ext cx="245" cy="246"/>
              </a:xfrm>
              <a:prstGeom prst="flowChartDelay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52257" name="Text Box 15"/>
              <p:cNvSpPr txBox="1">
                <a:spLocks noChangeArrowheads="1"/>
              </p:cNvSpPr>
              <p:nvPr/>
            </p:nvSpPr>
            <p:spPr bwMode="auto">
              <a:xfrm>
                <a:off x="1381" y="1704"/>
                <a:ext cx="710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Orders wait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to be picked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up.</a:t>
                </a:r>
              </a:p>
            </p:txBody>
          </p:sp>
        </p:grpSp>
        <p:cxnSp>
          <p:nvCxnSpPr>
            <p:cNvPr id="52232" name="AutoShape 16"/>
            <p:cNvCxnSpPr>
              <a:cxnSpLocks noChangeShapeType="1"/>
              <a:stCxn id="52256" idx="3"/>
              <a:endCxn id="52245" idx="1"/>
            </p:cNvCxnSpPr>
            <p:nvPr/>
          </p:nvCxnSpPr>
          <p:spPr bwMode="auto">
            <a:xfrm>
              <a:off x="1714" y="2409"/>
              <a:ext cx="246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33" name="Rectangle 17"/>
            <p:cNvSpPr>
              <a:spLocks noChangeArrowheads="1"/>
            </p:cNvSpPr>
            <p:nvPr/>
          </p:nvSpPr>
          <p:spPr bwMode="auto">
            <a:xfrm>
              <a:off x="3352" y="2286"/>
              <a:ext cx="246" cy="24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52234" name="Text Box 18"/>
            <p:cNvSpPr txBox="1">
              <a:spLocks noChangeArrowheads="1"/>
            </p:cNvSpPr>
            <p:nvPr/>
          </p:nvSpPr>
          <p:spPr bwMode="auto">
            <a:xfrm>
              <a:off x="3168" y="2600"/>
              <a:ext cx="79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EAEAEA"/>
                  </a:solidFill>
                  <a:latin typeface="Bookman Old Style" panose="02050604050505020204" pitchFamily="18" charset="0"/>
                </a:rPr>
                <a:t>Supervisor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EAEAEA"/>
                  </a:solidFill>
                  <a:latin typeface="Bookman Old Style" panose="02050604050505020204" pitchFamily="18" charset="0"/>
                </a:rPr>
                <a:t>inspects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EAEAEA"/>
                  </a:solidFill>
                  <a:latin typeface="Bookman Old Style" panose="02050604050505020204" pitchFamily="18" charset="0"/>
                </a:rPr>
                <a:t>orders.</a:t>
              </a:r>
            </a:p>
          </p:txBody>
        </p:sp>
        <p:cxnSp>
          <p:nvCxnSpPr>
            <p:cNvPr id="52235" name="AutoShape 19"/>
            <p:cNvCxnSpPr>
              <a:cxnSpLocks noChangeShapeType="1"/>
              <a:stCxn id="52248" idx="3"/>
              <a:endCxn id="52233" idx="1"/>
            </p:cNvCxnSpPr>
            <p:nvPr/>
          </p:nvCxnSpPr>
          <p:spPr bwMode="auto">
            <a:xfrm>
              <a:off x="2943" y="2409"/>
              <a:ext cx="4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6" name="AutoShape 20"/>
            <p:cNvCxnSpPr>
              <a:cxnSpLocks noChangeShapeType="1"/>
              <a:stCxn id="52233" idx="3"/>
              <a:endCxn id="52254" idx="1"/>
            </p:cNvCxnSpPr>
            <p:nvPr/>
          </p:nvCxnSpPr>
          <p:spPr bwMode="auto">
            <a:xfrm>
              <a:off x="3598" y="2409"/>
              <a:ext cx="4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37" name="Oval 21"/>
            <p:cNvSpPr>
              <a:spLocks noChangeArrowheads="1"/>
            </p:cNvSpPr>
            <p:nvPr/>
          </p:nvSpPr>
          <p:spPr bwMode="auto">
            <a:xfrm>
              <a:off x="4581" y="2696"/>
              <a:ext cx="246" cy="246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52238" name="Text Box 22"/>
            <p:cNvSpPr txBox="1">
              <a:spLocks noChangeArrowheads="1"/>
            </p:cNvSpPr>
            <p:nvPr/>
          </p:nvSpPr>
          <p:spPr bwMode="auto">
            <a:xfrm>
              <a:off x="4464" y="3042"/>
              <a:ext cx="5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Order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fulfilled.</a:t>
              </a:r>
            </a:p>
          </p:txBody>
        </p:sp>
        <p:sp>
          <p:nvSpPr>
            <p:cNvPr id="52239" name="AutoShape 23"/>
            <p:cNvSpPr>
              <a:spLocks noChangeArrowheads="1"/>
            </p:cNvSpPr>
            <p:nvPr/>
          </p:nvSpPr>
          <p:spPr bwMode="auto">
            <a:xfrm>
              <a:off x="4581" y="1877"/>
              <a:ext cx="246" cy="246"/>
            </a:xfrm>
            <a:prstGeom prst="flowChartDelay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52240" name="Text Box 24"/>
            <p:cNvSpPr txBox="1">
              <a:spLocks noChangeArrowheads="1"/>
            </p:cNvSpPr>
            <p:nvPr/>
          </p:nvSpPr>
          <p:spPr bwMode="auto">
            <a:xfrm>
              <a:off x="4357" y="1410"/>
              <a:ext cx="7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Order waits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for sales rep.</a:t>
              </a:r>
            </a:p>
          </p:txBody>
        </p:sp>
        <p:grpSp>
          <p:nvGrpSpPr>
            <p:cNvPr id="52241" name="Group 25"/>
            <p:cNvGrpSpPr>
              <a:grpSpLocks/>
            </p:cNvGrpSpPr>
            <p:nvPr/>
          </p:nvGrpSpPr>
          <p:grpSpPr bwMode="auto">
            <a:xfrm>
              <a:off x="4008" y="2233"/>
              <a:ext cx="863" cy="299"/>
              <a:chOff x="4002" y="2277"/>
              <a:chExt cx="863" cy="299"/>
            </a:xfrm>
          </p:grpSpPr>
          <p:sp>
            <p:nvSpPr>
              <p:cNvPr id="52254" name="AutoShape 26"/>
              <p:cNvSpPr>
                <a:spLocks noChangeArrowheads="1"/>
              </p:cNvSpPr>
              <p:nvPr/>
            </p:nvSpPr>
            <p:spPr bwMode="auto">
              <a:xfrm>
                <a:off x="4002" y="2330"/>
                <a:ext cx="245" cy="246"/>
              </a:xfrm>
              <a:prstGeom prst="diamond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52255" name="Text Box 27"/>
              <p:cNvSpPr txBox="1">
                <a:spLocks noChangeArrowheads="1"/>
              </p:cNvSpPr>
              <p:nvPr/>
            </p:nvSpPr>
            <p:spPr bwMode="auto">
              <a:xfrm>
                <a:off x="4247" y="2277"/>
                <a:ext cx="6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Is order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complete?</a:t>
                </a:r>
              </a:p>
            </p:txBody>
          </p:sp>
        </p:grpSp>
        <p:grpSp>
          <p:nvGrpSpPr>
            <p:cNvPr id="52242" name="Group 28"/>
            <p:cNvGrpSpPr>
              <a:grpSpLocks/>
            </p:cNvGrpSpPr>
            <p:nvPr/>
          </p:nvGrpSpPr>
          <p:grpSpPr bwMode="auto">
            <a:xfrm>
              <a:off x="3990" y="2532"/>
              <a:ext cx="591" cy="412"/>
              <a:chOff x="3984" y="2576"/>
              <a:chExt cx="591" cy="412"/>
            </a:xfrm>
          </p:grpSpPr>
          <p:cxnSp>
            <p:nvCxnSpPr>
              <p:cNvPr id="52252" name="AutoShape 29"/>
              <p:cNvCxnSpPr>
                <a:cxnSpLocks noChangeShapeType="1"/>
                <a:stCxn id="52254" idx="2"/>
                <a:endCxn id="52237" idx="2"/>
              </p:cNvCxnSpPr>
              <p:nvPr/>
            </p:nvCxnSpPr>
            <p:spPr bwMode="auto">
              <a:xfrm rot="16200000" flipH="1">
                <a:off x="4206" y="2495"/>
                <a:ext cx="287" cy="45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53" name="Text Box 30"/>
              <p:cNvSpPr txBox="1">
                <a:spLocks noChangeArrowheads="1"/>
              </p:cNvSpPr>
              <p:nvPr/>
            </p:nvSpPr>
            <p:spPr bwMode="auto">
              <a:xfrm>
                <a:off x="3984" y="2854"/>
                <a:ext cx="26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Yes</a:t>
                </a:r>
              </a:p>
            </p:txBody>
          </p:sp>
        </p:grpSp>
        <p:grpSp>
          <p:nvGrpSpPr>
            <p:cNvPr id="52243" name="Group 31"/>
            <p:cNvGrpSpPr>
              <a:grpSpLocks/>
            </p:cNvGrpSpPr>
            <p:nvPr/>
          </p:nvGrpSpPr>
          <p:grpSpPr bwMode="auto">
            <a:xfrm>
              <a:off x="4008" y="1742"/>
              <a:ext cx="573" cy="544"/>
              <a:chOff x="4002" y="1786"/>
              <a:chExt cx="573" cy="544"/>
            </a:xfrm>
          </p:grpSpPr>
          <p:cxnSp>
            <p:nvCxnSpPr>
              <p:cNvPr id="52250" name="AutoShape 32"/>
              <p:cNvCxnSpPr>
                <a:cxnSpLocks noChangeShapeType="1"/>
                <a:stCxn id="52254" idx="0"/>
                <a:endCxn id="52239" idx="1"/>
              </p:cNvCxnSpPr>
              <p:nvPr/>
            </p:nvCxnSpPr>
            <p:spPr bwMode="auto">
              <a:xfrm rot="-5400000">
                <a:off x="4207" y="1962"/>
                <a:ext cx="286" cy="45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51" name="Text Box 33"/>
              <p:cNvSpPr txBox="1">
                <a:spLocks noChangeArrowheads="1"/>
              </p:cNvSpPr>
              <p:nvPr/>
            </p:nvSpPr>
            <p:spPr bwMode="auto">
              <a:xfrm>
                <a:off x="4002" y="1786"/>
                <a:ext cx="22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No</a:t>
                </a:r>
              </a:p>
            </p:txBody>
          </p:sp>
        </p:grpSp>
        <p:sp>
          <p:nvSpPr>
            <p:cNvPr id="52244" name="Text Box 34"/>
            <p:cNvSpPr txBox="1">
              <a:spLocks noChangeArrowheads="1"/>
            </p:cNvSpPr>
            <p:nvPr/>
          </p:nvSpPr>
          <p:spPr bwMode="auto">
            <a:xfrm>
              <a:off x="1821" y="2590"/>
              <a:ext cx="698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Orders are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moved to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supervisor’s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EAEAEA"/>
                  </a:solidFill>
                  <a:latin typeface="Bookman Old Style" panose="02050604050505020204" pitchFamily="18" charset="0"/>
                </a:rPr>
                <a:t>in-box.</a:t>
              </a:r>
            </a:p>
          </p:txBody>
        </p:sp>
        <p:sp>
          <p:nvSpPr>
            <p:cNvPr id="52245" name="AutoShape 35"/>
            <p:cNvSpPr>
              <a:spLocks noChangeArrowheads="1"/>
            </p:cNvSpPr>
            <p:nvPr/>
          </p:nvSpPr>
          <p:spPr bwMode="auto">
            <a:xfrm>
              <a:off x="1960" y="2288"/>
              <a:ext cx="492" cy="244"/>
            </a:xfrm>
            <a:prstGeom prst="rightArrow">
              <a:avLst>
                <a:gd name="adj1" fmla="val 50000"/>
                <a:gd name="adj2" fmla="val 5041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cxnSp>
          <p:nvCxnSpPr>
            <p:cNvPr id="52246" name="AutoShape 36"/>
            <p:cNvCxnSpPr>
              <a:cxnSpLocks noChangeShapeType="1"/>
              <a:stCxn id="52245" idx="3"/>
              <a:endCxn id="52248" idx="1"/>
            </p:cNvCxnSpPr>
            <p:nvPr/>
          </p:nvCxnSpPr>
          <p:spPr bwMode="auto">
            <a:xfrm flipV="1">
              <a:off x="2452" y="2409"/>
              <a:ext cx="245" cy="1"/>
            </a:xfrm>
            <a:prstGeom prst="bentConnector3">
              <a:avLst>
                <a:gd name="adj1" fmla="val 4979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2247" name="Group 37"/>
            <p:cNvGrpSpPr>
              <a:grpSpLocks/>
            </p:cNvGrpSpPr>
            <p:nvPr/>
          </p:nvGrpSpPr>
          <p:grpSpPr bwMode="auto">
            <a:xfrm>
              <a:off x="2452" y="1660"/>
              <a:ext cx="655" cy="872"/>
              <a:chOff x="2446" y="1704"/>
              <a:chExt cx="655" cy="872"/>
            </a:xfrm>
          </p:grpSpPr>
          <p:sp>
            <p:nvSpPr>
              <p:cNvPr id="52248" name="AutoShape 38"/>
              <p:cNvSpPr>
                <a:spLocks noChangeArrowheads="1"/>
              </p:cNvSpPr>
              <p:nvPr/>
            </p:nvSpPr>
            <p:spPr bwMode="auto">
              <a:xfrm>
                <a:off x="2691" y="2330"/>
                <a:ext cx="246" cy="246"/>
              </a:xfrm>
              <a:prstGeom prst="flowChartDelay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52249" name="Text Box 39"/>
              <p:cNvSpPr txBox="1">
                <a:spLocks noChangeArrowheads="1"/>
              </p:cNvSpPr>
              <p:nvPr/>
            </p:nvSpPr>
            <p:spPr bwMode="auto">
              <a:xfrm>
                <a:off x="2446" y="1704"/>
                <a:ext cx="655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Orders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wait for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EAEAEA"/>
                    </a:solidFill>
                    <a:latin typeface="Bookman Old Style" panose="02050604050505020204" pitchFamily="18" charset="0"/>
                  </a:rPr>
                  <a:t>supervisor.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33976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Bookman Old Style</vt:lpstr>
      <vt:lpstr>Times New Roman</vt:lpstr>
      <vt:lpstr>Wingdings</vt:lpstr>
      <vt:lpstr>Factory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2016-08-15T06:18:49Z</dcterms:created>
  <dcterms:modified xsi:type="dcterms:W3CDTF">2016-08-17T05:17:27Z</dcterms:modified>
</cp:coreProperties>
</file>