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Lst>
  <p:sldSz cx="10693400" cy="7556500"/>
  <p:notesSz cx="6858000" cy="9144000"/>
  <p:embeddedFontLst>
    <p:embeddedFont>
      <p:font typeface="EB Garamond" pitchFamily="2" charset="0"/>
      <p:regular r:id="rId4"/>
      <p:bold r:id="rId5"/>
      <p:italic r:id="rId6"/>
      <p:boldItalic r:id="rId7"/>
    </p:embeddedFont>
    <p:embeddedFont>
      <p:font typeface="EB Garamond SemiBold" pitchFamily="2" charset="0"/>
      <p:bold r:id="rId8"/>
      <p:boldItalic r:id="rId9"/>
    </p:embeddedFont>
    <p:embeddedFont>
      <p:font typeface="Ovo" panose="02020502070400060406" pitchFamily="18"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7"/>
    <a:srgbClr val="9F4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2346" y="10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slideLayout" Target="../slideLayouts/slideLayout7.xml"/><Relationship Id="rId16" Type="http://schemas.openxmlformats.org/officeDocument/2006/relationships/image" Target="../media/image14.svg"/><Relationship Id="rId1" Type="http://schemas.openxmlformats.org/officeDocument/2006/relationships/tags" Target="../tags/tag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svg"/><Relationship Id="rId7" Type="http://schemas.openxmlformats.org/officeDocument/2006/relationships/image" Target="../media/image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4845"/>
        </a:solidFill>
        <a:effectLst/>
      </p:bgPr>
    </p:bg>
    <p:spTree>
      <p:nvGrpSpPr>
        <p:cNvPr id="1" name=""/>
        <p:cNvGrpSpPr/>
        <p:nvPr/>
      </p:nvGrpSpPr>
      <p:grpSpPr>
        <a:xfrm>
          <a:off x="0" y="0"/>
          <a:ext cx="0" cy="0"/>
          <a:chOff x="0" y="0"/>
          <a:chExt cx="0" cy="0"/>
        </a:xfrm>
      </p:grpSpPr>
      <p:grpSp>
        <p:nvGrpSpPr>
          <p:cNvPr id="41" name="Group 7_1">
            <a:extLst>
              <a:ext uri="{FF2B5EF4-FFF2-40B4-BE49-F238E27FC236}">
                <a16:creationId xmlns:a16="http://schemas.microsoft.com/office/drawing/2014/main" id="{A799596B-5852-6874-48D7-BAAB6A459BD1}"/>
              </a:ext>
            </a:extLst>
          </p:cNvPr>
          <p:cNvGrpSpPr/>
          <p:nvPr/>
        </p:nvGrpSpPr>
        <p:grpSpPr>
          <a:xfrm>
            <a:off x="-728659" y="-376994"/>
            <a:ext cx="11669937" cy="8321991"/>
            <a:chOff x="-728659" y="-376994"/>
            <a:chExt cx="11669937" cy="8321991"/>
          </a:xfrm>
        </p:grpSpPr>
        <p:grpSp>
          <p:nvGrpSpPr>
            <p:cNvPr id="25" name="Group 24">
              <a:extLst>
                <a:ext uri="{FF2B5EF4-FFF2-40B4-BE49-F238E27FC236}">
                  <a16:creationId xmlns:a16="http://schemas.microsoft.com/office/drawing/2014/main" id="{58DB180B-0A34-C44A-B383-7C95B089AED9}"/>
                </a:ext>
              </a:extLst>
            </p:cNvPr>
            <p:cNvGrpSpPr/>
            <p:nvPr/>
          </p:nvGrpSpPr>
          <p:grpSpPr>
            <a:xfrm>
              <a:off x="7451824" y="560739"/>
              <a:ext cx="3489454" cy="7168463"/>
              <a:chOff x="7451824" y="560739"/>
              <a:chExt cx="3489454" cy="7168463"/>
            </a:xfrm>
          </p:grpSpPr>
          <p:grpSp>
            <p:nvGrpSpPr>
              <p:cNvPr id="11" name="Group 10">
                <a:extLst>
                  <a:ext uri="{FF2B5EF4-FFF2-40B4-BE49-F238E27FC236}">
                    <a16:creationId xmlns:a16="http://schemas.microsoft.com/office/drawing/2014/main" id="{58BE3846-AAFB-444C-AA04-73C131500225}"/>
                  </a:ext>
                </a:extLst>
              </p:cNvPr>
              <p:cNvGrpSpPr/>
              <p:nvPr/>
            </p:nvGrpSpPr>
            <p:grpSpPr>
              <a:xfrm>
                <a:off x="7479724" y="560739"/>
                <a:ext cx="544066" cy="403994"/>
                <a:chOff x="7479724" y="560739"/>
                <a:chExt cx="544066" cy="403994"/>
              </a:xfrm>
            </p:grpSpPr>
            <p:sp>
              <p:nvSpPr>
                <p:cNvPr id="12" name="AutoShape 12"/>
                <p:cNvSpPr/>
                <p:nvPr/>
              </p:nvSpPr>
              <p:spPr>
                <a:xfrm>
                  <a:off x="7751757" y="780238"/>
                  <a:ext cx="0" cy="167345"/>
                </a:xfrm>
                <a:prstGeom prst="line">
                  <a:avLst/>
                </a:prstGeom>
                <a:ln w="5611" cap="flat">
                  <a:solidFill>
                    <a:srgbClr val="FFFDF7"/>
                  </a:solidFill>
                  <a:prstDash val="solid"/>
                  <a:headEnd type="none" w="sm" len="sm"/>
                  <a:tailEnd type="none" w="sm" len="sm"/>
                </a:ln>
              </p:spPr>
              <p:txBody>
                <a:bodyPr/>
                <a:lstStyle/>
                <a:p>
                  <a:endParaRPr lang="en-US" dirty="0"/>
                </a:p>
              </p:txBody>
            </p:sp>
            <p:sp>
              <p:nvSpPr>
                <p:cNvPr id="13" name="Freeform 13"/>
                <p:cNvSpPr/>
                <p:nvPr/>
              </p:nvSpPr>
              <p:spPr>
                <a:xfrm rot="925896">
                  <a:off x="7747430" y="583388"/>
                  <a:ext cx="100744" cy="233014"/>
                </a:xfrm>
                <a:custGeom>
                  <a:avLst/>
                  <a:gdLst/>
                  <a:ahLst/>
                  <a:cxnLst/>
                  <a:rect l="l" t="t" r="r" b="b"/>
                  <a:pathLst>
                    <a:path w="134325" h="310685">
                      <a:moveTo>
                        <a:pt x="0" y="0"/>
                      </a:moveTo>
                      <a:lnTo>
                        <a:pt x="134325" y="0"/>
                      </a:lnTo>
                      <a:lnTo>
                        <a:pt x="134325" y="310685"/>
                      </a:lnTo>
                      <a:lnTo>
                        <a:pt x="0" y="310685"/>
                      </a:lnTo>
                      <a:lnTo>
                        <a:pt x="0" y="0"/>
                      </a:lnTo>
                      <a:close/>
                    </a:path>
                  </a:pathLst>
                </a:custGeom>
                <a:blipFill>
                  <a:blip r:embed="rId3">
                    <a:extLst>
                      <a:ext uri="{96DAC541-7B7A-43D3-8B79-37D633B846F1}">
                        <asvg:svgBlip xmlns:asvg="http://schemas.microsoft.com/office/drawing/2016/SVG/main" r:embed="rId4"/>
                      </a:ext>
                    </a:extLst>
                  </a:blip>
                  <a:stretch>
                    <a:fillRect b="-2940"/>
                  </a:stretch>
                </a:blipFill>
              </p:spPr>
              <p:txBody>
                <a:bodyPr/>
                <a:lstStyle/>
                <a:p>
                  <a:endParaRPr lang="en-US" dirty="0"/>
                </a:p>
              </p:txBody>
            </p:sp>
            <p:sp>
              <p:nvSpPr>
                <p:cNvPr id="14" name="Freeform 14"/>
                <p:cNvSpPr/>
                <p:nvPr/>
              </p:nvSpPr>
              <p:spPr>
                <a:xfrm rot="20676001" flipH="1">
                  <a:off x="7652904" y="560739"/>
                  <a:ext cx="100744" cy="233014"/>
                </a:xfrm>
                <a:custGeom>
                  <a:avLst/>
                  <a:gdLst/>
                  <a:ahLst/>
                  <a:cxnLst/>
                  <a:rect l="l" t="t" r="r" b="b"/>
                  <a:pathLst>
                    <a:path w="134325" h="310685">
                      <a:moveTo>
                        <a:pt x="134325" y="0"/>
                      </a:moveTo>
                      <a:lnTo>
                        <a:pt x="0" y="0"/>
                      </a:lnTo>
                      <a:lnTo>
                        <a:pt x="0" y="310685"/>
                      </a:lnTo>
                      <a:lnTo>
                        <a:pt x="134325" y="310685"/>
                      </a:lnTo>
                      <a:lnTo>
                        <a:pt x="134325" y="0"/>
                      </a:lnTo>
                      <a:close/>
                    </a:path>
                  </a:pathLst>
                </a:custGeom>
                <a:blipFill>
                  <a:blip r:embed="rId3">
                    <a:extLst>
                      <a:ext uri="{96DAC541-7B7A-43D3-8B79-37D633B846F1}">
                        <asvg:svgBlip xmlns:asvg="http://schemas.microsoft.com/office/drawing/2016/SVG/main" r:embed="rId4"/>
                      </a:ext>
                    </a:extLst>
                  </a:blip>
                  <a:stretch>
                    <a:fillRect b="-2940"/>
                  </a:stretch>
                </a:blipFill>
              </p:spPr>
              <p:txBody>
                <a:bodyPr/>
                <a:lstStyle/>
                <a:p>
                  <a:endParaRPr lang="en-US" dirty="0"/>
                </a:p>
              </p:txBody>
            </p:sp>
            <p:sp>
              <p:nvSpPr>
                <p:cNvPr id="15" name="TextBox 15"/>
                <p:cNvSpPr txBox="1"/>
                <p:nvPr/>
              </p:nvSpPr>
              <p:spPr>
                <a:xfrm>
                  <a:off x="7479724" y="795969"/>
                  <a:ext cx="223872" cy="168764"/>
                </a:xfrm>
                <a:prstGeom prst="rect">
                  <a:avLst/>
                </a:prstGeom>
              </p:spPr>
              <p:txBody>
                <a:bodyPr lIns="0" tIns="0" rIns="0" bIns="0" rtlCol="0" anchor="t">
                  <a:spAutoFit/>
                </a:bodyPr>
                <a:lstStyle/>
                <a:p>
                  <a:pPr marL="0" lvl="0" indent="0" algn="r">
                    <a:lnSpc>
                      <a:spcPts val="1226"/>
                    </a:lnSpc>
                    <a:spcBef>
                      <a:spcPct val="0"/>
                    </a:spcBef>
                  </a:pPr>
                  <a:r>
                    <a:rPr lang="en-US" sz="1496" spc="-85" dirty="0">
                      <a:solidFill>
                        <a:srgbClr val="FFFDF7"/>
                      </a:solidFill>
                      <a:latin typeface="Ovo"/>
                    </a:rPr>
                    <a:t>A</a:t>
                  </a:r>
                </a:p>
              </p:txBody>
            </p:sp>
            <p:sp>
              <p:nvSpPr>
                <p:cNvPr id="16" name="TextBox 16"/>
                <p:cNvSpPr txBox="1"/>
                <p:nvPr/>
              </p:nvSpPr>
              <p:spPr>
                <a:xfrm>
                  <a:off x="7799918" y="795969"/>
                  <a:ext cx="223872" cy="168764"/>
                </a:xfrm>
                <a:prstGeom prst="rect">
                  <a:avLst/>
                </a:prstGeom>
              </p:spPr>
              <p:txBody>
                <a:bodyPr lIns="0" tIns="0" rIns="0" bIns="0" rtlCol="0" anchor="t">
                  <a:spAutoFit/>
                </a:bodyPr>
                <a:lstStyle/>
                <a:p>
                  <a:pPr marL="0" lvl="0" indent="0">
                    <a:lnSpc>
                      <a:spcPts val="1226"/>
                    </a:lnSpc>
                    <a:spcBef>
                      <a:spcPct val="0"/>
                    </a:spcBef>
                  </a:pPr>
                  <a:r>
                    <a:rPr lang="en-US" sz="1496" spc="-85" dirty="0">
                      <a:solidFill>
                        <a:srgbClr val="FFFDF7"/>
                      </a:solidFill>
                      <a:latin typeface="Ovo"/>
                    </a:rPr>
                    <a:t>T</a:t>
                  </a:r>
                </a:p>
              </p:txBody>
            </p:sp>
          </p:grpSp>
          <p:sp>
            <p:nvSpPr>
              <p:cNvPr id="17" name="TextBox 17"/>
              <p:cNvSpPr txBox="1"/>
              <p:nvPr/>
            </p:nvSpPr>
            <p:spPr>
              <a:xfrm>
                <a:off x="7451824" y="6867693"/>
                <a:ext cx="1540073" cy="137410"/>
              </a:xfrm>
              <a:prstGeom prst="rect">
                <a:avLst/>
              </a:prstGeom>
            </p:spPr>
            <p:txBody>
              <a:bodyPr lIns="0" tIns="0" rIns="0" bIns="0" rtlCol="0" anchor="t">
                <a:spAutoFit/>
              </a:bodyPr>
              <a:lstStyle/>
              <a:p>
                <a:pPr marL="0" lvl="0" indent="0" algn="l">
                  <a:lnSpc>
                    <a:spcPts val="1080"/>
                  </a:lnSpc>
                  <a:spcBef>
                    <a:spcPct val="0"/>
                  </a:spcBef>
                </a:pPr>
                <a:r>
                  <a:rPr lang="en-US" sz="900" dirty="0">
                    <a:solidFill>
                      <a:srgbClr val="FFFDF7"/>
                    </a:solidFill>
                    <a:latin typeface="EB Garamond"/>
                  </a:rPr>
                  <a:t>Looking forward to seeing you!</a:t>
                </a:r>
              </a:p>
            </p:txBody>
          </p:sp>
          <p:sp>
            <p:nvSpPr>
              <p:cNvPr id="18" name="Freeform 18"/>
              <p:cNvSpPr/>
              <p:nvPr/>
            </p:nvSpPr>
            <p:spPr>
              <a:xfrm rot="20535447" flipH="1">
                <a:off x="8780120" y="3766954"/>
                <a:ext cx="1911928" cy="3962248"/>
              </a:xfrm>
              <a:custGeom>
                <a:avLst/>
                <a:gdLst/>
                <a:ahLst/>
                <a:cxnLst/>
                <a:rect l="l" t="t" r="r" b="b"/>
                <a:pathLst>
                  <a:path w="2549237" h="5282998">
                    <a:moveTo>
                      <a:pt x="2549237" y="0"/>
                    </a:moveTo>
                    <a:lnTo>
                      <a:pt x="0" y="0"/>
                    </a:lnTo>
                    <a:lnTo>
                      <a:pt x="0" y="5282998"/>
                    </a:lnTo>
                    <a:lnTo>
                      <a:pt x="2549237" y="5282998"/>
                    </a:lnTo>
                    <a:lnTo>
                      <a:pt x="2549237" y="0"/>
                    </a:lnTo>
                    <a:close/>
                  </a:path>
                </a:pathLst>
              </a:custGeom>
              <a:blipFill>
                <a:blip r:embed="rId5">
                  <a:alphaModFix amt="39000"/>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9" name="TextBox 19"/>
              <p:cNvSpPr txBox="1"/>
              <p:nvPr/>
            </p:nvSpPr>
            <p:spPr>
              <a:xfrm>
                <a:off x="7451824" y="1443575"/>
                <a:ext cx="3489454" cy="1028054"/>
              </a:xfrm>
              <a:prstGeom prst="rect">
                <a:avLst/>
              </a:prstGeom>
            </p:spPr>
            <p:txBody>
              <a:bodyPr lIns="0" tIns="0" rIns="0" bIns="0" rtlCol="0" anchor="t">
                <a:spAutoFit/>
              </a:bodyPr>
              <a:lstStyle/>
              <a:p>
                <a:pPr>
                  <a:lnSpc>
                    <a:spcPts val="3809"/>
                  </a:lnSpc>
                </a:pPr>
                <a:r>
                  <a:rPr lang="en-US" sz="4200" dirty="0">
                    <a:solidFill>
                      <a:srgbClr val="FFFDF7"/>
                    </a:solidFill>
                    <a:latin typeface="Ovo"/>
                  </a:rPr>
                  <a:t>Anna &amp;</a:t>
                </a:r>
              </a:p>
              <a:p>
                <a:pPr marL="0" lvl="1" indent="0">
                  <a:lnSpc>
                    <a:spcPts val="3809"/>
                  </a:lnSpc>
                </a:pPr>
                <a:r>
                  <a:rPr lang="en-US" sz="4200" dirty="0">
                    <a:solidFill>
                      <a:srgbClr val="FFFDF7"/>
                    </a:solidFill>
                    <a:latin typeface="Ovo"/>
                  </a:rPr>
                  <a:t>Thomas</a:t>
                </a:r>
              </a:p>
            </p:txBody>
          </p:sp>
          <p:sp>
            <p:nvSpPr>
              <p:cNvPr id="20" name="TextBox 20"/>
              <p:cNvSpPr txBox="1"/>
              <p:nvPr/>
            </p:nvSpPr>
            <p:spPr>
              <a:xfrm>
                <a:off x="7451824" y="2618722"/>
                <a:ext cx="2444071" cy="327462"/>
              </a:xfrm>
              <a:prstGeom prst="rect">
                <a:avLst/>
              </a:prstGeom>
            </p:spPr>
            <p:txBody>
              <a:bodyPr lIns="0" tIns="0" rIns="0" bIns="0" rtlCol="0" anchor="t">
                <a:spAutoFit/>
              </a:bodyPr>
              <a:lstStyle/>
              <a:p>
                <a:pPr>
                  <a:lnSpc>
                    <a:spcPts val="2660"/>
                  </a:lnSpc>
                </a:pPr>
                <a:r>
                  <a:rPr lang="en-US" sz="1900" spc="95" dirty="0">
                    <a:solidFill>
                      <a:srgbClr val="FFFDF7"/>
                    </a:solidFill>
                    <a:latin typeface="Ovo"/>
                  </a:rPr>
                  <a:t>3:00 PM - 22/07/24</a:t>
                </a:r>
              </a:p>
            </p:txBody>
          </p:sp>
          <p:sp>
            <p:nvSpPr>
              <p:cNvPr id="21" name="TextBox 21"/>
              <p:cNvSpPr txBox="1"/>
              <p:nvPr/>
            </p:nvSpPr>
            <p:spPr>
              <a:xfrm>
                <a:off x="7451824" y="2998374"/>
                <a:ext cx="2721020" cy="152275"/>
              </a:xfrm>
              <a:prstGeom prst="rect">
                <a:avLst/>
              </a:prstGeom>
            </p:spPr>
            <p:txBody>
              <a:bodyPr lIns="0" tIns="0" rIns="0" bIns="0" rtlCol="0" anchor="t">
                <a:spAutoFit/>
              </a:bodyPr>
              <a:lstStyle/>
              <a:p>
                <a:pPr marL="0" lvl="1" indent="0">
                  <a:lnSpc>
                    <a:spcPts val="1181"/>
                  </a:lnSpc>
                </a:pPr>
                <a:r>
                  <a:rPr lang="en-US" sz="950" dirty="0">
                    <a:solidFill>
                      <a:srgbClr val="FFFDF7"/>
                    </a:solidFill>
                    <a:latin typeface="Ovo"/>
                  </a:rPr>
                  <a:t>Grape Gardens, 123 Main Street, Anytown, USA</a:t>
                </a:r>
              </a:p>
            </p:txBody>
          </p:sp>
          <p:sp>
            <p:nvSpPr>
              <p:cNvPr id="28" name="AutoShape 28"/>
              <p:cNvSpPr/>
              <p:nvPr/>
            </p:nvSpPr>
            <p:spPr>
              <a:xfrm>
                <a:off x="7451824" y="2584957"/>
                <a:ext cx="281630" cy="0"/>
              </a:xfrm>
              <a:prstGeom prst="line">
                <a:avLst/>
              </a:prstGeom>
              <a:ln w="9525" cap="flat">
                <a:solidFill>
                  <a:srgbClr val="FFFDF7">
                    <a:alpha val="49804"/>
                  </a:srgbClr>
                </a:solidFill>
                <a:prstDash val="solid"/>
                <a:headEnd type="none" w="sm" len="sm"/>
                <a:tailEnd type="none" w="sm" len="sm"/>
              </a:ln>
            </p:spPr>
            <p:txBody>
              <a:bodyPr/>
              <a:lstStyle/>
              <a:p>
                <a:endParaRPr lang="en-US" dirty="0"/>
              </a:p>
            </p:txBody>
          </p:sp>
          <p:sp>
            <p:nvSpPr>
              <p:cNvPr id="22" name="TemplateLAB"/>
              <p:cNvSpPr/>
              <p:nvPr/>
            </p:nvSpPr>
            <p:spPr>
              <a:xfrm>
                <a:off x="8900502" y="6916298"/>
                <a:ext cx="458167" cy="75598"/>
              </a:xfrm>
              <a:custGeom>
                <a:avLst/>
                <a:gdLst/>
                <a:ahLst/>
                <a:cxnLst/>
                <a:rect l="l" t="t" r="r" b="b"/>
                <a:pathLst>
                  <a:path w="610889" h="100797">
                    <a:moveTo>
                      <a:pt x="0" y="0"/>
                    </a:moveTo>
                    <a:lnTo>
                      <a:pt x="610889" y="0"/>
                    </a:lnTo>
                    <a:lnTo>
                      <a:pt x="610889" y="100796"/>
                    </a:lnTo>
                    <a:lnTo>
                      <a:pt x="0" y="100796"/>
                    </a:lnTo>
                    <a:lnTo>
                      <a:pt x="0" y="0"/>
                    </a:lnTo>
                    <a:close/>
                  </a:path>
                </a:pathLst>
              </a:custGeom>
              <a:blipFill>
                <a:blip r:embed="rId7">
                  <a:alphaModFix amt="70000"/>
                  <a:extLst>
                    <a:ext uri="{96DAC541-7B7A-43D3-8B79-37D633B846F1}">
                      <asvg:svgBlip xmlns:asvg="http://schemas.microsoft.com/office/drawing/2016/SVG/main" r:embed="rId8"/>
                    </a:ext>
                  </a:extLst>
                </a:blip>
                <a:stretch>
                  <a:fillRect/>
                </a:stretch>
              </a:blipFill>
            </p:spPr>
            <p:txBody>
              <a:bodyPr/>
              <a:lstStyle/>
              <a:p>
                <a:endParaRPr lang="en-US" dirty="0"/>
              </a:p>
            </p:txBody>
          </p:sp>
        </p:grpSp>
        <p:grpSp>
          <p:nvGrpSpPr>
            <p:cNvPr id="8" name="Group 7">
              <a:extLst>
                <a:ext uri="{FF2B5EF4-FFF2-40B4-BE49-F238E27FC236}">
                  <a16:creationId xmlns:a16="http://schemas.microsoft.com/office/drawing/2014/main" id="{CA96A6BB-ED51-B81C-38FE-351130ADCE16}"/>
                </a:ext>
              </a:extLst>
            </p:cNvPr>
            <p:cNvGrpSpPr/>
            <p:nvPr/>
          </p:nvGrpSpPr>
          <p:grpSpPr>
            <a:xfrm>
              <a:off x="-728659" y="-376994"/>
              <a:ext cx="5035920" cy="8321991"/>
              <a:chOff x="-728659" y="-376994"/>
              <a:chExt cx="5035920" cy="8321991"/>
            </a:xfrm>
          </p:grpSpPr>
          <p:sp>
            <p:nvSpPr>
              <p:cNvPr id="3" name="Freeform 3"/>
              <p:cNvSpPr/>
              <p:nvPr/>
            </p:nvSpPr>
            <p:spPr>
              <a:xfrm>
                <a:off x="0" y="0"/>
                <a:ext cx="3564000" cy="7556500"/>
              </a:xfrm>
              <a:custGeom>
                <a:avLst/>
                <a:gdLst/>
                <a:ahLst/>
                <a:cxnLst/>
                <a:rect l="l" t="t" r="r" b="b"/>
                <a:pathLst>
                  <a:path w="1277257" h="2709333">
                    <a:moveTo>
                      <a:pt x="0" y="0"/>
                    </a:moveTo>
                    <a:lnTo>
                      <a:pt x="1277257" y="0"/>
                    </a:lnTo>
                    <a:lnTo>
                      <a:pt x="1277257" y="2709333"/>
                    </a:lnTo>
                    <a:lnTo>
                      <a:pt x="0" y="2709333"/>
                    </a:lnTo>
                    <a:close/>
                  </a:path>
                </a:pathLst>
              </a:custGeom>
              <a:solidFill>
                <a:srgbClr val="FFFDF7"/>
              </a:solidFill>
            </p:spPr>
            <p:txBody>
              <a:bodyPr>
                <a:normAutofit/>
              </a:bodyPr>
              <a:lstStyle/>
              <a:p>
                <a:endParaRPr lang="en-US" dirty="0"/>
              </a:p>
            </p:txBody>
          </p:sp>
          <p:sp>
            <p:nvSpPr>
              <p:cNvPr id="48" name="Freeform: Shape 47">
                <a:extLst>
                  <a:ext uri="{FF2B5EF4-FFF2-40B4-BE49-F238E27FC236}">
                    <a16:creationId xmlns:a16="http://schemas.microsoft.com/office/drawing/2014/main" id="{3F006D7C-3BAB-432E-79FF-002EC914C95A}"/>
                  </a:ext>
                </a:extLst>
              </p:cNvPr>
              <p:cNvSpPr/>
              <p:nvPr/>
            </p:nvSpPr>
            <p:spPr>
              <a:xfrm rot="8536005" flipV="1">
                <a:off x="-448633" y="5085215"/>
                <a:ext cx="1643726" cy="2859782"/>
              </a:xfrm>
              <a:custGeom>
                <a:avLst/>
                <a:gdLst>
                  <a:gd name="connsiteX0" fmla="*/ 1570430 w 1643726"/>
                  <a:gd name="connsiteY0" fmla="*/ 0 h 2859782"/>
                  <a:gd name="connsiteX1" fmla="*/ 1643726 w 1643726"/>
                  <a:gd name="connsiteY1" fmla="*/ 94721 h 2859782"/>
                  <a:gd name="connsiteX2" fmla="*/ 1643726 w 1643726"/>
                  <a:gd name="connsiteY2" fmla="*/ 0 h 2859782"/>
                  <a:gd name="connsiteX3" fmla="*/ 0 w 1643726"/>
                  <a:gd name="connsiteY3" fmla="*/ 0 h 2859782"/>
                  <a:gd name="connsiteX4" fmla="*/ 0 w 1643726"/>
                  <a:gd name="connsiteY4" fmla="*/ 2859782 h 2859782"/>
                  <a:gd name="connsiteX5" fmla="*/ 938954 w 1643726"/>
                  <a:gd name="connsiteY5" fmla="*/ 2859782 h 2859782"/>
                  <a:gd name="connsiteX6" fmla="*/ 840351 w 1643726"/>
                  <a:gd name="connsiteY6" fmla="*/ 2732357 h 2859782"/>
                  <a:gd name="connsiteX7" fmla="*/ 1021143 w 1643726"/>
                  <a:gd name="connsiteY7" fmla="*/ 2592457 h 2859782"/>
                  <a:gd name="connsiteX8" fmla="*/ 1183663 w 1643726"/>
                  <a:gd name="connsiteY8" fmla="*/ 2802481 h 2859782"/>
                  <a:gd name="connsiteX9" fmla="*/ 1109613 w 1643726"/>
                  <a:gd name="connsiteY9" fmla="*/ 2859782 h 2859782"/>
                  <a:gd name="connsiteX10" fmla="*/ 1643726 w 1643726"/>
                  <a:gd name="connsiteY10" fmla="*/ 2859782 h 2859782"/>
                  <a:gd name="connsiteX11" fmla="*/ 1643726 w 1643726"/>
                  <a:gd name="connsiteY11" fmla="*/ 1384747 h 2859782"/>
                  <a:gd name="connsiteX12" fmla="*/ 1403000 w 1643726"/>
                  <a:gd name="connsiteY12" fmla="*/ 1571025 h 2859782"/>
                  <a:gd name="connsiteX13" fmla="*/ 374788 w 1643726"/>
                  <a:gd name="connsiteY13" fmla="*/ 242269 h 2859782"/>
                  <a:gd name="connsiteX14" fmla="*/ 687872 w 1643726"/>
                  <a:gd name="connsiteY14" fmla="*/ 0 h 285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3726" h="2859782">
                    <a:moveTo>
                      <a:pt x="1570430" y="0"/>
                    </a:moveTo>
                    <a:lnTo>
                      <a:pt x="1643726" y="94721"/>
                    </a:lnTo>
                    <a:lnTo>
                      <a:pt x="1643726" y="0"/>
                    </a:lnTo>
                    <a:close/>
                    <a:moveTo>
                      <a:pt x="0" y="0"/>
                    </a:moveTo>
                    <a:lnTo>
                      <a:pt x="0" y="2859782"/>
                    </a:lnTo>
                    <a:lnTo>
                      <a:pt x="938954" y="2859782"/>
                    </a:lnTo>
                    <a:lnTo>
                      <a:pt x="840351" y="2732357"/>
                    </a:lnTo>
                    <a:lnTo>
                      <a:pt x="1021143" y="2592457"/>
                    </a:lnTo>
                    <a:lnTo>
                      <a:pt x="1183663" y="2802481"/>
                    </a:lnTo>
                    <a:lnTo>
                      <a:pt x="1109613" y="2859782"/>
                    </a:lnTo>
                    <a:lnTo>
                      <a:pt x="1643726" y="2859782"/>
                    </a:lnTo>
                    <a:lnTo>
                      <a:pt x="1643726" y="1384747"/>
                    </a:lnTo>
                    <a:lnTo>
                      <a:pt x="1403000" y="1571025"/>
                    </a:lnTo>
                    <a:lnTo>
                      <a:pt x="374788" y="242269"/>
                    </a:lnTo>
                    <a:lnTo>
                      <a:pt x="687872" y="0"/>
                    </a:lnTo>
                    <a:close/>
                  </a:path>
                </a:pathLst>
              </a:custGeom>
              <a:blipFill>
                <a:blip r:embed="rId9">
                  <a:alphaModFix amt="9999"/>
                  <a:extLst>
                    <a:ext uri="{96DAC541-7B7A-43D3-8B79-37D633B846F1}">
                      <asvg:svgBlip xmlns:asvg="http://schemas.microsoft.com/office/drawing/2016/SVG/main" r:embed="rId10"/>
                    </a:ext>
                  </a:extLst>
                </a:blip>
                <a:stretch>
                  <a:fillRect/>
                </a:stretch>
              </a:blipFill>
              <a:ln cap="sq">
                <a:noFill/>
                <a:prstDash val="solid"/>
                <a:miter/>
              </a:ln>
            </p:spPr>
            <p:txBody>
              <a:bodyPr wrap="square">
                <a:noAutofit/>
              </a:bodyPr>
              <a:lstStyle/>
              <a:p>
                <a:endParaRPr lang="en-US" dirty="0"/>
              </a:p>
            </p:txBody>
          </p:sp>
          <p:sp>
            <p:nvSpPr>
              <p:cNvPr id="45" name="Freeform: Shape 44">
                <a:extLst>
                  <a:ext uri="{FF2B5EF4-FFF2-40B4-BE49-F238E27FC236}">
                    <a16:creationId xmlns:a16="http://schemas.microsoft.com/office/drawing/2014/main" id="{5546D76B-BFD3-AEEA-0754-7AB87C2CB129}"/>
                  </a:ext>
                </a:extLst>
              </p:cNvPr>
              <p:cNvSpPr/>
              <p:nvPr/>
            </p:nvSpPr>
            <p:spPr>
              <a:xfrm rot="-2478961">
                <a:off x="2224430" y="-376994"/>
                <a:ext cx="1643725" cy="2859781"/>
              </a:xfrm>
              <a:custGeom>
                <a:avLst/>
                <a:gdLst>
                  <a:gd name="connsiteX0" fmla="*/ 1643725 w 1643725"/>
                  <a:gd name="connsiteY0" fmla="*/ 433416 h 2859781"/>
                  <a:gd name="connsiteX1" fmla="*/ 1643725 w 1643725"/>
                  <a:gd name="connsiteY1" fmla="*/ 2859781 h 2859781"/>
                  <a:gd name="connsiteX2" fmla="*/ 0 w 1643725"/>
                  <a:gd name="connsiteY2" fmla="*/ 2859781 h 2859781"/>
                  <a:gd name="connsiteX3" fmla="*/ 0 w 1643725"/>
                  <a:gd name="connsiteY3" fmla="*/ 0 h 2859781"/>
                  <a:gd name="connsiteX4" fmla="*/ 1083404 w 1643725"/>
                  <a:gd name="connsiteY4" fmla="*/ 0 h 2859781"/>
                  <a:gd name="connsiteX5" fmla="*/ 955495 w 1643725"/>
                  <a:gd name="connsiteY5" fmla="*/ 145513 h 2859781"/>
                  <a:gd name="connsiteX6" fmla="*/ 1486502 w 1643725"/>
                  <a:gd name="connsiteY6" fmla="*/ 612277 h 2859781"/>
                  <a:gd name="connsiteX7" fmla="*/ 1643725 w 1643725"/>
                  <a:gd name="connsiteY7" fmla="*/ 0 h 2859781"/>
                  <a:gd name="connsiteX8" fmla="*/ 1643725 w 1643725"/>
                  <a:gd name="connsiteY8" fmla="*/ 11516 h 2859781"/>
                  <a:gd name="connsiteX9" fmla="*/ 1630625 w 1643725"/>
                  <a:gd name="connsiteY9" fmla="*/ 0 h 285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725" h="2859781">
                    <a:moveTo>
                      <a:pt x="1643725" y="433416"/>
                    </a:moveTo>
                    <a:lnTo>
                      <a:pt x="1643725" y="2859781"/>
                    </a:lnTo>
                    <a:lnTo>
                      <a:pt x="0" y="2859781"/>
                    </a:lnTo>
                    <a:lnTo>
                      <a:pt x="0" y="0"/>
                    </a:lnTo>
                    <a:lnTo>
                      <a:pt x="1083404" y="0"/>
                    </a:lnTo>
                    <a:lnTo>
                      <a:pt x="955495" y="145513"/>
                    </a:lnTo>
                    <a:lnTo>
                      <a:pt x="1486502" y="612277"/>
                    </a:lnTo>
                    <a:close/>
                    <a:moveTo>
                      <a:pt x="1643725" y="0"/>
                    </a:moveTo>
                    <a:lnTo>
                      <a:pt x="1643725" y="11516"/>
                    </a:lnTo>
                    <a:lnTo>
                      <a:pt x="1630625" y="0"/>
                    </a:lnTo>
                    <a:close/>
                  </a:path>
                </a:pathLst>
              </a:custGeom>
              <a:blipFill>
                <a:blip r:embed="rId9">
                  <a:alphaModFix amt="9999"/>
                  <a:extLst>
                    <a:ext uri="{96DAC541-7B7A-43D3-8B79-37D633B846F1}">
                      <asvg:svgBlip xmlns:asvg="http://schemas.microsoft.com/office/drawing/2016/SVG/main" r:embed="rId10"/>
                    </a:ext>
                  </a:extLst>
                </a:blip>
                <a:stretch>
                  <a:fillRect/>
                </a:stretch>
              </a:blipFill>
              <a:ln cap="sq">
                <a:noFill/>
                <a:prstDash val="solid"/>
                <a:miter/>
              </a:ln>
            </p:spPr>
            <p:txBody>
              <a:bodyPr wrap="square">
                <a:noAutofit/>
              </a:bodyPr>
              <a:lstStyle/>
              <a:p>
                <a:endParaRPr lang="en-US" dirty="0"/>
              </a:p>
            </p:txBody>
          </p:sp>
          <p:sp>
            <p:nvSpPr>
              <p:cNvPr id="43" name="Freeform: Shape 42">
                <a:extLst>
                  <a:ext uri="{FF2B5EF4-FFF2-40B4-BE49-F238E27FC236}">
                    <a16:creationId xmlns:a16="http://schemas.microsoft.com/office/drawing/2014/main" id="{57472F3C-EF30-8180-216A-039CD1CAD6A5}"/>
                  </a:ext>
                </a:extLst>
              </p:cNvPr>
              <p:cNvSpPr/>
              <p:nvPr/>
            </p:nvSpPr>
            <p:spPr>
              <a:xfrm rot="7510732">
                <a:off x="-401170" y="680637"/>
                <a:ext cx="1413658" cy="2068635"/>
              </a:xfrm>
              <a:custGeom>
                <a:avLst/>
                <a:gdLst>
                  <a:gd name="connsiteX0" fmla="*/ 806028 w 1413658"/>
                  <a:gd name="connsiteY0" fmla="*/ 2068635 h 2068635"/>
                  <a:gd name="connsiteX1" fmla="*/ 1413658 w 1413658"/>
                  <a:gd name="connsiteY1" fmla="*/ 1640335 h 2068635"/>
                  <a:gd name="connsiteX2" fmla="*/ 1413658 w 1413658"/>
                  <a:gd name="connsiteY2" fmla="*/ 2068635 h 2068635"/>
                  <a:gd name="connsiteX3" fmla="*/ 0 w 1413658"/>
                  <a:gd name="connsiteY3" fmla="*/ 1906500 h 2068635"/>
                  <a:gd name="connsiteX4" fmla="*/ 0 w 1413658"/>
                  <a:gd name="connsiteY4" fmla="*/ 0 h 2068635"/>
                  <a:gd name="connsiteX5" fmla="*/ 1413658 w 1413658"/>
                  <a:gd name="connsiteY5" fmla="*/ 0 h 2068635"/>
                  <a:gd name="connsiteX6" fmla="*/ 1413658 w 1413658"/>
                  <a:gd name="connsiteY6" fmla="*/ 910055 h 2068635"/>
                  <a:gd name="connsiteX7" fmla="*/ 0 w 1413658"/>
                  <a:gd name="connsiteY7" fmla="*/ 2068635 h 2068635"/>
                  <a:gd name="connsiteX8" fmla="*/ 0 w 1413658"/>
                  <a:gd name="connsiteY8" fmla="*/ 2011593 h 2068635"/>
                  <a:gd name="connsiteX9" fmla="*/ 40207 w 1413658"/>
                  <a:gd name="connsiteY9" fmla="*/ 2068635 h 206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3658" h="2068635">
                    <a:moveTo>
                      <a:pt x="806028" y="2068635"/>
                    </a:moveTo>
                    <a:lnTo>
                      <a:pt x="1413658" y="1640335"/>
                    </a:lnTo>
                    <a:lnTo>
                      <a:pt x="1413658" y="2068635"/>
                    </a:lnTo>
                    <a:close/>
                    <a:moveTo>
                      <a:pt x="0" y="1906500"/>
                    </a:moveTo>
                    <a:lnTo>
                      <a:pt x="0" y="0"/>
                    </a:lnTo>
                    <a:lnTo>
                      <a:pt x="1413658" y="0"/>
                    </a:lnTo>
                    <a:lnTo>
                      <a:pt x="1413658" y="910055"/>
                    </a:lnTo>
                    <a:close/>
                    <a:moveTo>
                      <a:pt x="0" y="2068635"/>
                    </a:moveTo>
                    <a:lnTo>
                      <a:pt x="0" y="2011593"/>
                    </a:lnTo>
                    <a:lnTo>
                      <a:pt x="40207" y="2068635"/>
                    </a:lnTo>
                    <a:close/>
                  </a:path>
                </a:pathLst>
              </a:custGeom>
              <a:blipFill>
                <a:blip r:embed="rId11">
                  <a:alphaModFix amt="9999"/>
                  <a:extLst>
                    <a:ext uri="{96DAC541-7B7A-43D3-8B79-37D633B846F1}">
                      <asvg:svgBlip xmlns:asvg="http://schemas.microsoft.com/office/drawing/2016/SVG/main" r:embed="rId12"/>
                    </a:ext>
                  </a:extLst>
                </a:blip>
                <a:stretch>
                  <a:fillRect/>
                </a:stretch>
              </a:blipFill>
              <a:ln cap="sq">
                <a:noFill/>
                <a:prstDash val="solid"/>
                <a:miter/>
              </a:ln>
            </p:spPr>
            <p:txBody>
              <a:bodyPr wrap="square">
                <a:noAutofit/>
              </a:bodyPr>
              <a:lstStyle/>
              <a:p>
                <a:endParaRPr lang="en-US" dirty="0"/>
              </a:p>
            </p:txBody>
          </p:sp>
          <p:sp>
            <p:nvSpPr>
              <p:cNvPr id="26" name="Freeform 26"/>
              <p:cNvSpPr/>
              <p:nvPr/>
            </p:nvSpPr>
            <p:spPr>
              <a:xfrm rot="6017392" flipH="1" flipV="1">
                <a:off x="2566115" y="4230817"/>
                <a:ext cx="1413658" cy="2068635"/>
              </a:xfrm>
              <a:custGeom>
                <a:avLst/>
                <a:gdLst/>
                <a:ahLst/>
                <a:cxnLst/>
                <a:rect l="l" t="t" r="r" b="b"/>
                <a:pathLst>
                  <a:path w="1413658" h="2068635">
                    <a:moveTo>
                      <a:pt x="1413658" y="2068635"/>
                    </a:moveTo>
                    <a:lnTo>
                      <a:pt x="0" y="2068635"/>
                    </a:lnTo>
                    <a:lnTo>
                      <a:pt x="0" y="0"/>
                    </a:lnTo>
                    <a:lnTo>
                      <a:pt x="1413658" y="0"/>
                    </a:lnTo>
                    <a:lnTo>
                      <a:pt x="1413658" y="2068635"/>
                    </a:lnTo>
                    <a:close/>
                  </a:path>
                </a:pathLst>
              </a:custGeom>
              <a:blipFill>
                <a:blip r:embed="rId11">
                  <a:alphaModFix amt="9999"/>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dirty="0"/>
              </a:p>
            </p:txBody>
          </p:sp>
          <p:sp>
            <p:nvSpPr>
              <p:cNvPr id="39" name="TextBox 39"/>
              <p:cNvSpPr txBox="1"/>
              <p:nvPr/>
            </p:nvSpPr>
            <p:spPr>
              <a:xfrm>
                <a:off x="527206" y="3150650"/>
                <a:ext cx="2509588" cy="966418"/>
              </a:xfrm>
              <a:prstGeom prst="rect">
                <a:avLst/>
              </a:prstGeom>
            </p:spPr>
            <p:txBody>
              <a:bodyPr lIns="0" tIns="0" rIns="0" bIns="0" rtlCol="0" anchor="t">
                <a:spAutoFit/>
              </a:bodyPr>
              <a:lstStyle/>
              <a:p>
                <a:pPr algn="ctr">
                  <a:lnSpc>
                    <a:spcPts val="1875"/>
                  </a:lnSpc>
                </a:pPr>
                <a:r>
                  <a:rPr lang="en-US" sz="1500" i="1" spc="-25" dirty="0">
                    <a:solidFill>
                      <a:srgbClr val="82403E"/>
                    </a:solidFill>
                    <a:latin typeface="EB Garamond" pitchFamily="2" charset="0"/>
                    <a:ea typeface="EB Garamond" pitchFamily="2" charset="0"/>
                    <a:cs typeface="EB Garamond" pitchFamily="2" charset="0"/>
                  </a:rPr>
                  <a:t>“Ours is a love that stretches </a:t>
                </a:r>
              </a:p>
              <a:p>
                <a:pPr marL="0" lvl="1" indent="0" algn="ctr">
                  <a:lnSpc>
                    <a:spcPts val="1875"/>
                  </a:lnSpc>
                </a:pPr>
                <a:r>
                  <a:rPr lang="en-US" sz="1500" i="1" spc="-25" dirty="0">
                    <a:solidFill>
                      <a:srgbClr val="82403E"/>
                    </a:solidFill>
                    <a:latin typeface="EB Garamond" pitchFamily="2" charset="0"/>
                    <a:ea typeface="EB Garamond" pitchFamily="2" charset="0"/>
                    <a:cs typeface="EB Garamond" pitchFamily="2" charset="0"/>
                  </a:rPr>
                  <a:t>beyond the infinite and boundless, weaving through the fabric of eternity with unwavering grace”</a:t>
                </a:r>
              </a:p>
            </p:txBody>
          </p:sp>
          <p:sp>
            <p:nvSpPr>
              <p:cNvPr id="40" name="TextBox 40"/>
              <p:cNvSpPr txBox="1"/>
              <p:nvPr/>
            </p:nvSpPr>
            <p:spPr>
              <a:xfrm>
                <a:off x="648438" y="4129463"/>
                <a:ext cx="2267124" cy="193675"/>
              </a:xfrm>
              <a:prstGeom prst="rect">
                <a:avLst/>
              </a:prstGeom>
            </p:spPr>
            <p:txBody>
              <a:bodyPr lIns="0" tIns="0" rIns="0" bIns="0" rtlCol="0" anchor="t">
                <a:spAutoFit/>
              </a:bodyPr>
              <a:lstStyle/>
              <a:p>
                <a:pPr marL="0" lvl="1" indent="0" algn="ctr">
                  <a:lnSpc>
                    <a:spcPts val="1699"/>
                  </a:lnSpc>
                  <a:spcBef>
                    <a:spcPct val="0"/>
                  </a:spcBef>
                </a:pPr>
                <a:r>
                  <a:rPr lang="en-US" sz="999" dirty="0">
                    <a:solidFill>
                      <a:srgbClr val="82403E"/>
                    </a:solidFill>
                    <a:latin typeface="EB Garamond"/>
                  </a:rPr>
                  <a:t>Emily Williams</a:t>
                </a:r>
              </a:p>
            </p:txBody>
          </p:sp>
          <p:sp>
            <p:nvSpPr>
              <p:cNvPr id="27" name="TemplateLAB"/>
              <p:cNvSpPr/>
              <p:nvPr/>
            </p:nvSpPr>
            <p:spPr>
              <a:xfrm>
                <a:off x="1522106" y="4427701"/>
                <a:ext cx="519787" cy="85765"/>
              </a:xfrm>
              <a:custGeom>
                <a:avLst/>
                <a:gdLst/>
                <a:ahLst/>
                <a:cxnLst/>
                <a:rect l="l" t="t" r="r" b="b"/>
                <a:pathLst>
                  <a:path w="519787" h="85765">
                    <a:moveTo>
                      <a:pt x="0" y="0"/>
                    </a:moveTo>
                    <a:lnTo>
                      <a:pt x="519788" y="0"/>
                    </a:lnTo>
                    <a:lnTo>
                      <a:pt x="519788" y="85765"/>
                    </a:lnTo>
                    <a:lnTo>
                      <a:pt x="0" y="85765"/>
                    </a:lnTo>
                    <a:lnTo>
                      <a:pt x="0" y="0"/>
                    </a:lnTo>
                    <a:close/>
                  </a:path>
                </a:pathLst>
              </a:custGeom>
              <a:blipFill>
                <a:blip r:embed="rId13">
                  <a:alphaModFix amt="80000"/>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dirty="0"/>
              </a:p>
            </p:txBody>
          </p:sp>
        </p:grpSp>
        <p:grpSp>
          <p:nvGrpSpPr>
            <p:cNvPr id="24" name="Group 23">
              <a:extLst>
                <a:ext uri="{FF2B5EF4-FFF2-40B4-BE49-F238E27FC236}">
                  <a16:creationId xmlns:a16="http://schemas.microsoft.com/office/drawing/2014/main" id="{6058D7F6-5AEF-9FA5-3BE7-7491CB95DA5B}"/>
                </a:ext>
              </a:extLst>
            </p:cNvPr>
            <p:cNvGrpSpPr/>
            <p:nvPr/>
          </p:nvGrpSpPr>
          <p:grpSpPr>
            <a:xfrm>
              <a:off x="3564000" y="0"/>
              <a:ext cx="3564000" cy="7556500"/>
              <a:chOff x="3564000" y="0"/>
              <a:chExt cx="3564000" cy="7556500"/>
            </a:xfrm>
          </p:grpSpPr>
          <p:sp>
            <p:nvSpPr>
              <p:cNvPr id="6" name="Freeform 6"/>
              <p:cNvSpPr/>
              <p:nvPr/>
            </p:nvSpPr>
            <p:spPr>
              <a:xfrm>
                <a:off x="3564000" y="0"/>
                <a:ext cx="3564000" cy="7556500"/>
              </a:xfrm>
              <a:custGeom>
                <a:avLst/>
                <a:gdLst/>
                <a:ahLst/>
                <a:cxnLst/>
                <a:rect l="l" t="t" r="r" b="b"/>
                <a:pathLst>
                  <a:path w="1277257" h="2709333">
                    <a:moveTo>
                      <a:pt x="0" y="0"/>
                    </a:moveTo>
                    <a:lnTo>
                      <a:pt x="1277257" y="0"/>
                    </a:lnTo>
                    <a:lnTo>
                      <a:pt x="1277257" y="2709333"/>
                    </a:lnTo>
                    <a:lnTo>
                      <a:pt x="0" y="2709333"/>
                    </a:lnTo>
                    <a:close/>
                  </a:path>
                </a:pathLst>
              </a:custGeom>
              <a:solidFill>
                <a:srgbClr val="9F4845"/>
              </a:solidFill>
            </p:spPr>
            <p:txBody>
              <a:bodyPr>
                <a:normAutofit/>
              </a:bodyPr>
              <a:lstStyle/>
              <a:p>
                <a:endParaRPr lang="en-US" dirty="0"/>
              </a:p>
            </p:txBody>
          </p:sp>
          <p:sp>
            <p:nvSpPr>
              <p:cNvPr id="30" name="Freeform 30"/>
              <p:cNvSpPr/>
              <p:nvPr/>
            </p:nvSpPr>
            <p:spPr>
              <a:xfrm rot="5400000">
                <a:off x="4035375" y="4560453"/>
                <a:ext cx="521402" cy="521402"/>
              </a:xfrm>
              <a:custGeom>
                <a:avLst/>
                <a:gdLst/>
                <a:ahLst/>
                <a:cxnLst/>
                <a:rect l="l" t="t" r="r" b="b"/>
                <a:pathLst>
                  <a:path w="695203" h="695203">
                    <a:moveTo>
                      <a:pt x="0" y="0"/>
                    </a:moveTo>
                    <a:lnTo>
                      <a:pt x="695203" y="0"/>
                    </a:lnTo>
                    <a:lnTo>
                      <a:pt x="695203" y="695203"/>
                    </a:lnTo>
                    <a:lnTo>
                      <a:pt x="0" y="695203"/>
                    </a:lnTo>
                    <a:lnTo>
                      <a:pt x="0" y="0"/>
                    </a:lnTo>
                    <a:close/>
                  </a:path>
                </a:pathLst>
              </a:custGeom>
              <a:blipFill>
                <a:blip r:embed="rId15">
                  <a:alphaModFix amt="80000"/>
                  <a:extLst>
                    <a:ext uri="{96DAC541-7B7A-43D3-8B79-37D633B846F1}">
                      <asvg:svgBlip xmlns:asvg="http://schemas.microsoft.com/office/drawing/2016/SVG/main" r:embed="rId16"/>
                    </a:ext>
                  </a:extLst>
                </a:blip>
                <a:stretch>
                  <a:fillRect/>
                </a:stretch>
              </a:blipFill>
            </p:spPr>
            <p:txBody>
              <a:bodyPr/>
              <a:lstStyle/>
              <a:p>
                <a:endParaRPr lang="en-US" dirty="0"/>
              </a:p>
            </p:txBody>
          </p:sp>
          <p:sp>
            <p:nvSpPr>
              <p:cNvPr id="31" name="TextBox 31"/>
              <p:cNvSpPr txBox="1"/>
              <p:nvPr/>
            </p:nvSpPr>
            <p:spPr>
              <a:xfrm rot="5400000">
                <a:off x="3427688" y="5830653"/>
                <a:ext cx="1673641" cy="458267"/>
              </a:xfrm>
              <a:prstGeom prst="rect">
                <a:avLst/>
              </a:prstGeom>
            </p:spPr>
            <p:txBody>
              <a:bodyPr lIns="0" tIns="0" rIns="0" bIns="0" rtlCol="0" anchor="t">
                <a:spAutoFit/>
              </a:bodyPr>
              <a:lstStyle/>
              <a:p>
                <a:pPr>
                  <a:lnSpc>
                    <a:spcPts val="1199"/>
                  </a:lnSpc>
                  <a:spcBef>
                    <a:spcPct val="0"/>
                  </a:spcBef>
                </a:pPr>
                <a:r>
                  <a:rPr lang="en-US" sz="999" dirty="0">
                    <a:solidFill>
                      <a:srgbClr val="FFFDF7"/>
                    </a:solidFill>
                    <a:latin typeface="EB Garamond"/>
                  </a:rPr>
                  <a:t>For more wedding details, scan this QR code to access all the information you need</a:t>
                </a:r>
              </a:p>
            </p:txBody>
          </p:sp>
          <p:grpSp>
            <p:nvGrpSpPr>
              <p:cNvPr id="23" name="Group 22">
                <a:extLst>
                  <a:ext uri="{FF2B5EF4-FFF2-40B4-BE49-F238E27FC236}">
                    <a16:creationId xmlns:a16="http://schemas.microsoft.com/office/drawing/2014/main" id="{58F5FA26-BED5-3090-A80C-38852637102C}"/>
                  </a:ext>
                </a:extLst>
              </p:cNvPr>
              <p:cNvGrpSpPr/>
              <p:nvPr/>
            </p:nvGrpSpPr>
            <p:grpSpPr>
              <a:xfrm>
                <a:off x="3920470" y="430380"/>
                <a:ext cx="974050" cy="1231187"/>
                <a:chOff x="3920470" y="430380"/>
                <a:chExt cx="974050" cy="1231187"/>
              </a:xfrm>
            </p:grpSpPr>
            <p:sp>
              <p:nvSpPr>
                <p:cNvPr id="34" name="AutoShape 34"/>
                <p:cNvSpPr/>
                <p:nvPr/>
              </p:nvSpPr>
              <p:spPr>
                <a:xfrm rot="5482867">
                  <a:off x="4205954" y="858560"/>
                  <a:ext cx="0" cy="378757"/>
                </a:xfrm>
                <a:prstGeom prst="line">
                  <a:avLst/>
                </a:prstGeom>
                <a:ln w="12700" cap="flat">
                  <a:solidFill>
                    <a:srgbClr val="FFFDF7"/>
                  </a:solidFill>
                  <a:prstDash val="solid"/>
                  <a:headEnd type="none" w="sm" len="sm"/>
                  <a:tailEnd type="none" w="sm" len="sm"/>
                </a:ln>
              </p:spPr>
              <p:txBody>
                <a:bodyPr/>
                <a:lstStyle/>
                <a:p>
                  <a:endParaRPr lang="en-US" dirty="0"/>
                </a:p>
              </p:txBody>
            </p:sp>
            <p:sp>
              <p:nvSpPr>
                <p:cNvPr id="35" name="Freeform 35"/>
                <p:cNvSpPr/>
                <p:nvPr/>
              </p:nvSpPr>
              <p:spPr>
                <a:xfrm rot="6408763">
                  <a:off x="4460547" y="897378"/>
                  <a:ext cx="228016" cy="527386"/>
                </a:xfrm>
                <a:custGeom>
                  <a:avLst/>
                  <a:gdLst/>
                  <a:ahLst/>
                  <a:cxnLst/>
                  <a:rect l="l" t="t" r="r" b="b"/>
                  <a:pathLst>
                    <a:path w="304022" h="703182">
                      <a:moveTo>
                        <a:pt x="0" y="0"/>
                      </a:moveTo>
                      <a:lnTo>
                        <a:pt x="304022" y="0"/>
                      </a:lnTo>
                      <a:lnTo>
                        <a:pt x="304022" y="703181"/>
                      </a:lnTo>
                      <a:lnTo>
                        <a:pt x="0" y="703181"/>
                      </a:lnTo>
                      <a:lnTo>
                        <a:pt x="0" y="0"/>
                      </a:lnTo>
                      <a:close/>
                    </a:path>
                  </a:pathLst>
                </a:custGeom>
                <a:blipFill>
                  <a:blip r:embed="rId3">
                    <a:extLst>
                      <a:ext uri="{96DAC541-7B7A-43D3-8B79-37D633B846F1}">
                        <asvg:svgBlip xmlns:asvg="http://schemas.microsoft.com/office/drawing/2016/SVG/main" r:embed="rId4"/>
                      </a:ext>
                    </a:extLst>
                  </a:blip>
                  <a:stretch>
                    <a:fillRect b="-2940"/>
                  </a:stretch>
                </a:blipFill>
              </p:spPr>
              <p:txBody>
                <a:bodyPr/>
                <a:lstStyle/>
                <a:p>
                  <a:endParaRPr lang="en-US" dirty="0"/>
                </a:p>
              </p:txBody>
            </p:sp>
            <p:sp>
              <p:nvSpPr>
                <p:cNvPr id="36" name="Freeform 36"/>
                <p:cNvSpPr/>
                <p:nvPr/>
              </p:nvSpPr>
              <p:spPr>
                <a:xfrm rot="4558868" flipH="1">
                  <a:off x="4516819" y="690120"/>
                  <a:ext cx="228016" cy="527386"/>
                </a:xfrm>
                <a:custGeom>
                  <a:avLst/>
                  <a:gdLst/>
                  <a:ahLst/>
                  <a:cxnLst/>
                  <a:rect l="l" t="t" r="r" b="b"/>
                  <a:pathLst>
                    <a:path w="304022" h="703182">
                      <a:moveTo>
                        <a:pt x="304022" y="0"/>
                      </a:moveTo>
                      <a:lnTo>
                        <a:pt x="0" y="0"/>
                      </a:lnTo>
                      <a:lnTo>
                        <a:pt x="0" y="703181"/>
                      </a:lnTo>
                      <a:lnTo>
                        <a:pt x="304022" y="703181"/>
                      </a:lnTo>
                      <a:lnTo>
                        <a:pt x="304022" y="0"/>
                      </a:lnTo>
                      <a:close/>
                    </a:path>
                  </a:pathLst>
                </a:custGeom>
                <a:blipFill>
                  <a:blip r:embed="rId3">
                    <a:extLst>
                      <a:ext uri="{96DAC541-7B7A-43D3-8B79-37D633B846F1}">
                        <asvg:svgBlip xmlns:asvg="http://schemas.microsoft.com/office/drawing/2016/SVG/main" r:embed="rId4"/>
                      </a:ext>
                    </a:extLst>
                  </a:blip>
                  <a:stretch>
                    <a:fillRect b="-2940"/>
                  </a:stretch>
                </a:blipFill>
              </p:spPr>
              <p:txBody>
                <a:bodyPr/>
                <a:lstStyle/>
                <a:p>
                  <a:endParaRPr lang="en-US" dirty="0"/>
                </a:p>
              </p:txBody>
            </p:sp>
            <p:sp>
              <p:nvSpPr>
                <p:cNvPr id="37" name="TextBox 37"/>
                <p:cNvSpPr txBox="1"/>
                <p:nvPr/>
              </p:nvSpPr>
              <p:spPr>
                <a:xfrm rot="5482867">
                  <a:off x="3879898" y="488450"/>
                  <a:ext cx="506695" cy="390556"/>
                </a:xfrm>
                <a:prstGeom prst="rect">
                  <a:avLst/>
                </a:prstGeom>
              </p:spPr>
              <p:txBody>
                <a:bodyPr lIns="0" tIns="0" rIns="0" bIns="0" rtlCol="0" anchor="t">
                  <a:spAutoFit/>
                </a:bodyPr>
                <a:lstStyle/>
                <a:p>
                  <a:pPr marL="0" lvl="0" indent="0" algn="r">
                    <a:lnSpc>
                      <a:spcPts val="2776"/>
                    </a:lnSpc>
                    <a:spcBef>
                      <a:spcPct val="0"/>
                    </a:spcBef>
                  </a:pPr>
                  <a:r>
                    <a:rPr lang="en-US" sz="3400" spc="-193" dirty="0">
                      <a:solidFill>
                        <a:srgbClr val="FFFDF7"/>
                      </a:solidFill>
                      <a:latin typeface="Ovo"/>
                    </a:rPr>
                    <a:t>A</a:t>
                  </a:r>
                </a:p>
              </p:txBody>
            </p:sp>
            <p:sp>
              <p:nvSpPr>
                <p:cNvPr id="38" name="TextBox 38"/>
                <p:cNvSpPr txBox="1"/>
                <p:nvPr/>
              </p:nvSpPr>
              <p:spPr>
                <a:xfrm rot="5482867">
                  <a:off x="3862400" y="1212942"/>
                  <a:ext cx="506695" cy="390556"/>
                </a:xfrm>
                <a:prstGeom prst="rect">
                  <a:avLst/>
                </a:prstGeom>
              </p:spPr>
              <p:txBody>
                <a:bodyPr lIns="0" tIns="0" rIns="0" bIns="0" rtlCol="0" anchor="t">
                  <a:spAutoFit/>
                </a:bodyPr>
                <a:lstStyle/>
                <a:p>
                  <a:pPr marL="0" lvl="0" indent="0">
                    <a:lnSpc>
                      <a:spcPts val="2776"/>
                    </a:lnSpc>
                    <a:spcBef>
                      <a:spcPct val="0"/>
                    </a:spcBef>
                  </a:pPr>
                  <a:r>
                    <a:rPr lang="en-US" sz="3400" spc="-193" dirty="0">
                      <a:solidFill>
                        <a:srgbClr val="FFFDF7"/>
                      </a:solidFill>
                      <a:latin typeface="Ovo"/>
                    </a:rPr>
                    <a:t>T</a:t>
                  </a:r>
                </a:p>
              </p:txBody>
            </p:sp>
          </p:grpSp>
          <p:sp>
            <p:nvSpPr>
              <p:cNvPr id="32" name="TemplateLAB"/>
              <p:cNvSpPr/>
              <p:nvPr/>
            </p:nvSpPr>
            <p:spPr>
              <a:xfrm>
                <a:off x="4035375" y="4384915"/>
                <a:ext cx="458167" cy="75598"/>
              </a:xfrm>
              <a:custGeom>
                <a:avLst/>
                <a:gdLst/>
                <a:ahLst/>
                <a:cxnLst/>
                <a:rect l="l" t="t" r="r" b="b"/>
                <a:pathLst>
                  <a:path w="610889" h="100797">
                    <a:moveTo>
                      <a:pt x="0" y="0"/>
                    </a:moveTo>
                    <a:lnTo>
                      <a:pt x="610889" y="0"/>
                    </a:lnTo>
                    <a:lnTo>
                      <a:pt x="610889" y="100797"/>
                    </a:lnTo>
                    <a:lnTo>
                      <a:pt x="0" y="100797"/>
                    </a:lnTo>
                    <a:lnTo>
                      <a:pt x="0" y="0"/>
                    </a:lnTo>
                    <a:close/>
                  </a:path>
                </a:pathLst>
              </a:custGeom>
              <a:blipFill>
                <a:blip r:embed="rId7">
                  <a:alphaModFix amt="70000"/>
                  <a:extLst>
                    <a:ext uri="{96DAC541-7B7A-43D3-8B79-37D633B846F1}">
                      <asvg:svgBlip xmlns:asvg="http://schemas.microsoft.com/office/drawing/2016/SVG/main" r:embed="rId8"/>
                    </a:ext>
                  </a:extLst>
                </a:blip>
                <a:stretch>
                  <a:fillRect/>
                </a:stretch>
              </a:blipFill>
            </p:spPr>
            <p:txBody>
              <a:bodyPr/>
              <a:lstStyle/>
              <a:p>
                <a:endParaRPr lang="en-US" dirty="0"/>
              </a:p>
            </p:txBody>
          </p:sp>
        </p:grpSp>
      </p:gr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4845"/>
        </a:solidFill>
        <a:effectLst/>
      </p:bgPr>
    </p:bg>
    <p:spTree>
      <p:nvGrpSpPr>
        <p:cNvPr id="1" name=""/>
        <p:cNvGrpSpPr/>
        <p:nvPr/>
      </p:nvGrpSpPr>
      <p:grpSpPr>
        <a:xfrm>
          <a:off x="0" y="0"/>
          <a:ext cx="0" cy="0"/>
          <a:chOff x="0" y="0"/>
          <a:chExt cx="0" cy="0"/>
        </a:xfrm>
      </p:grpSpPr>
      <p:grpSp>
        <p:nvGrpSpPr>
          <p:cNvPr id="104" name="Group 7_2">
            <a:extLst>
              <a:ext uri="{FF2B5EF4-FFF2-40B4-BE49-F238E27FC236}">
                <a16:creationId xmlns:a16="http://schemas.microsoft.com/office/drawing/2014/main" id="{DA37E789-BF89-14BB-8124-0049A0322C91}"/>
              </a:ext>
            </a:extLst>
          </p:cNvPr>
          <p:cNvGrpSpPr/>
          <p:nvPr/>
        </p:nvGrpSpPr>
        <p:grpSpPr>
          <a:xfrm>
            <a:off x="425854" y="-3"/>
            <a:ext cx="9924544" cy="7560003"/>
            <a:chOff x="425854" y="-3"/>
            <a:chExt cx="9924544" cy="7560003"/>
          </a:xfrm>
        </p:grpSpPr>
        <p:grpSp>
          <p:nvGrpSpPr>
            <p:cNvPr id="102" name="Group 101">
              <a:extLst>
                <a:ext uri="{FF2B5EF4-FFF2-40B4-BE49-F238E27FC236}">
                  <a16:creationId xmlns:a16="http://schemas.microsoft.com/office/drawing/2014/main" id="{409F6F64-206E-6A36-92EA-A672F1A60996}"/>
                </a:ext>
              </a:extLst>
            </p:cNvPr>
            <p:cNvGrpSpPr/>
            <p:nvPr/>
          </p:nvGrpSpPr>
          <p:grpSpPr>
            <a:xfrm>
              <a:off x="7450606" y="-3"/>
              <a:ext cx="2899792" cy="7556503"/>
              <a:chOff x="7450606" y="-3"/>
              <a:chExt cx="2899792" cy="7556503"/>
            </a:xfrm>
          </p:grpSpPr>
          <p:sp>
            <p:nvSpPr>
              <p:cNvPr id="40" name="AutoShape 40"/>
              <p:cNvSpPr/>
              <p:nvPr/>
            </p:nvSpPr>
            <p:spPr>
              <a:xfrm flipV="1">
                <a:off x="7548992" y="2722713"/>
                <a:ext cx="2722015" cy="0"/>
              </a:xfrm>
              <a:prstGeom prst="line">
                <a:avLst/>
              </a:prstGeom>
              <a:ln w="9525" cap="flat">
                <a:solidFill>
                  <a:srgbClr val="FFFDF7">
                    <a:alpha val="49804"/>
                  </a:srgbClr>
                </a:solidFill>
                <a:prstDash val="solid"/>
                <a:headEnd type="none" w="sm" len="sm"/>
                <a:tailEnd type="none" w="sm" len="sm"/>
              </a:ln>
            </p:spPr>
            <p:txBody>
              <a:bodyPr/>
              <a:lstStyle/>
              <a:p>
                <a:endParaRPr lang="en-US" dirty="0"/>
              </a:p>
            </p:txBody>
          </p:sp>
          <p:sp>
            <p:nvSpPr>
              <p:cNvPr id="41" name="AutoShape 41"/>
              <p:cNvSpPr/>
              <p:nvPr/>
            </p:nvSpPr>
            <p:spPr>
              <a:xfrm flipV="1">
                <a:off x="7548992" y="3250369"/>
                <a:ext cx="2722015" cy="0"/>
              </a:xfrm>
              <a:prstGeom prst="line">
                <a:avLst/>
              </a:prstGeom>
              <a:ln w="9525" cap="flat">
                <a:solidFill>
                  <a:srgbClr val="FFFDF7">
                    <a:alpha val="49804"/>
                  </a:srgbClr>
                </a:solidFill>
                <a:prstDash val="solid"/>
                <a:headEnd type="none" w="sm" len="sm"/>
                <a:tailEnd type="none" w="sm" len="sm"/>
              </a:ln>
            </p:spPr>
            <p:txBody>
              <a:bodyPr/>
              <a:lstStyle/>
              <a:p>
                <a:endParaRPr lang="en-US" dirty="0"/>
              </a:p>
            </p:txBody>
          </p:sp>
          <p:sp>
            <p:nvSpPr>
              <p:cNvPr id="42" name="AutoShape 42"/>
              <p:cNvSpPr/>
              <p:nvPr/>
            </p:nvSpPr>
            <p:spPr>
              <a:xfrm flipV="1">
                <a:off x="7548992" y="5579874"/>
                <a:ext cx="2722015" cy="0"/>
              </a:xfrm>
              <a:prstGeom prst="line">
                <a:avLst/>
              </a:prstGeom>
              <a:ln w="9525" cap="flat">
                <a:solidFill>
                  <a:srgbClr val="FFFDF7">
                    <a:alpha val="49804"/>
                  </a:srgbClr>
                </a:solidFill>
                <a:prstDash val="solid"/>
                <a:headEnd type="none" w="sm" len="sm"/>
                <a:tailEnd type="none" w="sm" len="sm"/>
              </a:ln>
            </p:spPr>
            <p:txBody>
              <a:bodyPr/>
              <a:lstStyle/>
              <a:p>
                <a:endParaRPr lang="en-US" dirty="0"/>
              </a:p>
            </p:txBody>
          </p:sp>
          <p:sp>
            <p:nvSpPr>
              <p:cNvPr id="43" name="AutoShape 43"/>
              <p:cNvSpPr/>
              <p:nvPr/>
            </p:nvSpPr>
            <p:spPr>
              <a:xfrm flipV="1">
                <a:off x="7548992" y="6105538"/>
                <a:ext cx="2722015" cy="0"/>
              </a:xfrm>
              <a:prstGeom prst="line">
                <a:avLst/>
              </a:prstGeom>
              <a:ln w="9525" cap="flat">
                <a:solidFill>
                  <a:srgbClr val="FFFDF7">
                    <a:alpha val="49804"/>
                  </a:srgbClr>
                </a:solidFill>
                <a:prstDash val="solid"/>
                <a:headEnd type="none" w="sm" len="sm"/>
                <a:tailEnd type="none" w="sm" len="sm"/>
              </a:ln>
            </p:spPr>
            <p:txBody>
              <a:bodyPr/>
              <a:lstStyle/>
              <a:p>
                <a:endParaRPr lang="en-US" dirty="0"/>
              </a:p>
            </p:txBody>
          </p:sp>
          <p:sp>
            <p:nvSpPr>
              <p:cNvPr id="44" name="AutoShape 44"/>
              <p:cNvSpPr/>
              <p:nvPr/>
            </p:nvSpPr>
            <p:spPr>
              <a:xfrm flipV="1">
                <a:off x="7548992" y="3778024"/>
                <a:ext cx="2722015" cy="0"/>
              </a:xfrm>
              <a:prstGeom prst="line">
                <a:avLst/>
              </a:prstGeom>
              <a:ln w="9525" cap="flat">
                <a:solidFill>
                  <a:srgbClr val="FFFDF7">
                    <a:alpha val="49804"/>
                  </a:srgbClr>
                </a:solidFill>
                <a:prstDash val="solid"/>
                <a:headEnd type="none" w="sm" len="sm"/>
                <a:tailEnd type="none" w="sm" len="sm"/>
              </a:ln>
            </p:spPr>
            <p:txBody>
              <a:bodyPr/>
              <a:lstStyle/>
              <a:p>
                <a:endParaRPr lang="en-US" dirty="0"/>
              </a:p>
            </p:txBody>
          </p:sp>
          <p:sp>
            <p:nvSpPr>
              <p:cNvPr id="45" name="AutoShape 45"/>
              <p:cNvSpPr/>
              <p:nvPr/>
            </p:nvSpPr>
            <p:spPr>
              <a:xfrm flipV="1">
                <a:off x="7548992" y="4526554"/>
                <a:ext cx="2722015" cy="0"/>
              </a:xfrm>
              <a:prstGeom prst="line">
                <a:avLst/>
              </a:prstGeom>
              <a:ln w="9525" cap="flat">
                <a:solidFill>
                  <a:srgbClr val="FFFDF7">
                    <a:alpha val="49804"/>
                  </a:srgbClr>
                </a:solidFill>
                <a:prstDash val="solid"/>
                <a:headEnd type="none" w="sm" len="sm"/>
                <a:tailEnd type="none" w="sm" len="sm"/>
              </a:ln>
            </p:spPr>
            <p:txBody>
              <a:bodyPr/>
              <a:lstStyle/>
              <a:p>
                <a:endParaRPr lang="en-US" dirty="0"/>
              </a:p>
            </p:txBody>
          </p:sp>
          <p:sp>
            <p:nvSpPr>
              <p:cNvPr id="46" name="AutoShape 46"/>
              <p:cNvSpPr/>
              <p:nvPr/>
            </p:nvSpPr>
            <p:spPr>
              <a:xfrm flipV="1">
                <a:off x="7548992" y="5054210"/>
                <a:ext cx="2722015" cy="0"/>
              </a:xfrm>
              <a:prstGeom prst="line">
                <a:avLst/>
              </a:prstGeom>
              <a:ln w="9525" cap="flat">
                <a:solidFill>
                  <a:srgbClr val="FFFDF7">
                    <a:alpha val="49804"/>
                  </a:srgbClr>
                </a:solidFill>
                <a:prstDash val="solid"/>
                <a:headEnd type="none" w="sm" len="sm"/>
                <a:tailEnd type="none" w="sm" len="sm"/>
              </a:ln>
            </p:spPr>
            <p:txBody>
              <a:bodyPr/>
              <a:lstStyle/>
              <a:p>
                <a:endParaRPr lang="en-US" dirty="0"/>
              </a:p>
            </p:txBody>
          </p:sp>
          <p:sp>
            <p:nvSpPr>
              <p:cNvPr id="47" name="Freeform 47"/>
              <p:cNvSpPr/>
              <p:nvPr/>
            </p:nvSpPr>
            <p:spPr>
              <a:xfrm>
                <a:off x="7569156" y="6289309"/>
                <a:ext cx="2688976" cy="1267190"/>
              </a:xfrm>
              <a:custGeom>
                <a:avLst/>
                <a:gdLst/>
                <a:ahLst/>
                <a:cxnLst/>
                <a:rect l="l" t="t" r="r" b="b"/>
                <a:pathLst>
                  <a:path w="2688976" h="2361410">
                    <a:moveTo>
                      <a:pt x="0" y="0"/>
                    </a:moveTo>
                    <a:lnTo>
                      <a:pt x="2688976" y="0"/>
                    </a:lnTo>
                    <a:lnTo>
                      <a:pt x="2688976" y="2361410"/>
                    </a:lnTo>
                    <a:lnTo>
                      <a:pt x="0" y="2361410"/>
                    </a:lnTo>
                    <a:lnTo>
                      <a:pt x="0" y="0"/>
                    </a:lnTo>
                    <a:close/>
                  </a:path>
                </a:pathLst>
              </a:custGeom>
              <a:blipFill>
                <a:blip r:embed="rId2">
                  <a:alphaModFix amt="9999"/>
                  <a:extLst>
                    <a:ext uri="{96DAC541-7B7A-43D3-8B79-37D633B846F1}">
                      <asvg:svgBlip xmlns:asvg="http://schemas.microsoft.com/office/drawing/2016/SVG/main" r:embed="rId3"/>
                    </a:ext>
                  </a:extLst>
                </a:blip>
                <a:stretch>
                  <a:fillRect b="-86350"/>
                </a:stretch>
              </a:blipFill>
              <a:ln cap="sq">
                <a:noFill/>
                <a:prstDash val="solid"/>
                <a:miter/>
              </a:ln>
            </p:spPr>
            <p:txBody>
              <a:bodyPr/>
              <a:lstStyle/>
              <a:p>
                <a:endParaRPr lang="en-US" dirty="0"/>
              </a:p>
            </p:txBody>
          </p:sp>
          <p:sp>
            <p:nvSpPr>
              <p:cNvPr id="48" name="Freeform 48"/>
              <p:cNvSpPr/>
              <p:nvPr/>
            </p:nvSpPr>
            <p:spPr>
              <a:xfrm flipH="1" flipV="1">
                <a:off x="7569156" y="-3"/>
                <a:ext cx="2688976" cy="1249770"/>
              </a:xfrm>
              <a:custGeom>
                <a:avLst/>
                <a:gdLst/>
                <a:ahLst/>
                <a:cxnLst/>
                <a:rect l="l" t="t" r="r" b="b"/>
                <a:pathLst>
                  <a:path w="2688976" h="2361410">
                    <a:moveTo>
                      <a:pt x="2688976" y="2361409"/>
                    </a:moveTo>
                    <a:lnTo>
                      <a:pt x="0" y="2361409"/>
                    </a:lnTo>
                    <a:lnTo>
                      <a:pt x="0" y="0"/>
                    </a:lnTo>
                    <a:lnTo>
                      <a:pt x="2688976" y="0"/>
                    </a:lnTo>
                    <a:lnTo>
                      <a:pt x="2688976" y="2361409"/>
                    </a:lnTo>
                    <a:close/>
                  </a:path>
                </a:pathLst>
              </a:custGeom>
              <a:blipFill>
                <a:blip r:embed="rId2">
                  <a:alphaModFix amt="9999"/>
                  <a:extLst>
                    <a:ext uri="{96DAC541-7B7A-43D3-8B79-37D633B846F1}">
                      <asvg:svgBlip xmlns:asvg="http://schemas.microsoft.com/office/drawing/2016/SVG/main" r:embed="rId3"/>
                    </a:ext>
                  </a:extLst>
                </a:blip>
                <a:stretch>
                  <a:fillRect b="-88948"/>
                </a:stretch>
              </a:blipFill>
              <a:ln cap="sq">
                <a:noFill/>
                <a:prstDash val="solid"/>
                <a:miter/>
              </a:ln>
            </p:spPr>
            <p:txBody>
              <a:bodyPr/>
              <a:lstStyle/>
              <a:p>
                <a:endParaRPr lang="en-US" dirty="0"/>
              </a:p>
            </p:txBody>
          </p:sp>
          <p:sp>
            <p:nvSpPr>
              <p:cNvPr id="49" name="Freeform 49"/>
              <p:cNvSpPr/>
              <p:nvPr/>
            </p:nvSpPr>
            <p:spPr>
              <a:xfrm>
                <a:off x="7565512" y="6394032"/>
                <a:ext cx="2688976" cy="1162468"/>
              </a:xfrm>
              <a:custGeom>
                <a:avLst/>
                <a:gdLst/>
                <a:ahLst/>
                <a:cxnLst/>
                <a:rect l="l" t="t" r="r" b="b"/>
                <a:pathLst>
                  <a:path w="2688976" h="2361410">
                    <a:moveTo>
                      <a:pt x="0" y="0"/>
                    </a:moveTo>
                    <a:lnTo>
                      <a:pt x="2688976" y="0"/>
                    </a:lnTo>
                    <a:lnTo>
                      <a:pt x="2688976" y="2361409"/>
                    </a:lnTo>
                    <a:lnTo>
                      <a:pt x="0" y="2361409"/>
                    </a:lnTo>
                    <a:lnTo>
                      <a:pt x="0" y="0"/>
                    </a:lnTo>
                    <a:close/>
                  </a:path>
                </a:pathLst>
              </a:custGeom>
              <a:blipFill>
                <a:blip r:embed="rId4">
                  <a:alphaModFix amt="19999"/>
                  <a:extLst>
                    <a:ext uri="{96DAC541-7B7A-43D3-8B79-37D633B846F1}">
                      <asvg:svgBlip xmlns:asvg="http://schemas.microsoft.com/office/drawing/2016/SVG/main" r:embed="rId5"/>
                    </a:ext>
                  </a:extLst>
                </a:blip>
                <a:stretch>
                  <a:fillRect b="-103138"/>
                </a:stretch>
              </a:blipFill>
              <a:ln cap="sq">
                <a:noFill/>
                <a:prstDash val="solid"/>
                <a:miter/>
              </a:ln>
            </p:spPr>
            <p:txBody>
              <a:bodyPr/>
              <a:lstStyle/>
              <a:p>
                <a:endParaRPr lang="en-US" dirty="0"/>
              </a:p>
            </p:txBody>
          </p:sp>
          <p:sp>
            <p:nvSpPr>
              <p:cNvPr id="50" name="Freeform 50"/>
              <p:cNvSpPr/>
              <p:nvPr/>
            </p:nvSpPr>
            <p:spPr>
              <a:xfrm flipH="1" flipV="1">
                <a:off x="7565512" y="-1"/>
                <a:ext cx="2688976" cy="1173569"/>
              </a:xfrm>
              <a:custGeom>
                <a:avLst/>
                <a:gdLst/>
                <a:ahLst/>
                <a:cxnLst/>
                <a:rect l="l" t="t" r="r" b="b"/>
                <a:pathLst>
                  <a:path w="2688976" h="2361410">
                    <a:moveTo>
                      <a:pt x="2688976" y="2361409"/>
                    </a:moveTo>
                    <a:lnTo>
                      <a:pt x="0" y="2361409"/>
                    </a:lnTo>
                    <a:lnTo>
                      <a:pt x="0" y="0"/>
                    </a:lnTo>
                    <a:lnTo>
                      <a:pt x="2688976" y="0"/>
                    </a:lnTo>
                    <a:lnTo>
                      <a:pt x="2688976" y="2361409"/>
                    </a:lnTo>
                    <a:close/>
                  </a:path>
                </a:pathLst>
              </a:custGeom>
              <a:blipFill>
                <a:blip r:embed="rId4">
                  <a:alphaModFix amt="19999"/>
                  <a:extLst>
                    <a:ext uri="{96DAC541-7B7A-43D3-8B79-37D633B846F1}">
                      <asvg:svgBlip xmlns:asvg="http://schemas.microsoft.com/office/drawing/2016/SVG/main" r:embed="rId5"/>
                    </a:ext>
                  </a:extLst>
                </a:blip>
                <a:stretch>
                  <a:fillRect b="-101216"/>
                </a:stretch>
              </a:blipFill>
              <a:ln cap="sq">
                <a:noFill/>
                <a:prstDash val="solid"/>
                <a:miter/>
              </a:ln>
            </p:spPr>
            <p:txBody>
              <a:bodyPr/>
              <a:lstStyle/>
              <a:p>
                <a:endParaRPr lang="en-US" dirty="0"/>
              </a:p>
            </p:txBody>
          </p:sp>
          <p:grpSp>
            <p:nvGrpSpPr>
              <p:cNvPr id="91" name="Group 90">
                <a:extLst>
                  <a:ext uri="{FF2B5EF4-FFF2-40B4-BE49-F238E27FC236}">
                    <a16:creationId xmlns:a16="http://schemas.microsoft.com/office/drawing/2014/main" id="{3F9B7F1D-8584-35A2-5C79-09985F0025D8}"/>
                  </a:ext>
                </a:extLst>
              </p:cNvPr>
              <p:cNvGrpSpPr/>
              <p:nvPr/>
            </p:nvGrpSpPr>
            <p:grpSpPr>
              <a:xfrm>
                <a:off x="8239707" y="2332439"/>
                <a:ext cx="1340585" cy="254884"/>
                <a:chOff x="8243352" y="2332439"/>
                <a:chExt cx="1340585" cy="254884"/>
              </a:xfrm>
            </p:grpSpPr>
            <p:sp>
              <p:nvSpPr>
                <p:cNvPr id="51" name="TextBox 51"/>
                <p:cNvSpPr txBox="1"/>
                <p:nvPr/>
              </p:nvSpPr>
              <p:spPr>
                <a:xfrm>
                  <a:off x="8301537" y="2456966"/>
                  <a:ext cx="1224214" cy="130357"/>
                </a:xfrm>
                <a:prstGeom prst="rect">
                  <a:avLst/>
                </a:prstGeom>
              </p:spPr>
              <p:txBody>
                <a:bodyPr lIns="0" tIns="0" rIns="0" bIns="0" rtlCol="0" anchor="t">
                  <a:spAutoFit/>
                </a:bodyPr>
                <a:lstStyle/>
                <a:p>
                  <a:pPr algn="ctr">
                    <a:lnSpc>
                      <a:spcPts val="1050"/>
                    </a:lnSpc>
                  </a:pPr>
                  <a:r>
                    <a:rPr lang="en-US" sz="700" dirty="0">
                      <a:solidFill>
                        <a:srgbClr val="FFFDF7"/>
                      </a:solidFill>
                      <a:latin typeface="EB Garamond"/>
                    </a:rPr>
                    <a:t>Rabbi Sarah Cohen</a:t>
                  </a:r>
                </a:p>
              </p:txBody>
            </p:sp>
            <p:sp>
              <p:nvSpPr>
                <p:cNvPr id="52" name="TextBox 52"/>
                <p:cNvSpPr txBox="1"/>
                <p:nvPr/>
              </p:nvSpPr>
              <p:spPr>
                <a:xfrm>
                  <a:off x="8243352" y="2332439"/>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dirty="0">
                      <a:solidFill>
                        <a:srgbClr val="FFFDF7"/>
                      </a:solidFill>
                      <a:latin typeface="EB Garamond SemiBold" pitchFamily="2" charset="0"/>
                      <a:ea typeface="EB Garamond SemiBold" pitchFamily="2" charset="0"/>
                      <a:cs typeface="EB Garamond SemiBold" pitchFamily="2" charset="0"/>
                    </a:rPr>
                    <a:t>Officiant</a:t>
                  </a:r>
                </a:p>
              </p:txBody>
            </p:sp>
          </p:grpSp>
          <p:grpSp>
            <p:nvGrpSpPr>
              <p:cNvPr id="95" name="Group 94">
                <a:extLst>
                  <a:ext uri="{FF2B5EF4-FFF2-40B4-BE49-F238E27FC236}">
                    <a16:creationId xmlns:a16="http://schemas.microsoft.com/office/drawing/2014/main" id="{5E37DA41-7D08-B2B7-218C-D2BFA0CCA6BE}"/>
                  </a:ext>
                </a:extLst>
              </p:cNvPr>
              <p:cNvGrpSpPr/>
              <p:nvPr/>
            </p:nvGrpSpPr>
            <p:grpSpPr>
              <a:xfrm>
                <a:off x="8239707" y="5189600"/>
                <a:ext cx="1340585" cy="254884"/>
                <a:chOff x="8239707" y="5183884"/>
                <a:chExt cx="1340585" cy="254884"/>
              </a:xfrm>
            </p:grpSpPr>
            <p:sp>
              <p:nvSpPr>
                <p:cNvPr id="53" name="TextBox 53"/>
                <p:cNvSpPr txBox="1"/>
                <p:nvPr/>
              </p:nvSpPr>
              <p:spPr>
                <a:xfrm>
                  <a:off x="8297893" y="5308411"/>
                  <a:ext cx="1224214" cy="130357"/>
                </a:xfrm>
                <a:prstGeom prst="rect">
                  <a:avLst/>
                </a:prstGeom>
              </p:spPr>
              <p:txBody>
                <a:bodyPr lIns="0" tIns="0" rIns="0" bIns="0" rtlCol="0" anchor="t">
                  <a:spAutoFit/>
                </a:bodyPr>
                <a:lstStyle/>
                <a:p>
                  <a:pPr algn="ctr">
                    <a:lnSpc>
                      <a:spcPts val="1050"/>
                    </a:lnSpc>
                  </a:pPr>
                  <a:r>
                    <a:rPr lang="en-US" sz="700" dirty="0">
                      <a:solidFill>
                        <a:srgbClr val="FFFDF7"/>
                      </a:solidFill>
                      <a:latin typeface="EB Garamond"/>
                    </a:rPr>
                    <a:t>Samantha Reynolds</a:t>
                  </a:r>
                </a:p>
              </p:txBody>
            </p:sp>
            <p:sp>
              <p:nvSpPr>
                <p:cNvPr id="54" name="TextBox 54"/>
                <p:cNvSpPr txBox="1"/>
                <p:nvPr/>
              </p:nvSpPr>
              <p:spPr>
                <a:xfrm>
                  <a:off x="8239707" y="5183884"/>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dirty="0">
                      <a:solidFill>
                        <a:srgbClr val="FFFDF7"/>
                      </a:solidFill>
                      <a:latin typeface="EB Garamond SemiBold" pitchFamily="2" charset="0"/>
                      <a:ea typeface="EB Garamond SemiBold" pitchFamily="2" charset="0"/>
                      <a:cs typeface="EB Garamond SemiBold" pitchFamily="2" charset="0"/>
                    </a:rPr>
                    <a:t>Wedding Planner</a:t>
                  </a:r>
                </a:p>
              </p:txBody>
            </p:sp>
          </p:grpSp>
          <p:sp>
            <p:nvSpPr>
              <p:cNvPr id="55" name="TextBox 55"/>
              <p:cNvSpPr txBox="1"/>
              <p:nvPr/>
            </p:nvSpPr>
            <p:spPr>
              <a:xfrm>
                <a:off x="7834880" y="1103100"/>
                <a:ext cx="2150240" cy="349250"/>
              </a:xfrm>
              <a:prstGeom prst="rect">
                <a:avLst/>
              </a:prstGeom>
            </p:spPr>
            <p:txBody>
              <a:bodyPr lIns="0" tIns="0" rIns="0" bIns="0" rtlCol="0" anchor="t">
                <a:spAutoFit/>
              </a:bodyPr>
              <a:lstStyle/>
              <a:p>
                <a:pPr algn="ctr">
                  <a:lnSpc>
                    <a:spcPts val="2800"/>
                  </a:lnSpc>
                </a:pPr>
                <a:r>
                  <a:rPr lang="en-US" sz="2000" i="1" dirty="0">
                    <a:solidFill>
                      <a:srgbClr val="FFFDF7"/>
                    </a:solidFill>
                    <a:latin typeface="EB Garamond" pitchFamily="2" charset="0"/>
                    <a:ea typeface="EB Garamond" pitchFamily="2" charset="0"/>
                    <a:cs typeface="EB Garamond" pitchFamily="2" charset="0"/>
                  </a:rPr>
                  <a:t>Wedding </a:t>
                </a:r>
              </a:p>
            </p:txBody>
          </p:sp>
          <p:sp>
            <p:nvSpPr>
              <p:cNvPr id="56" name="TextBox 56"/>
              <p:cNvSpPr txBox="1"/>
              <p:nvPr/>
            </p:nvSpPr>
            <p:spPr>
              <a:xfrm>
                <a:off x="7857043" y="1445852"/>
                <a:ext cx="2105914" cy="353187"/>
              </a:xfrm>
              <a:prstGeom prst="rect">
                <a:avLst/>
              </a:prstGeom>
            </p:spPr>
            <p:txBody>
              <a:bodyPr lIns="0" tIns="0" rIns="0" bIns="0" rtlCol="0" anchor="t">
                <a:spAutoFit/>
              </a:bodyPr>
              <a:lstStyle/>
              <a:p>
                <a:pPr algn="ctr">
                  <a:lnSpc>
                    <a:spcPts val="2603"/>
                  </a:lnSpc>
                </a:pPr>
                <a:r>
                  <a:rPr lang="en-US" sz="2799" spc="-44" dirty="0">
                    <a:solidFill>
                      <a:srgbClr val="FFFDF7"/>
                    </a:solidFill>
                    <a:latin typeface="Ovo"/>
                  </a:rPr>
                  <a:t>PARTY</a:t>
                </a:r>
              </a:p>
            </p:txBody>
          </p:sp>
          <p:grpSp>
            <p:nvGrpSpPr>
              <p:cNvPr id="90" name="Group 89">
                <a:extLst>
                  <a:ext uri="{FF2B5EF4-FFF2-40B4-BE49-F238E27FC236}">
                    <a16:creationId xmlns:a16="http://schemas.microsoft.com/office/drawing/2014/main" id="{9CC3679A-60C7-3809-ED7B-AFEF0CAC7C30}"/>
                  </a:ext>
                </a:extLst>
              </p:cNvPr>
              <p:cNvGrpSpPr/>
              <p:nvPr/>
            </p:nvGrpSpPr>
            <p:grpSpPr>
              <a:xfrm>
                <a:off x="7450606" y="2858103"/>
                <a:ext cx="2899792" cy="256876"/>
                <a:chOff x="7450606" y="2860975"/>
                <a:chExt cx="2899792" cy="256876"/>
              </a:xfrm>
            </p:grpSpPr>
            <p:sp>
              <p:nvSpPr>
                <p:cNvPr id="58" name="TextBox 58"/>
                <p:cNvSpPr txBox="1"/>
                <p:nvPr/>
              </p:nvSpPr>
              <p:spPr>
                <a:xfrm>
                  <a:off x="7508791" y="2987494"/>
                  <a:ext cx="1224214" cy="130357"/>
                </a:xfrm>
                <a:prstGeom prst="rect">
                  <a:avLst/>
                </a:prstGeom>
              </p:spPr>
              <p:txBody>
                <a:bodyPr lIns="0" tIns="0" rIns="0" bIns="0" rtlCol="0" anchor="t">
                  <a:spAutoFit/>
                </a:bodyPr>
                <a:lstStyle/>
                <a:p>
                  <a:pPr marL="0" lvl="0" indent="0" algn="ctr">
                    <a:lnSpc>
                      <a:spcPts val="1050"/>
                    </a:lnSpc>
                    <a:spcBef>
                      <a:spcPct val="0"/>
                    </a:spcBef>
                  </a:pPr>
                  <a:r>
                    <a:rPr lang="en-US" sz="700" u="none" strike="noStrike" dirty="0">
                      <a:solidFill>
                        <a:srgbClr val="FFFDF7"/>
                      </a:solidFill>
                      <a:latin typeface="EB Garamond"/>
                    </a:rPr>
                    <a:t>John and Mary Johnson</a:t>
                  </a:r>
                </a:p>
              </p:txBody>
            </p:sp>
            <p:sp>
              <p:nvSpPr>
                <p:cNvPr id="59" name="TextBox 59"/>
                <p:cNvSpPr txBox="1"/>
                <p:nvPr/>
              </p:nvSpPr>
              <p:spPr>
                <a:xfrm>
                  <a:off x="7450606" y="2860975"/>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u="none" strike="noStrike" dirty="0">
                      <a:solidFill>
                        <a:srgbClr val="FFFDF7"/>
                      </a:solidFill>
                      <a:latin typeface="EB Garamond SemiBold" pitchFamily="2" charset="0"/>
                      <a:ea typeface="EB Garamond SemiBold" pitchFamily="2" charset="0"/>
                      <a:cs typeface="EB Garamond SemiBold" pitchFamily="2" charset="0"/>
                    </a:rPr>
                    <a:t>Parents of the bride</a:t>
                  </a:r>
                </a:p>
              </p:txBody>
            </p:sp>
            <p:sp>
              <p:nvSpPr>
                <p:cNvPr id="68" name="TextBox 68"/>
                <p:cNvSpPr txBox="1"/>
                <p:nvPr/>
              </p:nvSpPr>
              <p:spPr>
                <a:xfrm>
                  <a:off x="9067998" y="2987494"/>
                  <a:ext cx="1224214" cy="130357"/>
                </a:xfrm>
                <a:prstGeom prst="rect">
                  <a:avLst/>
                </a:prstGeom>
              </p:spPr>
              <p:txBody>
                <a:bodyPr lIns="0" tIns="0" rIns="0" bIns="0" rtlCol="0" anchor="t">
                  <a:spAutoFit/>
                </a:bodyPr>
                <a:lstStyle/>
                <a:p>
                  <a:pPr marL="0" lvl="0" indent="0" algn="ctr">
                    <a:lnSpc>
                      <a:spcPts val="1050"/>
                    </a:lnSpc>
                    <a:spcBef>
                      <a:spcPct val="0"/>
                    </a:spcBef>
                  </a:pPr>
                  <a:r>
                    <a:rPr lang="en-US" sz="700" u="none" strike="noStrike" dirty="0">
                      <a:solidFill>
                        <a:srgbClr val="FFFDF7"/>
                      </a:solidFill>
                      <a:latin typeface="EB Garamond"/>
                    </a:rPr>
                    <a:t>David and Susan Smith</a:t>
                  </a:r>
                </a:p>
              </p:txBody>
            </p:sp>
            <p:sp>
              <p:nvSpPr>
                <p:cNvPr id="69" name="TextBox 69"/>
                <p:cNvSpPr txBox="1"/>
                <p:nvPr/>
              </p:nvSpPr>
              <p:spPr>
                <a:xfrm>
                  <a:off x="9009813" y="2860975"/>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u="none" strike="noStrike" dirty="0">
                      <a:solidFill>
                        <a:srgbClr val="FFFDF7"/>
                      </a:solidFill>
                      <a:latin typeface="EB Garamond SemiBold" pitchFamily="2" charset="0"/>
                      <a:ea typeface="EB Garamond SemiBold" pitchFamily="2" charset="0"/>
                      <a:cs typeface="EB Garamond SemiBold" pitchFamily="2" charset="0"/>
                    </a:rPr>
                    <a:t>Parents of the groom</a:t>
                  </a:r>
                </a:p>
              </p:txBody>
            </p:sp>
          </p:grpSp>
          <p:grpSp>
            <p:nvGrpSpPr>
              <p:cNvPr id="92" name="Group 91">
                <a:extLst>
                  <a:ext uri="{FF2B5EF4-FFF2-40B4-BE49-F238E27FC236}">
                    <a16:creationId xmlns:a16="http://schemas.microsoft.com/office/drawing/2014/main" id="{842587F4-6F25-B591-BD80-87EBB4D982F9}"/>
                  </a:ext>
                </a:extLst>
              </p:cNvPr>
              <p:cNvGrpSpPr/>
              <p:nvPr/>
            </p:nvGrpSpPr>
            <p:grpSpPr>
              <a:xfrm>
                <a:off x="7450606" y="3385759"/>
                <a:ext cx="2899792" cy="256875"/>
                <a:chOff x="7450606" y="3386484"/>
                <a:chExt cx="2899792" cy="256875"/>
              </a:xfrm>
            </p:grpSpPr>
            <p:sp>
              <p:nvSpPr>
                <p:cNvPr id="60" name="TextBox 60"/>
                <p:cNvSpPr txBox="1"/>
                <p:nvPr/>
              </p:nvSpPr>
              <p:spPr>
                <a:xfrm>
                  <a:off x="7508791" y="3513002"/>
                  <a:ext cx="1224214" cy="130357"/>
                </a:xfrm>
                <a:prstGeom prst="rect">
                  <a:avLst/>
                </a:prstGeom>
              </p:spPr>
              <p:txBody>
                <a:bodyPr lIns="0" tIns="0" rIns="0" bIns="0" rtlCol="0" anchor="t">
                  <a:spAutoFit/>
                </a:bodyPr>
                <a:lstStyle/>
                <a:p>
                  <a:pPr marL="0" lvl="0" indent="0" algn="ctr">
                    <a:lnSpc>
                      <a:spcPts val="1050"/>
                    </a:lnSpc>
                    <a:spcBef>
                      <a:spcPct val="0"/>
                    </a:spcBef>
                  </a:pPr>
                  <a:r>
                    <a:rPr lang="en-US" sz="700" u="none" strike="noStrike" dirty="0">
                      <a:solidFill>
                        <a:srgbClr val="FFFDF7"/>
                      </a:solidFill>
                      <a:latin typeface="EB Garamond"/>
                    </a:rPr>
                    <a:t>Emily Wilson</a:t>
                  </a:r>
                </a:p>
              </p:txBody>
            </p:sp>
            <p:sp>
              <p:nvSpPr>
                <p:cNvPr id="61" name="TextBox 61"/>
                <p:cNvSpPr txBox="1"/>
                <p:nvPr/>
              </p:nvSpPr>
              <p:spPr>
                <a:xfrm>
                  <a:off x="7450606" y="3386484"/>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u="none" strike="noStrike" dirty="0">
                      <a:solidFill>
                        <a:srgbClr val="FFFDF7"/>
                      </a:solidFill>
                      <a:latin typeface="EB Garamond SemiBold" pitchFamily="2" charset="0"/>
                      <a:ea typeface="EB Garamond SemiBold" pitchFamily="2" charset="0"/>
                      <a:cs typeface="EB Garamond SemiBold" pitchFamily="2" charset="0"/>
                    </a:rPr>
                    <a:t>Maids of honor</a:t>
                  </a:r>
                </a:p>
              </p:txBody>
            </p:sp>
            <p:sp>
              <p:nvSpPr>
                <p:cNvPr id="70" name="TextBox 70"/>
                <p:cNvSpPr txBox="1"/>
                <p:nvPr/>
              </p:nvSpPr>
              <p:spPr>
                <a:xfrm>
                  <a:off x="9067998" y="3513002"/>
                  <a:ext cx="1224214" cy="130357"/>
                </a:xfrm>
                <a:prstGeom prst="rect">
                  <a:avLst/>
                </a:prstGeom>
              </p:spPr>
              <p:txBody>
                <a:bodyPr lIns="0" tIns="0" rIns="0" bIns="0" rtlCol="0" anchor="t">
                  <a:spAutoFit/>
                </a:bodyPr>
                <a:lstStyle/>
                <a:p>
                  <a:pPr marL="0" lvl="0" indent="0" algn="ctr">
                    <a:lnSpc>
                      <a:spcPts val="1050"/>
                    </a:lnSpc>
                    <a:spcBef>
                      <a:spcPct val="0"/>
                    </a:spcBef>
                  </a:pPr>
                  <a:r>
                    <a:rPr lang="en-US" sz="700" u="none" strike="noStrike" dirty="0">
                      <a:solidFill>
                        <a:srgbClr val="FFFDF7"/>
                      </a:solidFill>
                      <a:latin typeface="EB Garamond"/>
                    </a:rPr>
                    <a:t>James Roberts</a:t>
                  </a:r>
                </a:p>
              </p:txBody>
            </p:sp>
            <p:sp>
              <p:nvSpPr>
                <p:cNvPr id="71" name="TextBox 71"/>
                <p:cNvSpPr txBox="1"/>
                <p:nvPr/>
              </p:nvSpPr>
              <p:spPr>
                <a:xfrm>
                  <a:off x="9009813" y="3386484"/>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u="none" strike="noStrike" dirty="0">
                      <a:solidFill>
                        <a:srgbClr val="FFFDF7"/>
                      </a:solidFill>
                      <a:latin typeface="EB Garamond SemiBold" pitchFamily="2" charset="0"/>
                      <a:ea typeface="EB Garamond SemiBold" pitchFamily="2" charset="0"/>
                      <a:cs typeface="EB Garamond SemiBold" pitchFamily="2" charset="0"/>
                    </a:rPr>
                    <a:t>Best men</a:t>
                  </a:r>
                </a:p>
              </p:txBody>
            </p:sp>
          </p:grpSp>
          <p:grpSp>
            <p:nvGrpSpPr>
              <p:cNvPr id="94" name="Group 93">
                <a:extLst>
                  <a:ext uri="{FF2B5EF4-FFF2-40B4-BE49-F238E27FC236}">
                    <a16:creationId xmlns:a16="http://schemas.microsoft.com/office/drawing/2014/main" id="{F340976D-B27F-63C2-AD98-FBDB1AD0FD87}"/>
                  </a:ext>
                </a:extLst>
              </p:cNvPr>
              <p:cNvGrpSpPr/>
              <p:nvPr/>
            </p:nvGrpSpPr>
            <p:grpSpPr>
              <a:xfrm>
                <a:off x="7450606" y="4661944"/>
                <a:ext cx="2899792" cy="256876"/>
                <a:chOff x="7450606" y="4658375"/>
                <a:chExt cx="2899792" cy="256876"/>
              </a:xfrm>
            </p:grpSpPr>
            <p:sp>
              <p:nvSpPr>
                <p:cNvPr id="62" name="TextBox 62"/>
                <p:cNvSpPr txBox="1"/>
                <p:nvPr/>
              </p:nvSpPr>
              <p:spPr>
                <a:xfrm>
                  <a:off x="7508791" y="4784894"/>
                  <a:ext cx="1224214" cy="130357"/>
                </a:xfrm>
                <a:prstGeom prst="rect">
                  <a:avLst/>
                </a:prstGeom>
              </p:spPr>
              <p:txBody>
                <a:bodyPr lIns="0" tIns="0" rIns="0" bIns="0" rtlCol="0" anchor="t">
                  <a:spAutoFit/>
                </a:bodyPr>
                <a:lstStyle/>
                <a:p>
                  <a:pPr marL="0" lvl="0" indent="0" algn="ctr">
                    <a:lnSpc>
                      <a:spcPts val="1050"/>
                    </a:lnSpc>
                    <a:spcBef>
                      <a:spcPct val="0"/>
                    </a:spcBef>
                  </a:pPr>
                  <a:r>
                    <a:rPr lang="en-US" sz="700" u="none" strike="noStrike" dirty="0">
                      <a:solidFill>
                        <a:srgbClr val="FFFDF7"/>
                      </a:solidFill>
                      <a:latin typeface="EB Garamond"/>
                    </a:rPr>
                    <a:t>Lily Martinez</a:t>
                  </a:r>
                </a:p>
              </p:txBody>
            </p:sp>
            <p:sp>
              <p:nvSpPr>
                <p:cNvPr id="63" name="TextBox 63"/>
                <p:cNvSpPr txBox="1"/>
                <p:nvPr/>
              </p:nvSpPr>
              <p:spPr>
                <a:xfrm>
                  <a:off x="7450606" y="4658375"/>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u="none" strike="noStrike" dirty="0">
                      <a:solidFill>
                        <a:srgbClr val="FFFDF7"/>
                      </a:solidFill>
                      <a:latin typeface="EB Garamond SemiBold" pitchFamily="2" charset="0"/>
                      <a:ea typeface="EB Garamond SemiBold" pitchFamily="2" charset="0"/>
                      <a:cs typeface="EB Garamond SemiBold" pitchFamily="2" charset="0"/>
                    </a:rPr>
                    <a:t>Flower Girl</a:t>
                  </a:r>
                </a:p>
              </p:txBody>
            </p:sp>
            <p:sp>
              <p:nvSpPr>
                <p:cNvPr id="72" name="TextBox 72"/>
                <p:cNvSpPr txBox="1"/>
                <p:nvPr/>
              </p:nvSpPr>
              <p:spPr>
                <a:xfrm>
                  <a:off x="9067998" y="4784894"/>
                  <a:ext cx="1224214" cy="130357"/>
                </a:xfrm>
                <a:prstGeom prst="rect">
                  <a:avLst/>
                </a:prstGeom>
              </p:spPr>
              <p:txBody>
                <a:bodyPr lIns="0" tIns="0" rIns="0" bIns="0" rtlCol="0" anchor="t">
                  <a:spAutoFit/>
                </a:bodyPr>
                <a:lstStyle/>
                <a:p>
                  <a:pPr marL="0" lvl="0" indent="0" algn="ctr">
                    <a:lnSpc>
                      <a:spcPts val="1050"/>
                    </a:lnSpc>
                    <a:spcBef>
                      <a:spcPct val="0"/>
                    </a:spcBef>
                  </a:pPr>
                  <a:r>
                    <a:rPr lang="en-US" sz="700" u="none" strike="noStrike" dirty="0">
                      <a:solidFill>
                        <a:srgbClr val="FFFDF7"/>
                      </a:solidFill>
                      <a:latin typeface="EB Garamond"/>
                    </a:rPr>
                    <a:t>Ethan Wilson</a:t>
                  </a:r>
                </a:p>
              </p:txBody>
            </p:sp>
            <p:sp>
              <p:nvSpPr>
                <p:cNvPr id="73" name="TextBox 73"/>
                <p:cNvSpPr txBox="1"/>
                <p:nvPr/>
              </p:nvSpPr>
              <p:spPr>
                <a:xfrm>
                  <a:off x="9009813" y="4658375"/>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u="none" strike="noStrike" dirty="0">
                      <a:solidFill>
                        <a:srgbClr val="FFFDF7"/>
                      </a:solidFill>
                      <a:latin typeface="EB Garamond SemiBold" pitchFamily="2" charset="0"/>
                      <a:ea typeface="EB Garamond SemiBold" pitchFamily="2" charset="0"/>
                      <a:cs typeface="EB Garamond SemiBold" pitchFamily="2" charset="0"/>
                    </a:rPr>
                    <a:t>Ring bearer</a:t>
                  </a:r>
                </a:p>
              </p:txBody>
            </p:sp>
          </p:grpSp>
          <p:grpSp>
            <p:nvGrpSpPr>
              <p:cNvPr id="93" name="Group 92">
                <a:extLst>
                  <a:ext uri="{FF2B5EF4-FFF2-40B4-BE49-F238E27FC236}">
                    <a16:creationId xmlns:a16="http://schemas.microsoft.com/office/drawing/2014/main" id="{0DDE16DC-BAE4-1DF3-1678-811F9889783F}"/>
                  </a:ext>
                </a:extLst>
              </p:cNvPr>
              <p:cNvGrpSpPr/>
              <p:nvPr/>
            </p:nvGrpSpPr>
            <p:grpSpPr>
              <a:xfrm>
                <a:off x="7450606" y="3913414"/>
                <a:ext cx="2899792" cy="477750"/>
                <a:chOff x="7450606" y="3911992"/>
                <a:chExt cx="2899792" cy="477750"/>
              </a:xfrm>
            </p:grpSpPr>
            <p:sp>
              <p:nvSpPr>
                <p:cNvPr id="64" name="TextBox 64"/>
                <p:cNvSpPr txBox="1"/>
                <p:nvPr/>
              </p:nvSpPr>
              <p:spPr>
                <a:xfrm>
                  <a:off x="7450606" y="3911992"/>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u="none" strike="noStrike" dirty="0">
                      <a:solidFill>
                        <a:srgbClr val="FFFDF7"/>
                      </a:solidFill>
                      <a:latin typeface="EB Garamond SemiBold" pitchFamily="2" charset="0"/>
                      <a:ea typeface="EB Garamond SemiBold" pitchFamily="2" charset="0"/>
                      <a:cs typeface="EB Garamond SemiBold" pitchFamily="2" charset="0"/>
                    </a:rPr>
                    <a:t>Bridesmaids</a:t>
                  </a:r>
                </a:p>
              </p:txBody>
            </p:sp>
            <p:sp>
              <p:nvSpPr>
                <p:cNvPr id="65" name="TextBox 65"/>
                <p:cNvSpPr txBox="1"/>
                <p:nvPr/>
              </p:nvSpPr>
              <p:spPr>
                <a:xfrm>
                  <a:off x="7508791" y="4038511"/>
                  <a:ext cx="1224214" cy="130357"/>
                </a:xfrm>
                <a:prstGeom prst="rect">
                  <a:avLst/>
                </a:prstGeom>
              </p:spPr>
              <p:txBody>
                <a:bodyPr lIns="0" tIns="0" rIns="0" bIns="0" rtlCol="0" anchor="t">
                  <a:spAutoFit/>
                </a:bodyPr>
                <a:lstStyle/>
                <a:p>
                  <a:pPr marL="0" lvl="0" indent="0" algn="ctr">
                    <a:lnSpc>
                      <a:spcPts val="1050"/>
                    </a:lnSpc>
                    <a:spcBef>
                      <a:spcPct val="0"/>
                    </a:spcBef>
                  </a:pPr>
                  <a:r>
                    <a:rPr lang="en-US" sz="700" u="none" strike="noStrike" dirty="0">
                      <a:solidFill>
                        <a:srgbClr val="FFFDF7"/>
                      </a:solidFill>
                      <a:latin typeface="EB Garamond"/>
                    </a:rPr>
                    <a:t>Jessica Taylor</a:t>
                  </a:r>
                </a:p>
              </p:txBody>
            </p:sp>
            <p:sp>
              <p:nvSpPr>
                <p:cNvPr id="66" name="TextBox 66"/>
                <p:cNvSpPr txBox="1"/>
                <p:nvPr/>
              </p:nvSpPr>
              <p:spPr>
                <a:xfrm>
                  <a:off x="7508791" y="4149153"/>
                  <a:ext cx="1224214" cy="130357"/>
                </a:xfrm>
                <a:prstGeom prst="rect">
                  <a:avLst/>
                </a:prstGeom>
              </p:spPr>
              <p:txBody>
                <a:bodyPr lIns="0" tIns="0" rIns="0" bIns="0" rtlCol="0" anchor="t">
                  <a:spAutoFit/>
                </a:bodyPr>
                <a:lstStyle/>
                <a:p>
                  <a:pPr marL="0" lvl="0" indent="0" algn="ctr">
                    <a:lnSpc>
                      <a:spcPts val="1050"/>
                    </a:lnSpc>
                    <a:spcBef>
                      <a:spcPct val="0"/>
                    </a:spcBef>
                  </a:pPr>
                  <a:r>
                    <a:rPr lang="en-US" sz="700" u="none" strike="noStrike" dirty="0">
                      <a:solidFill>
                        <a:srgbClr val="FFFDF7"/>
                      </a:solidFill>
                      <a:latin typeface="EB Garamond"/>
                    </a:rPr>
                    <a:t>Anna Edison</a:t>
                  </a:r>
                </a:p>
              </p:txBody>
            </p:sp>
            <p:sp>
              <p:nvSpPr>
                <p:cNvPr id="67" name="TextBox 67"/>
                <p:cNvSpPr txBox="1"/>
                <p:nvPr/>
              </p:nvSpPr>
              <p:spPr>
                <a:xfrm>
                  <a:off x="7508791" y="4259385"/>
                  <a:ext cx="1224214" cy="130357"/>
                </a:xfrm>
                <a:prstGeom prst="rect">
                  <a:avLst/>
                </a:prstGeom>
              </p:spPr>
              <p:txBody>
                <a:bodyPr lIns="0" tIns="0" rIns="0" bIns="0" rtlCol="0" anchor="t">
                  <a:spAutoFit/>
                </a:bodyPr>
                <a:lstStyle/>
                <a:p>
                  <a:pPr marL="0" lvl="0" indent="0" algn="ctr">
                    <a:lnSpc>
                      <a:spcPts val="1050"/>
                    </a:lnSpc>
                    <a:spcBef>
                      <a:spcPct val="0"/>
                    </a:spcBef>
                  </a:pPr>
                  <a:r>
                    <a:rPr lang="en-US" sz="700" u="none" strike="noStrike" dirty="0">
                      <a:solidFill>
                        <a:srgbClr val="FFFDF7"/>
                      </a:solidFill>
                      <a:latin typeface="EB Garamond"/>
                    </a:rPr>
                    <a:t>Lauren White</a:t>
                  </a:r>
                </a:p>
              </p:txBody>
            </p:sp>
            <p:sp>
              <p:nvSpPr>
                <p:cNvPr id="74" name="TextBox 74"/>
                <p:cNvSpPr txBox="1"/>
                <p:nvPr/>
              </p:nvSpPr>
              <p:spPr>
                <a:xfrm>
                  <a:off x="9067998" y="4038511"/>
                  <a:ext cx="1224214" cy="130357"/>
                </a:xfrm>
                <a:prstGeom prst="rect">
                  <a:avLst/>
                </a:prstGeom>
              </p:spPr>
              <p:txBody>
                <a:bodyPr lIns="0" tIns="0" rIns="0" bIns="0" rtlCol="0" anchor="t">
                  <a:spAutoFit/>
                </a:bodyPr>
                <a:lstStyle/>
                <a:p>
                  <a:pPr marL="0" lvl="0" indent="0" algn="ctr">
                    <a:lnSpc>
                      <a:spcPts val="1050"/>
                    </a:lnSpc>
                    <a:spcBef>
                      <a:spcPct val="0"/>
                    </a:spcBef>
                  </a:pPr>
                  <a:r>
                    <a:rPr lang="en-US" sz="700" u="none" strike="noStrike" dirty="0">
                      <a:solidFill>
                        <a:srgbClr val="FFFDF7"/>
                      </a:solidFill>
                      <a:latin typeface="EB Garamond"/>
                    </a:rPr>
                    <a:t>Daniel Anderson</a:t>
                  </a:r>
                </a:p>
              </p:txBody>
            </p:sp>
            <p:sp>
              <p:nvSpPr>
                <p:cNvPr id="75" name="TextBox 75"/>
                <p:cNvSpPr txBox="1"/>
                <p:nvPr/>
              </p:nvSpPr>
              <p:spPr>
                <a:xfrm>
                  <a:off x="9067998" y="4149153"/>
                  <a:ext cx="1224214" cy="130357"/>
                </a:xfrm>
                <a:prstGeom prst="rect">
                  <a:avLst/>
                </a:prstGeom>
              </p:spPr>
              <p:txBody>
                <a:bodyPr lIns="0" tIns="0" rIns="0" bIns="0" rtlCol="0" anchor="t">
                  <a:spAutoFit/>
                </a:bodyPr>
                <a:lstStyle/>
                <a:p>
                  <a:pPr marL="0" lvl="0" indent="0" algn="ctr">
                    <a:lnSpc>
                      <a:spcPts val="1050"/>
                    </a:lnSpc>
                    <a:spcBef>
                      <a:spcPct val="0"/>
                    </a:spcBef>
                  </a:pPr>
                  <a:r>
                    <a:rPr lang="en-US" sz="700" u="none" strike="noStrike" dirty="0">
                      <a:solidFill>
                        <a:srgbClr val="FFFDF7"/>
                      </a:solidFill>
                      <a:latin typeface="EB Garamond"/>
                    </a:rPr>
                    <a:t>Christopher Lee</a:t>
                  </a:r>
                </a:p>
              </p:txBody>
            </p:sp>
            <p:sp>
              <p:nvSpPr>
                <p:cNvPr id="76" name="TextBox 76"/>
                <p:cNvSpPr txBox="1"/>
                <p:nvPr/>
              </p:nvSpPr>
              <p:spPr>
                <a:xfrm>
                  <a:off x="9067998" y="4259385"/>
                  <a:ext cx="1224214" cy="130357"/>
                </a:xfrm>
                <a:prstGeom prst="rect">
                  <a:avLst/>
                </a:prstGeom>
              </p:spPr>
              <p:txBody>
                <a:bodyPr lIns="0" tIns="0" rIns="0" bIns="0" rtlCol="0" anchor="t">
                  <a:spAutoFit/>
                </a:bodyPr>
                <a:lstStyle/>
                <a:p>
                  <a:pPr marL="0" lvl="0" indent="0" algn="ctr">
                    <a:lnSpc>
                      <a:spcPts val="1050"/>
                    </a:lnSpc>
                    <a:spcBef>
                      <a:spcPct val="0"/>
                    </a:spcBef>
                  </a:pPr>
                  <a:r>
                    <a:rPr lang="en-US" sz="700" u="none" strike="noStrike" dirty="0">
                      <a:solidFill>
                        <a:srgbClr val="FFFDF7"/>
                      </a:solidFill>
                      <a:latin typeface="EB Garamond"/>
                    </a:rPr>
                    <a:t>Atlas Alexander</a:t>
                  </a:r>
                </a:p>
              </p:txBody>
            </p:sp>
            <p:sp>
              <p:nvSpPr>
                <p:cNvPr id="77" name="TextBox 77"/>
                <p:cNvSpPr txBox="1"/>
                <p:nvPr/>
              </p:nvSpPr>
              <p:spPr>
                <a:xfrm>
                  <a:off x="9009813" y="3911992"/>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u="none" strike="noStrike" dirty="0">
                      <a:solidFill>
                        <a:srgbClr val="FFFDF7"/>
                      </a:solidFill>
                      <a:latin typeface="EB Garamond SemiBold" pitchFamily="2" charset="0"/>
                      <a:ea typeface="EB Garamond SemiBold" pitchFamily="2" charset="0"/>
                      <a:cs typeface="EB Garamond SemiBold" pitchFamily="2" charset="0"/>
                    </a:rPr>
                    <a:t>Groomsmen</a:t>
                  </a:r>
                </a:p>
              </p:txBody>
            </p:sp>
          </p:grpSp>
          <p:grpSp>
            <p:nvGrpSpPr>
              <p:cNvPr id="96" name="Group 95">
                <a:extLst>
                  <a:ext uri="{FF2B5EF4-FFF2-40B4-BE49-F238E27FC236}">
                    <a16:creationId xmlns:a16="http://schemas.microsoft.com/office/drawing/2014/main" id="{A94D9779-7CE8-B29B-78EB-141B2FB14C72}"/>
                  </a:ext>
                </a:extLst>
              </p:cNvPr>
              <p:cNvGrpSpPr/>
              <p:nvPr/>
            </p:nvGrpSpPr>
            <p:grpSpPr>
              <a:xfrm>
                <a:off x="7450606" y="5715264"/>
                <a:ext cx="2899792" cy="254884"/>
                <a:chOff x="7450606" y="5712409"/>
                <a:chExt cx="2899792" cy="254884"/>
              </a:xfrm>
            </p:grpSpPr>
            <p:sp>
              <p:nvSpPr>
                <p:cNvPr id="78" name="TextBox 78"/>
                <p:cNvSpPr txBox="1"/>
                <p:nvPr/>
              </p:nvSpPr>
              <p:spPr>
                <a:xfrm>
                  <a:off x="7508791" y="5836936"/>
                  <a:ext cx="1224214" cy="130357"/>
                </a:xfrm>
                <a:prstGeom prst="rect">
                  <a:avLst/>
                </a:prstGeom>
              </p:spPr>
              <p:txBody>
                <a:bodyPr lIns="0" tIns="0" rIns="0" bIns="0" rtlCol="0" anchor="t">
                  <a:spAutoFit/>
                </a:bodyPr>
                <a:lstStyle/>
                <a:p>
                  <a:pPr algn="ctr">
                    <a:lnSpc>
                      <a:spcPts val="1050"/>
                    </a:lnSpc>
                  </a:pPr>
                  <a:r>
                    <a:rPr lang="en-US" sz="700" dirty="0">
                      <a:solidFill>
                        <a:srgbClr val="FFFDF7"/>
                      </a:solidFill>
                      <a:latin typeface="EB Garamond"/>
                    </a:rPr>
                    <a:t>Chef Alexander Mitchell</a:t>
                  </a:r>
                </a:p>
              </p:txBody>
            </p:sp>
            <p:sp>
              <p:nvSpPr>
                <p:cNvPr id="79" name="TextBox 79"/>
                <p:cNvSpPr txBox="1"/>
                <p:nvPr/>
              </p:nvSpPr>
              <p:spPr>
                <a:xfrm>
                  <a:off x="7450606" y="5712409"/>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dirty="0">
                      <a:solidFill>
                        <a:srgbClr val="FFFDF7"/>
                      </a:solidFill>
                      <a:latin typeface="EB Garamond SemiBold" pitchFamily="2" charset="0"/>
                      <a:ea typeface="EB Garamond SemiBold" pitchFamily="2" charset="0"/>
                      <a:cs typeface="EB Garamond SemiBold" pitchFamily="2" charset="0"/>
                    </a:rPr>
                    <a:t>Caterer</a:t>
                  </a:r>
                </a:p>
              </p:txBody>
            </p:sp>
            <p:sp>
              <p:nvSpPr>
                <p:cNvPr id="80" name="TextBox 80"/>
                <p:cNvSpPr txBox="1"/>
                <p:nvPr/>
              </p:nvSpPr>
              <p:spPr>
                <a:xfrm>
                  <a:off x="9067998" y="5836936"/>
                  <a:ext cx="1224214" cy="130357"/>
                </a:xfrm>
                <a:prstGeom prst="rect">
                  <a:avLst/>
                </a:prstGeom>
              </p:spPr>
              <p:txBody>
                <a:bodyPr lIns="0" tIns="0" rIns="0" bIns="0" rtlCol="0" anchor="t">
                  <a:spAutoFit/>
                </a:bodyPr>
                <a:lstStyle/>
                <a:p>
                  <a:pPr algn="ctr">
                    <a:lnSpc>
                      <a:spcPts val="1050"/>
                    </a:lnSpc>
                  </a:pPr>
                  <a:r>
                    <a:rPr lang="en-US" sz="700" dirty="0">
                      <a:solidFill>
                        <a:srgbClr val="FFFDF7"/>
                      </a:solidFill>
                      <a:latin typeface="EB Garamond"/>
                    </a:rPr>
                    <a:t>Lily Chang</a:t>
                  </a:r>
                </a:p>
              </p:txBody>
            </p:sp>
            <p:sp>
              <p:nvSpPr>
                <p:cNvPr id="81" name="TextBox 81"/>
                <p:cNvSpPr txBox="1"/>
                <p:nvPr/>
              </p:nvSpPr>
              <p:spPr>
                <a:xfrm>
                  <a:off x="9009813" y="5712409"/>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dirty="0">
                      <a:solidFill>
                        <a:srgbClr val="FFFDF7"/>
                      </a:solidFill>
                      <a:latin typeface="EB Garamond SemiBold" pitchFamily="2" charset="0"/>
                      <a:ea typeface="EB Garamond SemiBold" pitchFamily="2" charset="0"/>
                      <a:cs typeface="EB Garamond SemiBold" pitchFamily="2" charset="0"/>
                    </a:rPr>
                    <a:t>Florist</a:t>
                  </a:r>
                </a:p>
              </p:txBody>
            </p:sp>
          </p:grpSp>
          <p:grpSp>
            <p:nvGrpSpPr>
              <p:cNvPr id="97" name="Group 96">
                <a:extLst>
                  <a:ext uri="{FF2B5EF4-FFF2-40B4-BE49-F238E27FC236}">
                    <a16:creationId xmlns:a16="http://schemas.microsoft.com/office/drawing/2014/main" id="{C345E74E-7148-BAB4-45B8-64C38830FDD0}"/>
                  </a:ext>
                </a:extLst>
              </p:cNvPr>
              <p:cNvGrpSpPr/>
              <p:nvPr/>
            </p:nvGrpSpPr>
            <p:grpSpPr>
              <a:xfrm>
                <a:off x="7450606" y="6240934"/>
                <a:ext cx="2899792" cy="254884"/>
                <a:chOff x="7450606" y="6240934"/>
                <a:chExt cx="2899792" cy="254884"/>
              </a:xfrm>
            </p:grpSpPr>
            <p:sp>
              <p:nvSpPr>
                <p:cNvPr id="82" name="TextBox 82"/>
                <p:cNvSpPr txBox="1"/>
                <p:nvPr/>
              </p:nvSpPr>
              <p:spPr>
                <a:xfrm>
                  <a:off x="7508791" y="6365461"/>
                  <a:ext cx="1224214" cy="130357"/>
                </a:xfrm>
                <a:prstGeom prst="rect">
                  <a:avLst/>
                </a:prstGeom>
              </p:spPr>
              <p:txBody>
                <a:bodyPr lIns="0" tIns="0" rIns="0" bIns="0" rtlCol="0" anchor="t">
                  <a:spAutoFit/>
                </a:bodyPr>
                <a:lstStyle/>
                <a:p>
                  <a:pPr algn="ctr">
                    <a:lnSpc>
                      <a:spcPts val="1050"/>
                    </a:lnSpc>
                  </a:pPr>
                  <a:r>
                    <a:rPr lang="en-US" sz="700" dirty="0">
                      <a:solidFill>
                        <a:srgbClr val="FFFDF7"/>
                      </a:solidFill>
                      <a:latin typeface="EB Garamond"/>
                    </a:rPr>
                    <a:t>Mason Davis</a:t>
                  </a:r>
                </a:p>
              </p:txBody>
            </p:sp>
            <p:sp>
              <p:nvSpPr>
                <p:cNvPr id="83" name="TextBox 83"/>
                <p:cNvSpPr txBox="1"/>
                <p:nvPr/>
              </p:nvSpPr>
              <p:spPr>
                <a:xfrm>
                  <a:off x="7450606" y="6240934"/>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dirty="0">
                      <a:solidFill>
                        <a:srgbClr val="FFFDF7"/>
                      </a:solidFill>
                      <a:latin typeface="EB Garamond SemiBold" pitchFamily="2" charset="0"/>
                      <a:ea typeface="EB Garamond SemiBold" pitchFamily="2" charset="0"/>
                      <a:cs typeface="EB Garamond SemiBold" pitchFamily="2" charset="0"/>
                    </a:rPr>
                    <a:t>Photographer</a:t>
                  </a:r>
                </a:p>
              </p:txBody>
            </p:sp>
            <p:sp>
              <p:nvSpPr>
                <p:cNvPr id="84" name="TextBox 84"/>
                <p:cNvSpPr txBox="1"/>
                <p:nvPr/>
              </p:nvSpPr>
              <p:spPr>
                <a:xfrm>
                  <a:off x="9067998" y="6365461"/>
                  <a:ext cx="1224214" cy="130357"/>
                </a:xfrm>
                <a:prstGeom prst="rect">
                  <a:avLst/>
                </a:prstGeom>
              </p:spPr>
              <p:txBody>
                <a:bodyPr lIns="0" tIns="0" rIns="0" bIns="0" rtlCol="0" anchor="t">
                  <a:spAutoFit/>
                </a:bodyPr>
                <a:lstStyle/>
                <a:p>
                  <a:pPr algn="ctr">
                    <a:lnSpc>
                      <a:spcPts val="1050"/>
                    </a:lnSpc>
                  </a:pPr>
                  <a:r>
                    <a:rPr lang="en-US" sz="700" dirty="0">
                      <a:solidFill>
                        <a:srgbClr val="FFFDF7"/>
                      </a:solidFill>
                      <a:latin typeface="EB Garamond"/>
                    </a:rPr>
                    <a:t>Ashley Summers</a:t>
                  </a:r>
                </a:p>
              </p:txBody>
            </p:sp>
            <p:sp>
              <p:nvSpPr>
                <p:cNvPr id="85" name="TextBox 85"/>
                <p:cNvSpPr txBox="1"/>
                <p:nvPr/>
              </p:nvSpPr>
              <p:spPr>
                <a:xfrm>
                  <a:off x="9009813" y="6240934"/>
                  <a:ext cx="1340585" cy="141064"/>
                </a:xfrm>
                <a:prstGeom prst="rect">
                  <a:avLst/>
                </a:prstGeom>
              </p:spPr>
              <p:txBody>
                <a:bodyPr lIns="0" tIns="0" rIns="0" bIns="0" rtlCol="0" anchor="t">
                  <a:spAutoFit/>
                </a:bodyPr>
                <a:lstStyle/>
                <a:p>
                  <a:pPr marL="0" lvl="0" indent="0" algn="ctr">
                    <a:lnSpc>
                      <a:spcPts val="1149"/>
                    </a:lnSpc>
                    <a:spcBef>
                      <a:spcPct val="0"/>
                    </a:spcBef>
                  </a:pPr>
                  <a:r>
                    <a:rPr lang="en-US" sz="900" dirty="0">
                      <a:solidFill>
                        <a:srgbClr val="FFFDF7"/>
                      </a:solidFill>
                      <a:latin typeface="EB Garamond SemiBold" pitchFamily="2" charset="0"/>
                      <a:ea typeface="EB Garamond SemiBold" pitchFamily="2" charset="0"/>
                      <a:cs typeface="EB Garamond SemiBold" pitchFamily="2" charset="0"/>
                    </a:rPr>
                    <a:t>Videographer</a:t>
                  </a:r>
                </a:p>
              </p:txBody>
            </p:sp>
          </p:grpSp>
          <p:sp>
            <p:nvSpPr>
              <p:cNvPr id="57" name="TemplateLAB"/>
              <p:cNvSpPr/>
              <p:nvPr/>
            </p:nvSpPr>
            <p:spPr>
              <a:xfrm>
                <a:off x="8680916" y="6787124"/>
                <a:ext cx="458167" cy="75598"/>
              </a:xfrm>
              <a:custGeom>
                <a:avLst/>
                <a:gdLst/>
                <a:ahLst/>
                <a:cxnLst/>
                <a:rect l="l" t="t" r="r" b="b"/>
                <a:pathLst>
                  <a:path w="458167" h="75598">
                    <a:moveTo>
                      <a:pt x="0" y="0"/>
                    </a:moveTo>
                    <a:lnTo>
                      <a:pt x="458168" y="0"/>
                    </a:lnTo>
                    <a:lnTo>
                      <a:pt x="458168" y="75598"/>
                    </a:lnTo>
                    <a:lnTo>
                      <a:pt x="0" y="75598"/>
                    </a:lnTo>
                    <a:lnTo>
                      <a:pt x="0" y="0"/>
                    </a:lnTo>
                    <a:close/>
                  </a:path>
                </a:pathLst>
              </a:custGeom>
              <a:blipFill>
                <a:blip r:embed="rId6">
                  <a:alphaModFix amt="70000"/>
                  <a:extLst>
                    <a:ext uri="{96DAC541-7B7A-43D3-8B79-37D633B846F1}">
                      <asvg:svgBlip xmlns:asvg="http://schemas.microsoft.com/office/drawing/2016/SVG/main" r:embed="rId7"/>
                    </a:ext>
                  </a:extLst>
                </a:blip>
                <a:stretch>
                  <a:fillRect/>
                </a:stretch>
              </a:blipFill>
            </p:spPr>
            <p:txBody>
              <a:bodyPr/>
              <a:lstStyle/>
              <a:p>
                <a:endParaRPr lang="en-US" dirty="0"/>
              </a:p>
            </p:txBody>
          </p:sp>
        </p:grpSp>
        <p:grpSp>
          <p:nvGrpSpPr>
            <p:cNvPr id="101" name="Group 100">
              <a:extLst>
                <a:ext uri="{FF2B5EF4-FFF2-40B4-BE49-F238E27FC236}">
                  <a16:creationId xmlns:a16="http://schemas.microsoft.com/office/drawing/2014/main" id="{81D875EF-8E0A-5E11-3C14-C26B544E0EB3}"/>
                </a:ext>
              </a:extLst>
            </p:cNvPr>
            <p:cNvGrpSpPr/>
            <p:nvPr/>
          </p:nvGrpSpPr>
          <p:grpSpPr>
            <a:xfrm>
              <a:off x="3564000" y="-1"/>
              <a:ext cx="3564000" cy="7556501"/>
              <a:chOff x="3564000" y="-1"/>
              <a:chExt cx="3564000" cy="7556501"/>
            </a:xfrm>
          </p:grpSpPr>
          <p:sp>
            <p:nvSpPr>
              <p:cNvPr id="6" name="Freeform 6"/>
              <p:cNvSpPr/>
              <p:nvPr/>
            </p:nvSpPr>
            <p:spPr>
              <a:xfrm>
                <a:off x="3564000" y="0"/>
                <a:ext cx="3564000" cy="7556500"/>
              </a:xfrm>
              <a:custGeom>
                <a:avLst/>
                <a:gdLst/>
                <a:ahLst/>
                <a:cxnLst/>
                <a:rect l="l" t="t" r="r" b="b"/>
                <a:pathLst>
                  <a:path w="1277257" h="2709333">
                    <a:moveTo>
                      <a:pt x="0" y="0"/>
                    </a:moveTo>
                    <a:lnTo>
                      <a:pt x="1277257" y="0"/>
                    </a:lnTo>
                    <a:lnTo>
                      <a:pt x="1277257" y="2709333"/>
                    </a:lnTo>
                    <a:lnTo>
                      <a:pt x="0" y="2709333"/>
                    </a:lnTo>
                    <a:close/>
                  </a:path>
                </a:pathLst>
              </a:custGeom>
              <a:solidFill>
                <a:srgbClr val="FFFDF7"/>
              </a:solidFill>
            </p:spPr>
            <p:txBody>
              <a:bodyPr>
                <a:normAutofit/>
              </a:bodyPr>
              <a:lstStyle/>
              <a:p>
                <a:endParaRPr lang="en-US" dirty="0"/>
              </a:p>
            </p:txBody>
          </p:sp>
          <p:sp>
            <p:nvSpPr>
              <p:cNvPr id="18" name="AutoShape 18"/>
              <p:cNvSpPr/>
              <p:nvPr/>
            </p:nvSpPr>
            <p:spPr>
              <a:xfrm flipH="1">
                <a:off x="5346000" y="2758487"/>
                <a:ext cx="0" cy="241332"/>
              </a:xfrm>
              <a:prstGeom prst="line">
                <a:avLst/>
              </a:prstGeom>
              <a:ln w="9525" cap="flat">
                <a:solidFill>
                  <a:srgbClr val="9F4845">
                    <a:alpha val="49804"/>
                  </a:srgbClr>
                </a:solidFill>
                <a:prstDash val="solid"/>
                <a:headEnd type="none" w="sm" len="sm"/>
                <a:tailEnd type="none" w="sm" len="sm"/>
              </a:ln>
            </p:spPr>
            <p:txBody>
              <a:bodyPr/>
              <a:lstStyle/>
              <a:p>
                <a:endParaRPr lang="en-US" dirty="0"/>
              </a:p>
            </p:txBody>
          </p:sp>
          <p:sp>
            <p:nvSpPr>
              <p:cNvPr id="19" name="AutoShape 19"/>
              <p:cNvSpPr/>
              <p:nvPr/>
            </p:nvSpPr>
            <p:spPr>
              <a:xfrm flipH="1">
                <a:off x="5346000" y="3517973"/>
                <a:ext cx="0" cy="241332"/>
              </a:xfrm>
              <a:prstGeom prst="line">
                <a:avLst/>
              </a:prstGeom>
              <a:ln w="9525" cap="flat">
                <a:solidFill>
                  <a:srgbClr val="9F4845">
                    <a:alpha val="49804"/>
                  </a:srgbClr>
                </a:solidFill>
                <a:prstDash val="solid"/>
                <a:headEnd type="none" w="sm" len="sm"/>
                <a:tailEnd type="none" w="sm" len="sm"/>
              </a:ln>
            </p:spPr>
            <p:txBody>
              <a:bodyPr/>
              <a:lstStyle/>
              <a:p>
                <a:endParaRPr lang="en-US" dirty="0"/>
              </a:p>
            </p:txBody>
          </p:sp>
          <p:sp>
            <p:nvSpPr>
              <p:cNvPr id="20" name="AutoShape 20"/>
              <p:cNvSpPr/>
              <p:nvPr/>
            </p:nvSpPr>
            <p:spPr>
              <a:xfrm flipH="1">
                <a:off x="5346000" y="4277458"/>
                <a:ext cx="0" cy="241332"/>
              </a:xfrm>
              <a:prstGeom prst="line">
                <a:avLst/>
              </a:prstGeom>
              <a:ln w="9525" cap="flat">
                <a:solidFill>
                  <a:srgbClr val="9F4845">
                    <a:alpha val="49804"/>
                  </a:srgbClr>
                </a:solidFill>
                <a:prstDash val="solid"/>
                <a:headEnd type="none" w="sm" len="sm"/>
                <a:tailEnd type="none" w="sm" len="sm"/>
              </a:ln>
            </p:spPr>
            <p:txBody>
              <a:bodyPr/>
              <a:lstStyle/>
              <a:p>
                <a:endParaRPr lang="en-US" dirty="0"/>
              </a:p>
            </p:txBody>
          </p:sp>
          <p:sp>
            <p:nvSpPr>
              <p:cNvPr id="21" name="AutoShape 21"/>
              <p:cNvSpPr/>
              <p:nvPr/>
            </p:nvSpPr>
            <p:spPr>
              <a:xfrm flipH="1">
                <a:off x="5346000" y="5036944"/>
                <a:ext cx="0" cy="241332"/>
              </a:xfrm>
              <a:prstGeom prst="line">
                <a:avLst/>
              </a:prstGeom>
              <a:ln w="9525" cap="flat">
                <a:solidFill>
                  <a:srgbClr val="9F4845">
                    <a:alpha val="49804"/>
                  </a:srgbClr>
                </a:solidFill>
                <a:prstDash val="solid"/>
                <a:headEnd type="none" w="sm" len="sm"/>
                <a:tailEnd type="none" w="sm" len="sm"/>
              </a:ln>
            </p:spPr>
            <p:txBody>
              <a:bodyPr/>
              <a:lstStyle/>
              <a:p>
                <a:endParaRPr lang="en-US" dirty="0"/>
              </a:p>
            </p:txBody>
          </p:sp>
          <p:sp>
            <p:nvSpPr>
              <p:cNvPr id="22" name="AutoShape 22"/>
              <p:cNvSpPr/>
              <p:nvPr/>
            </p:nvSpPr>
            <p:spPr>
              <a:xfrm flipH="1">
                <a:off x="5346000" y="5796430"/>
                <a:ext cx="0" cy="241332"/>
              </a:xfrm>
              <a:prstGeom prst="line">
                <a:avLst/>
              </a:prstGeom>
              <a:ln w="9525" cap="flat">
                <a:solidFill>
                  <a:srgbClr val="9F4845">
                    <a:alpha val="49804"/>
                  </a:srgbClr>
                </a:solidFill>
                <a:prstDash val="solid"/>
                <a:headEnd type="none" w="sm" len="sm"/>
                <a:tailEnd type="none" w="sm" len="sm"/>
              </a:ln>
            </p:spPr>
            <p:txBody>
              <a:bodyPr/>
              <a:lstStyle/>
              <a:p>
                <a:endParaRPr lang="en-US" dirty="0"/>
              </a:p>
            </p:txBody>
          </p:sp>
          <p:sp>
            <p:nvSpPr>
              <p:cNvPr id="23" name="Freeform 23"/>
              <p:cNvSpPr/>
              <p:nvPr/>
            </p:nvSpPr>
            <p:spPr>
              <a:xfrm>
                <a:off x="4002212" y="6394032"/>
                <a:ext cx="2688976" cy="1162468"/>
              </a:xfrm>
              <a:custGeom>
                <a:avLst/>
                <a:gdLst/>
                <a:ahLst/>
                <a:cxnLst/>
                <a:rect l="l" t="t" r="r" b="b"/>
                <a:pathLst>
                  <a:path w="2688976" h="2361410">
                    <a:moveTo>
                      <a:pt x="0" y="0"/>
                    </a:moveTo>
                    <a:lnTo>
                      <a:pt x="2688976" y="0"/>
                    </a:lnTo>
                    <a:lnTo>
                      <a:pt x="2688976" y="2361409"/>
                    </a:lnTo>
                    <a:lnTo>
                      <a:pt x="0" y="2361409"/>
                    </a:lnTo>
                    <a:lnTo>
                      <a:pt x="0" y="0"/>
                    </a:lnTo>
                    <a:close/>
                  </a:path>
                </a:pathLst>
              </a:custGeom>
              <a:blipFill>
                <a:blip r:embed="rId2">
                  <a:alphaModFix amt="9999"/>
                  <a:extLst>
                    <a:ext uri="{96DAC541-7B7A-43D3-8B79-37D633B846F1}">
                      <asvg:svgBlip xmlns:asvg="http://schemas.microsoft.com/office/drawing/2016/SVG/main" r:embed="rId3"/>
                    </a:ext>
                  </a:extLst>
                </a:blip>
                <a:stretch>
                  <a:fillRect b="-103138"/>
                </a:stretch>
              </a:blipFill>
              <a:ln cap="sq">
                <a:noFill/>
                <a:prstDash val="solid"/>
                <a:miter/>
              </a:ln>
            </p:spPr>
            <p:txBody>
              <a:bodyPr/>
              <a:lstStyle/>
              <a:p>
                <a:endParaRPr lang="en-US" dirty="0"/>
              </a:p>
            </p:txBody>
          </p:sp>
          <p:sp>
            <p:nvSpPr>
              <p:cNvPr id="24" name="Freeform 24"/>
              <p:cNvSpPr/>
              <p:nvPr/>
            </p:nvSpPr>
            <p:spPr>
              <a:xfrm flipH="1" flipV="1">
                <a:off x="4001512" y="-1"/>
                <a:ext cx="2688976" cy="1173569"/>
              </a:xfrm>
              <a:custGeom>
                <a:avLst/>
                <a:gdLst/>
                <a:ahLst/>
                <a:cxnLst/>
                <a:rect l="l" t="t" r="r" b="b"/>
                <a:pathLst>
                  <a:path w="2688976" h="2361410">
                    <a:moveTo>
                      <a:pt x="2688976" y="2361409"/>
                    </a:moveTo>
                    <a:lnTo>
                      <a:pt x="0" y="2361409"/>
                    </a:lnTo>
                    <a:lnTo>
                      <a:pt x="0" y="0"/>
                    </a:lnTo>
                    <a:lnTo>
                      <a:pt x="2688976" y="0"/>
                    </a:lnTo>
                    <a:lnTo>
                      <a:pt x="2688976" y="2361409"/>
                    </a:lnTo>
                    <a:close/>
                  </a:path>
                </a:pathLst>
              </a:custGeom>
              <a:blipFill>
                <a:blip r:embed="rId2">
                  <a:alphaModFix amt="9999"/>
                  <a:extLst>
                    <a:ext uri="{96DAC541-7B7A-43D3-8B79-37D633B846F1}">
                      <asvg:svgBlip xmlns:asvg="http://schemas.microsoft.com/office/drawing/2016/SVG/main" r:embed="rId3"/>
                    </a:ext>
                  </a:extLst>
                </a:blip>
                <a:stretch>
                  <a:fillRect b="-101216"/>
                </a:stretch>
              </a:blipFill>
              <a:ln cap="sq">
                <a:noFill/>
                <a:prstDash val="solid"/>
                <a:miter/>
              </a:ln>
            </p:spPr>
            <p:txBody>
              <a:bodyPr/>
              <a:lstStyle/>
              <a:p>
                <a:endParaRPr lang="en-US" dirty="0"/>
              </a:p>
            </p:txBody>
          </p:sp>
          <p:sp>
            <p:nvSpPr>
              <p:cNvPr id="25" name="TextBox 25"/>
              <p:cNvSpPr txBox="1"/>
              <p:nvPr/>
            </p:nvSpPr>
            <p:spPr>
              <a:xfrm>
                <a:off x="4270880" y="1103100"/>
                <a:ext cx="2150240" cy="349250"/>
              </a:xfrm>
              <a:prstGeom prst="rect">
                <a:avLst/>
              </a:prstGeom>
            </p:spPr>
            <p:txBody>
              <a:bodyPr lIns="0" tIns="0" rIns="0" bIns="0" rtlCol="0" anchor="t">
                <a:spAutoFit/>
              </a:bodyPr>
              <a:lstStyle/>
              <a:p>
                <a:pPr algn="ctr">
                  <a:lnSpc>
                    <a:spcPts val="2800"/>
                  </a:lnSpc>
                </a:pPr>
                <a:r>
                  <a:rPr lang="en-US" sz="2000" i="1" dirty="0">
                    <a:solidFill>
                      <a:srgbClr val="82403E">
                        <a:alpha val="80000"/>
                      </a:srgbClr>
                    </a:solidFill>
                    <a:latin typeface="EB Garamond" pitchFamily="2" charset="0"/>
                    <a:ea typeface="EB Garamond" pitchFamily="2" charset="0"/>
                    <a:cs typeface="EB Garamond" pitchFamily="2" charset="0"/>
                  </a:rPr>
                  <a:t>Wedding </a:t>
                </a:r>
              </a:p>
            </p:txBody>
          </p:sp>
          <p:sp>
            <p:nvSpPr>
              <p:cNvPr id="26" name="TextBox 26"/>
              <p:cNvSpPr txBox="1"/>
              <p:nvPr/>
            </p:nvSpPr>
            <p:spPr>
              <a:xfrm>
                <a:off x="4293043" y="1445852"/>
                <a:ext cx="2105914" cy="353187"/>
              </a:xfrm>
              <a:prstGeom prst="rect">
                <a:avLst/>
              </a:prstGeom>
            </p:spPr>
            <p:txBody>
              <a:bodyPr lIns="0" tIns="0" rIns="0" bIns="0" rtlCol="0" anchor="t">
                <a:spAutoFit/>
              </a:bodyPr>
              <a:lstStyle/>
              <a:p>
                <a:pPr algn="ctr">
                  <a:lnSpc>
                    <a:spcPts val="2603"/>
                  </a:lnSpc>
                </a:pPr>
                <a:r>
                  <a:rPr lang="en-US" sz="2799" spc="-44" dirty="0">
                    <a:solidFill>
                      <a:srgbClr val="82403E"/>
                    </a:solidFill>
                    <a:latin typeface="Ovo"/>
                  </a:rPr>
                  <a:t>TIMELINE</a:t>
                </a:r>
              </a:p>
            </p:txBody>
          </p:sp>
          <p:grpSp>
            <p:nvGrpSpPr>
              <p:cNvPr id="5" name="Group 4">
                <a:extLst>
                  <a:ext uri="{FF2B5EF4-FFF2-40B4-BE49-F238E27FC236}">
                    <a16:creationId xmlns:a16="http://schemas.microsoft.com/office/drawing/2014/main" id="{8B095F10-05BD-7563-CAA7-839675704718}"/>
                  </a:ext>
                </a:extLst>
              </p:cNvPr>
              <p:cNvGrpSpPr/>
              <p:nvPr/>
            </p:nvGrpSpPr>
            <p:grpSpPr>
              <a:xfrm>
                <a:off x="4201537" y="2288490"/>
                <a:ext cx="2288927" cy="411921"/>
                <a:chOff x="4201537" y="2288490"/>
                <a:chExt cx="2288927" cy="411921"/>
              </a:xfrm>
            </p:grpSpPr>
            <p:sp>
              <p:nvSpPr>
                <p:cNvPr id="27" name="TextBox 27"/>
                <p:cNvSpPr txBox="1"/>
                <p:nvPr/>
              </p:nvSpPr>
              <p:spPr>
                <a:xfrm>
                  <a:off x="4361179" y="2532352"/>
                  <a:ext cx="1969642" cy="168059"/>
                </a:xfrm>
                <a:prstGeom prst="rect">
                  <a:avLst/>
                </a:prstGeom>
              </p:spPr>
              <p:txBody>
                <a:bodyPr lIns="0" tIns="0" rIns="0" bIns="0" rtlCol="0" anchor="t">
                  <a:spAutoFit/>
                </a:bodyPr>
                <a:lstStyle/>
                <a:p>
                  <a:pPr marL="0" lvl="0" indent="0" algn="ctr">
                    <a:lnSpc>
                      <a:spcPts val="1371"/>
                    </a:lnSpc>
                    <a:spcBef>
                      <a:spcPct val="0"/>
                    </a:spcBef>
                  </a:pPr>
                  <a:r>
                    <a:rPr lang="en-US" sz="950" dirty="0">
                      <a:solidFill>
                        <a:srgbClr val="82403E"/>
                      </a:solidFill>
                      <a:latin typeface="EB Garamond"/>
                    </a:rPr>
                    <a:t>Wedding Ceremony Begins</a:t>
                  </a:r>
                </a:p>
              </p:txBody>
            </p:sp>
            <p:sp>
              <p:nvSpPr>
                <p:cNvPr id="28" name="TextBox 28"/>
                <p:cNvSpPr txBox="1"/>
                <p:nvPr/>
              </p:nvSpPr>
              <p:spPr>
                <a:xfrm>
                  <a:off x="4201537" y="2288490"/>
                  <a:ext cx="2288927" cy="189413"/>
                </a:xfrm>
                <a:prstGeom prst="rect">
                  <a:avLst/>
                </a:prstGeom>
              </p:spPr>
              <p:txBody>
                <a:bodyPr lIns="0" tIns="0" rIns="0" bIns="0" rtlCol="0" anchor="t">
                  <a:spAutoFit/>
                </a:bodyPr>
                <a:lstStyle/>
                <a:p>
                  <a:pPr marL="0" lvl="0" indent="0" algn="ctr">
                    <a:lnSpc>
                      <a:spcPts val="1563"/>
                    </a:lnSpc>
                    <a:spcBef>
                      <a:spcPct val="0"/>
                    </a:spcBef>
                  </a:pPr>
                  <a:r>
                    <a:rPr lang="en-US" sz="1000" dirty="0">
                      <a:solidFill>
                        <a:srgbClr val="82403E"/>
                      </a:solidFill>
                      <a:latin typeface="Ovo"/>
                    </a:rPr>
                    <a:t>3:00 PM</a:t>
                  </a:r>
                </a:p>
              </p:txBody>
            </p:sp>
          </p:grpSp>
          <p:grpSp>
            <p:nvGrpSpPr>
              <p:cNvPr id="8" name="Group 7">
                <a:extLst>
                  <a:ext uri="{FF2B5EF4-FFF2-40B4-BE49-F238E27FC236}">
                    <a16:creationId xmlns:a16="http://schemas.microsoft.com/office/drawing/2014/main" id="{D9A5669F-3456-FCAA-7EA6-1E793B66A4F8}"/>
                  </a:ext>
                </a:extLst>
              </p:cNvPr>
              <p:cNvGrpSpPr/>
              <p:nvPr/>
            </p:nvGrpSpPr>
            <p:grpSpPr>
              <a:xfrm>
                <a:off x="4201537" y="3057895"/>
                <a:ext cx="2288927" cy="402002"/>
                <a:chOff x="4201537" y="3057895"/>
                <a:chExt cx="2288927" cy="402002"/>
              </a:xfrm>
            </p:grpSpPr>
            <p:sp>
              <p:nvSpPr>
                <p:cNvPr id="29" name="TextBox 29"/>
                <p:cNvSpPr txBox="1"/>
                <p:nvPr/>
              </p:nvSpPr>
              <p:spPr>
                <a:xfrm>
                  <a:off x="4361179" y="3291838"/>
                  <a:ext cx="1969642" cy="168059"/>
                </a:xfrm>
                <a:prstGeom prst="rect">
                  <a:avLst/>
                </a:prstGeom>
              </p:spPr>
              <p:txBody>
                <a:bodyPr lIns="0" tIns="0" rIns="0" bIns="0" rtlCol="0" anchor="t">
                  <a:spAutoFit/>
                </a:bodyPr>
                <a:lstStyle/>
                <a:p>
                  <a:pPr marL="0" lvl="0" indent="0" algn="ctr">
                    <a:lnSpc>
                      <a:spcPts val="1371"/>
                    </a:lnSpc>
                    <a:spcBef>
                      <a:spcPct val="0"/>
                    </a:spcBef>
                  </a:pPr>
                  <a:r>
                    <a:rPr lang="en-US" sz="950" dirty="0">
                      <a:solidFill>
                        <a:srgbClr val="82403E"/>
                      </a:solidFill>
                      <a:latin typeface="EB Garamond"/>
                    </a:rPr>
                    <a:t>Exchange of Vows</a:t>
                  </a:r>
                </a:p>
              </p:txBody>
            </p:sp>
            <p:sp>
              <p:nvSpPr>
                <p:cNvPr id="30" name="TextBox 30"/>
                <p:cNvSpPr txBox="1"/>
                <p:nvPr/>
              </p:nvSpPr>
              <p:spPr>
                <a:xfrm>
                  <a:off x="4201537" y="3057895"/>
                  <a:ext cx="2288927" cy="189413"/>
                </a:xfrm>
                <a:prstGeom prst="rect">
                  <a:avLst/>
                </a:prstGeom>
              </p:spPr>
              <p:txBody>
                <a:bodyPr lIns="0" tIns="0" rIns="0" bIns="0" rtlCol="0" anchor="t">
                  <a:spAutoFit/>
                </a:bodyPr>
                <a:lstStyle/>
                <a:p>
                  <a:pPr marL="0" lvl="0" indent="0" algn="ctr">
                    <a:lnSpc>
                      <a:spcPts val="1563"/>
                    </a:lnSpc>
                    <a:spcBef>
                      <a:spcPct val="0"/>
                    </a:spcBef>
                  </a:pPr>
                  <a:r>
                    <a:rPr lang="en-US" sz="1000" dirty="0">
                      <a:solidFill>
                        <a:srgbClr val="82403E"/>
                      </a:solidFill>
                      <a:latin typeface="Ovo"/>
                    </a:rPr>
                    <a:t>4:00 PM</a:t>
                  </a:r>
                </a:p>
              </p:txBody>
            </p:sp>
          </p:grpSp>
          <p:grpSp>
            <p:nvGrpSpPr>
              <p:cNvPr id="11" name="Group 10">
                <a:extLst>
                  <a:ext uri="{FF2B5EF4-FFF2-40B4-BE49-F238E27FC236}">
                    <a16:creationId xmlns:a16="http://schemas.microsoft.com/office/drawing/2014/main" id="{BCA52C1C-1BFE-488F-9BA7-54CEFC89407F}"/>
                  </a:ext>
                </a:extLst>
              </p:cNvPr>
              <p:cNvGrpSpPr/>
              <p:nvPr/>
            </p:nvGrpSpPr>
            <p:grpSpPr>
              <a:xfrm>
                <a:off x="4201537" y="3817381"/>
                <a:ext cx="2288927" cy="402001"/>
                <a:chOff x="4201537" y="3817381"/>
                <a:chExt cx="2288927" cy="402001"/>
              </a:xfrm>
            </p:grpSpPr>
            <p:sp>
              <p:nvSpPr>
                <p:cNvPr id="31" name="TextBox 31"/>
                <p:cNvSpPr txBox="1"/>
                <p:nvPr/>
              </p:nvSpPr>
              <p:spPr>
                <a:xfrm>
                  <a:off x="4361179" y="4051323"/>
                  <a:ext cx="1969642" cy="168059"/>
                </a:xfrm>
                <a:prstGeom prst="rect">
                  <a:avLst/>
                </a:prstGeom>
              </p:spPr>
              <p:txBody>
                <a:bodyPr lIns="0" tIns="0" rIns="0" bIns="0" rtlCol="0" anchor="t">
                  <a:spAutoFit/>
                </a:bodyPr>
                <a:lstStyle/>
                <a:p>
                  <a:pPr marL="0" lvl="0" indent="0" algn="ctr">
                    <a:lnSpc>
                      <a:spcPts val="1371"/>
                    </a:lnSpc>
                    <a:spcBef>
                      <a:spcPct val="0"/>
                    </a:spcBef>
                  </a:pPr>
                  <a:r>
                    <a:rPr lang="en-US" sz="950" dirty="0">
                      <a:solidFill>
                        <a:srgbClr val="82403E"/>
                      </a:solidFill>
                      <a:latin typeface="EB Garamond"/>
                    </a:rPr>
                    <a:t>Ring Exchange</a:t>
                  </a:r>
                </a:p>
              </p:txBody>
            </p:sp>
            <p:sp>
              <p:nvSpPr>
                <p:cNvPr id="32" name="TextBox 32"/>
                <p:cNvSpPr txBox="1"/>
                <p:nvPr/>
              </p:nvSpPr>
              <p:spPr>
                <a:xfrm>
                  <a:off x="4201537" y="3817381"/>
                  <a:ext cx="2288927" cy="189413"/>
                </a:xfrm>
                <a:prstGeom prst="rect">
                  <a:avLst/>
                </a:prstGeom>
              </p:spPr>
              <p:txBody>
                <a:bodyPr lIns="0" tIns="0" rIns="0" bIns="0" rtlCol="0" anchor="t">
                  <a:spAutoFit/>
                </a:bodyPr>
                <a:lstStyle/>
                <a:p>
                  <a:pPr marL="0" lvl="0" indent="0" algn="ctr">
                    <a:lnSpc>
                      <a:spcPts val="1563"/>
                    </a:lnSpc>
                    <a:spcBef>
                      <a:spcPct val="0"/>
                    </a:spcBef>
                  </a:pPr>
                  <a:r>
                    <a:rPr lang="en-US" sz="1000" dirty="0">
                      <a:solidFill>
                        <a:srgbClr val="82403E"/>
                      </a:solidFill>
                      <a:latin typeface="Ovo"/>
                    </a:rPr>
                    <a:t>4:30 PM</a:t>
                  </a:r>
                </a:p>
              </p:txBody>
            </p:sp>
          </p:grpSp>
          <p:grpSp>
            <p:nvGrpSpPr>
              <p:cNvPr id="87" name="Group 86">
                <a:extLst>
                  <a:ext uri="{FF2B5EF4-FFF2-40B4-BE49-F238E27FC236}">
                    <a16:creationId xmlns:a16="http://schemas.microsoft.com/office/drawing/2014/main" id="{89304C20-4F36-2C5E-1420-75DC946FD3B3}"/>
                  </a:ext>
                </a:extLst>
              </p:cNvPr>
              <p:cNvGrpSpPr/>
              <p:nvPr/>
            </p:nvGrpSpPr>
            <p:grpSpPr>
              <a:xfrm>
                <a:off x="4201537" y="4576866"/>
                <a:ext cx="2288927" cy="402002"/>
                <a:chOff x="4201537" y="4576866"/>
                <a:chExt cx="2288927" cy="402002"/>
              </a:xfrm>
            </p:grpSpPr>
            <p:sp>
              <p:nvSpPr>
                <p:cNvPr id="33" name="TextBox 33"/>
                <p:cNvSpPr txBox="1"/>
                <p:nvPr/>
              </p:nvSpPr>
              <p:spPr>
                <a:xfrm>
                  <a:off x="4361179" y="4810809"/>
                  <a:ext cx="1969642" cy="168059"/>
                </a:xfrm>
                <a:prstGeom prst="rect">
                  <a:avLst/>
                </a:prstGeom>
              </p:spPr>
              <p:txBody>
                <a:bodyPr lIns="0" tIns="0" rIns="0" bIns="0" rtlCol="0" anchor="t">
                  <a:spAutoFit/>
                </a:bodyPr>
                <a:lstStyle/>
                <a:p>
                  <a:pPr marL="0" lvl="0" indent="0" algn="ctr">
                    <a:lnSpc>
                      <a:spcPts val="1371"/>
                    </a:lnSpc>
                    <a:spcBef>
                      <a:spcPct val="0"/>
                    </a:spcBef>
                  </a:pPr>
                  <a:r>
                    <a:rPr lang="en-US" sz="950" dirty="0">
                      <a:solidFill>
                        <a:srgbClr val="82403E"/>
                      </a:solidFill>
                      <a:latin typeface="EB Garamond"/>
                    </a:rPr>
                    <a:t>Pronouncement of Marriage</a:t>
                  </a:r>
                </a:p>
              </p:txBody>
            </p:sp>
            <p:sp>
              <p:nvSpPr>
                <p:cNvPr id="34" name="TextBox 34"/>
                <p:cNvSpPr txBox="1"/>
                <p:nvPr/>
              </p:nvSpPr>
              <p:spPr>
                <a:xfrm>
                  <a:off x="4201537" y="4576866"/>
                  <a:ext cx="2288927" cy="189413"/>
                </a:xfrm>
                <a:prstGeom prst="rect">
                  <a:avLst/>
                </a:prstGeom>
              </p:spPr>
              <p:txBody>
                <a:bodyPr lIns="0" tIns="0" rIns="0" bIns="0" rtlCol="0" anchor="t">
                  <a:spAutoFit/>
                </a:bodyPr>
                <a:lstStyle/>
                <a:p>
                  <a:pPr marL="0" lvl="0" indent="0" algn="ctr">
                    <a:lnSpc>
                      <a:spcPts val="1563"/>
                    </a:lnSpc>
                    <a:spcBef>
                      <a:spcPct val="0"/>
                    </a:spcBef>
                  </a:pPr>
                  <a:r>
                    <a:rPr lang="en-US" sz="1000" dirty="0">
                      <a:solidFill>
                        <a:srgbClr val="82403E"/>
                      </a:solidFill>
                      <a:latin typeface="Ovo"/>
                    </a:rPr>
                    <a:t>5:00 PM</a:t>
                  </a:r>
                </a:p>
              </p:txBody>
            </p:sp>
          </p:grpSp>
          <p:grpSp>
            <p:nvGrpSpPr>
              <p:cNvPr id="88" name="Group 87">
                <a:extLst>
                  <a:ext uri="{FF2B5EF4-FFF2-40B4-BE49-F238E27FC236}">
                    <a16:creationId xmlns:a16="http://schemas.microsoft.com/office/drawing/2014/main" id="{582A4DC5-8721-F34C-3117-A05A51F7E848}"/>
                  </a:ext>
                </a:extLst>
              </p:cNvPr>
              <p:cNvGrpSpPr/>
              <p:nvPr/>
            </p:nvGrpSpPr>
            <p:grpSpPr>
              <a:xfrm>
                <a:off x="3942714" y="5336352"/>
                <a:ext cx="2806573" cy="402002"/>
                <a:chOff x="3942714" y="5336352"/>
                <a:chExt cx="2806573" cy="402002"/>
              </a:xfrm>
            </p:grpSpPr>
            <p:sp>
              <p:nvSpPr>
                <p:cNvPr id="35" name="TextBox 35"/>
                <p:cNvSpPr txBox="1"/>
                <p:nvPr/>
              </p:nvSpPr>
              <p:spPr>
                <a:xfrm>
                  <a:off x="3942714" y="5570295"/>
                  <a:ext cx="2806573" cy="168059"/>
                </a:xfrm>
                <a:prstGeom prst="rect">
                  <a:avLst/>
                </a:prstGeom>
              </p:spPr>
              <p:txBody>
                <a:bodyPr lIns="0" tIns="0" rIns="0" bIns="0" rtlCol="0" anchor="t">
                  <a:spAutoFit/>
                </a:bodyPr>
                <a:lstStyle/>
                <a:p>
                  <a:pPr marL="0" lvl="0" indent="0" algn="ctr">
                    <a:lnSpc>
                      <a:spcPts val="1371"/>
                    </a:lnSpc>
                    <a:spcBef>
                      <a:spcPct val="0"/>
                    </a:spcBef>
                  </a:pPr>
                  <a:r>
                    <a:rPr lang="en-US" sz="950" dirty="0">
                      <a:solidFill>
                        <a:srgbClr val="82403E"/>
                      </a:solidFill>
                      <a:latin typeface="EB Garamond"/>
                    </a:rPr>
                    <a:t>Cocktail Hour </a:t>
                  </a:r>
                </a:p>
              </p:txBody>
            </p:sp>
            <p:sp>
              <p:nvSpPr>
                <p:cNvPr id="36" name="TextBox 36"/>
                <p:cNvSpPr txBox="1"/>
                <p:nvPr/>
              </p:nvSpPr>
              <p:spPr>
                <a:xfrm>
                  <a:off x="4201537" y="5336352"/>
                  <a:ext cx="2288927" cy="189413"/>
                </a:xfrm>
                <a:prstGeom prst="rect">
                  <a:avLst/>
                </a:prstGeom>
              </p:spPr>
              <p:txBody>
                <a:bodyPr lIns="0" tIns="0" rIns="0" bIns="0" rtlCol="0" anchor="t">
                  <a:spAutoFit/>
                </a:bodyPr>
                <a:lstStyle/>
                <a:p>
                  <a:pPr marL="0" lvl="0" indent="0" algn="ctr">
                    <a:lnSpc>
                      <a:spcPts val="1563"/>
                    </a:lnSpc>
                    <a:spcBef>
                      <a:spcPct val="0"/>
                    </a:spcBef>
                  </a:pPr>
                  <a:r>
                    <a:rPr lang="en-US" sz="1000" dirty="0">
                      <a:solidFill>
                        <a:srgbClr val="82403E"/>
                      </a:solidFill>
                      <a:latin typeface="Ovo"/>
                    </a:rPr>
                    <a:t>6:00 PM</a:t>
                  </a:r>
                </a:p>
              </p:txBody>
            </p:sp>
          </p:grpSp>
          <p:grpSp>
            <p:nvGrpSpPr>
              <p:cNvPr id="89" name="Group 88">
                <a:extLst>
                  <a:ext uri="{FF2B5EF4-FFF2-40B4-BE49-F238E27FC236}">
                    <a16:creationId xmlns:a16="http://schemas.microsoft.com/office/drawing/2014/main" id="{6DA78F12-BBA5-4D17-BC3B-F1CC3DF733D9}"/>
                  </a:ext>
                </a:extLst>
              </p:cNvPr>
              <p:cNvGrpSpPr/>
              <p:nvPr/>
            </p:nvGrpSpPr>
            <p:grpSpPr>
              <a:xfrm>
                <a:off x="4201537" y="6095837"/>
                <a:ext cx="2288927" cy="402002"/>
                <a:chOff x="4201537" y="6095837"/>
                <a:chExt cx="2288927" cy="402002"/>
              </a:xfrm>
            </p:grpSpPr>
            <p:sp>
              <p:nvSpPr>
                <p:cNvPr id="37" name="TextBox 37"/>
                <p:cNvSpPr txBox="1"/>
                <p:nvPr/>
              </p:nvSpPr>
              <p:spPr>
                <a:xfrm>
                  <a:off x="4361179" y="6329780"/>
                  <a:ext cx="1969642" cy="168059"/>
                </a:xfrm>
                <a:prstGeom prst="rect">
                  <a:avLst/>
                </a:prstGeom>
              </p:spPr>
              <p:txBody>
                <a:bodyPr lIns="0" tIns="0" rIns="0" bIns="0" rtlCol="0" anchor="t">
                  <a:spAutoFit/>
                </a:bodyPr>
                <a:lstStyle/>
                <a:p>
                  <a:pPr marL="0" lvl="0" indent="0" algn="ctr">
                    <a:lnSpc>
                      <a:spcPts val="1371"/>
                    </a:lnSpc>
                    <a:spcBef>
                      <a:spcPct val="0"/>
                    </a:spcBef>
                  </a:pPr>
                  <a:r>
                    <a:rPr lang="en-US" sz="950" dirty="0">
                      <a:solidFill>
                        <a:srgbClr val="82403E"/>
                      </a:solidFill>
                      <a:latin typeface="EB Garamond"/>
                    </a:rPr>
                    <a:t>Dinner Service and Toasts</a:t>
                  </a:r>
                </a:p>
              </p:txBody>
            </p:sp>
            <p:sp>
              <p:nvSpPr>
                <p:cNvPr id="38" name="TextBox 38"/>
                <p:cNvSpPr txBox="1"/>
                <p:nvPr/>
              </p:nvSpPr>
              <p:spPr>
                <a:xfrm>
                  <a:off x="4201537" y="6095837"/>
                  <a:ext cx="2288927" cy="189413"/>
                </a:xfrm>
                <a:prstGeom prst="rect">
                  <a:avLst/>
                </a:prstGeom>
              </p:spPr>
              <p:txBody>
                <a:bodyPr lIns="0" tIns="0" rIns="0" bIns="0" rtlCol="0" anchor="t">
                  <a:spAutoFit/>
                </a:bodyPr>
                <a:lstStyle/>
                <a:p>
                  <a:pPr marL="0" lvl="0" indent="0" algn="ctr">
                    <a:lnSpc>
                      <a:spcPts val="1563"/>
                    </a:lnSpc>
                    <a:spcBef>
                      <a:spcPct val="0"/>
                    </a:spcBef>
                  </a:pPr>
                  <a:r>
                    <a:rPr lang="en-US" sz="1000" dirty="0">
                      <a:solidFill>
                        <a:srgbClr val="82403E"/>
                      </a:solidFill>
                      <a:latin typeface="Ovo"/>
                    </a:rPr>
                    <a:t>7:00 PM</a:t>
                  </a:r>
                </a:p>
              </p:txBody>
            </p:sp>
          </p:grpSp>
          <p:sp>
            <p:nvSpPr>
              <p:cNvPr id="39" name="TemplateLAB"/>
              <p:cNvSpPr/>
              <p:nvPr/>
            </p:nvSpPr>
            <p:spPr>
              <a:xfrm>
                <a:off x="5086807" y="6776957"/>
                <a:ext cx="519787" cy="85765"/>
              </a:xfrm>
              <a:custGeom>
                <a:avLst/>
                <a:gdLst/>
                <a:ahLst/>
                <a:cxnLst/>
                <a:rect l="l" t="t" r="r" b="b"/>
                <a:pathLst>
                  <a:path w="519787" h="85765">
                    <a:moveTo>
                      <a:pt x="0" y="0"/>
                    </a:moveTo>
                    <a:lnTo>
                      <a:pt x="519788" y="0"/>
                    </a:lnTo>
                    <a:lnTo>
                      <a:pt x="519788" y="85765"/>
                    </a:lnTo>
                    <a:lnTo>
                      <a:pt x="0" y="85765"/>
                    </a:lnTo>
                    <a:lnTo>
                      <a:pt x="0" y="0"/>
                    </a:lnTo>
                    <a:close/>
                  </a:path>
                </a:pathLst>
              </a:custGeom>
              <a:blipFill>
                <a:blip r:embed="rId8">
                  <a:alphaModFix amt="80000"/>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dirty="0"/>
              </a:p>
            </p:txBody>
          </p:sp>
        </p:grpSp>
        <p:grpSp>
          <p:nvGrpSpPr>
            <p:cNvPr id="100" name="Group 99">
              <a:extLst>
                <a:ext uri="{FF2B5EF4-FFF2-40B4-BE49-F238E27FC236}">
                  <a16:creationId xmlns:a16="http://schemas.microsoft.com/office/drawing/2014/main" id="{F13E7C6A-6288-6A49-AD79-B2964474B8A0}"/>
                </a:ext>
              </a:extLst>
            </p:cNvPr>
            <p:cNvGrpSpPr/>
            <p:nvPr/>
          </p:nvGrpSpPr>
          <p:grpSpPr>
            <a:xfrm>
              <a:off x="425854" y="945402"/>
              <a:ext cx="2825678" cy="6614598"/>
              <a:chOff x="425854" y="945402"/>
              <a:chExt cx="2825678" cy="6614598"/>
            </a:xfrm>
          </p:grpSpPr>
          <p:sp>
            <p:nvSpPr>
              <p:cNvPr id="12" name="Freeform 12"/>
              <p:cNvSpPr/>
              <p:nvPr/>
            </p:nvSpPr>
            <p:spPr>
              <a:xfrm>
                <a:off x="1892683" y="4136799"/>
                <a:ext cx="1213680" cy="3423201"/>
              </a:xfrm>
              <a:custGeom>
                <a:avLst/>
                <a:gdLst/>
                <a:ahLst/>
                <a:cxnLst/>
                <a:rect l="l" t="t" r="r" b="b"/>
                <a:pathLst>
                  <a:path w="1618240" h="4564268">
                    <a:moveTo>
                      <a:pt x="0" y="0"/>
                    </a:moveTo>
                    <a:lnTo>
                      <a:pt x="1618240" y="0"/>
                    </a:lnTo>
                    <a:lnTo>
                      <a:pt x="1618240" y="4564268"/>
                    </a:lnTo>
                    <a:lnTo>
                      <a:pt x="0" y="4564268"/>
                    </a:lnTo>
                    <a:lnTo>
                      <a:pt x="0" y="0"/>
                    </a:lnTo>
                    <a:close/>
                  </a:path>
                </a:pathLst>
              </a:custGeom>
              <a:blipFill>
                <a:blip r:embed="rId10">
                  <a:alphaModFix amt="25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dirty="0"/>
              </a:p>
            </p:txBody>
          </p:sp>
          <p:sp>
            <p:nvSpPr>
              <p:cNvPr id="13" name="TextBox 13"/>
              <p:cNvSpPr txBox="1"/>
              <p:nvPr/>
            </p:nvSpPr>
            <p:spPr>
              <a:xfrm>
                <a:off x="425854" y="945402"/>
                <a:ext cx="2261794" cy="666849"/>
              </a:xfrm>
              <a:prstGeom prst="rect">
                <a:avLst/>
              </a:prstGeom>
            </p:spPr>
            <p:txBody>
              <a:bodyPr lIns="0" tIns="0" rIns="0" bIns="0" rtlCol="0" anchor="t">
                <a:spAutoFit/>
              </a:bodyPr>
              <a:lstStyle/>
              <a:p>
                <a:pPr>
                  <a:lnSpc>
                    <a:spcPts val="2600"/>
                  </a:lnSpc>
                </a:pPr>
                <a:r>
                  <a:rPr lang="en-US" sz="2150" i="1" dirty="0">
                    <a:solidFill>
                      <a:srgbClr val="FFFDF7"/>
                    </a:solidFill>
                    <a:latin typeface="EB Garamond" pitchFamily="2" charset="0"/>
                    <a:ea typeface="EB Garamond" pitchFamily="2" charset="0"/>
                    <a:cs typeface="EB Garamond" pitchFamily="2" charset="0"/>
                  </a:rPr>
                  <a:t>A Love Story </a:t>
                </a:r>
              </a:p>
              <a:p>
                <a:pPr>
                  <a:lnSpc>
                    <a:spcPts val="2600"/>
                  </a:lnSpc>
                </a:pPr>
                <a:r>
                  <a:rPr lang="en-US" sz="2150" i="1" dirty="0">
                    <a:solidFill>
                      <a:srgbClr val="FFFDF7"/>
                    </a:solidFill>
                    <a:latin typeface="EB Garamond" pitchFamily="2" charset="0"/>
                    <a:ea typeface="EB Garamond" pitchFamily="2" charset="0"/>
                    <a:cs typeface="EB Garamond" pitchFamily="2" charset="0"/>
                  </a:rPr>
                  <a:t>Worth Celebrating</a:t>
                </a:r>
              </a:p>
            </p:txBody>
          </p:sp>
          <p:sp>
            <p:nvSpPr>
              <p:cNvPr id="14" name="TextBox 14"/>
              <p:cNvSpPr txBox="1"/>
              <p:nvPr/>
            </p:nvSpPr>
            <p:spPr>
              <a:xfrm>
                <a:off x="425854" y="1765672"/>
                <a:ext cx="2230139" cy="1660519"/>
              </a:xfrm>
              <a:prstGeom prst="rect">
                <a:avLst/>
              </a:prstGeom>
            </p:spPr>
            <p:txBody>
              <a:bodyPr lIns="0" tIns="0" rIns="0" bIns="0" rtlCol="0" anchor="t">
                <a:spAutoFit/>
              </a:bodyPr>
              <a:lstStyle/>
              <a:p>
                <a:pPr>
                  <a:lnSpc>
                    <a:spcPts val="1299"/>
                  </a:lnSpc>
                </a:pPr>
                <a:r>
                  <a:rPr lang="en-US" sz="999" dirty="0">
                    <a:solidFill>
                      <a:srgbClr val="FFFDF7"/>
                    </a:solidFill>
                    <a:latin typeface="EB Garamond"/>
                  </a:rPr>
                  <a:t>As we embark on this joyous journey together, we invite you to be a part of our </a:t>
                </a:r>
                <a:br>
                  <a:rPr lang="en-US" sz="999" dirty="0">
                    <a:solidFill>
                      <a:srgbClr val="FFFDF7"/>
                    </a:solidFill>
                    <a:latin typeface="EB Garamond"/>
                  </a:rPr>
                </a:br>
                <a:r>
                  <a:rPr lang="en-US" sz="999" dirty="0">
                    <a:solidFill>
                      <a:srgbClr val="FFFDF7"/>
                    </a:solidFill>
                    <a:latin typeface="EB Garamond"/>
                  </a:rPr>
                  <a:t>love story. Join us in celebrating the union of Anna and Thomas, as we exchange vows and pledge our love in the presence of cherished friends and family. Your presence will add to the magic of this day, making it a celebration to remember and a testament to the enduring power of love. Let's create lasting memories and mark the beginning of our new chapter.</a:t>
                </a:r>
              </a:p>
            </p:txBody>
          </p:sp>
          <p:grpSp>
            <p:nvGrpSpPr>
              <p:cNvPr id="2" name="Group 1">
                <a:extLst>
                  <a:ext uri="{FF2B5EF4-FFF2-40B4-BE49-F238E27FC236}">
                    <a16:creationId xmlns:a16="http://schemas.microsoft.com/office/drawing/2014/main" id="{B3C4B79E-96EF-7F49-33B0-876ABF5948A0}"/>
                  </a:ext>
                </a:extLst>
              </p:cNvPr>
              <p:cNvGrpSpPr/>
              <p:nvPr/>
            </p:nvGrpSpPr>
            <p:grpSpPr>
              <a:xfrm>
                <a:off x="425854" y="3666696"/>
                <a:ext cx="1282025" cy="378380"/>
                <a:chOff x="457508" y="3666696"/>
                <a:chExt cx="1282025" cy="378380"/>
              </a:xfrm>
            </p:grpSpPr>
            <p:sp>
              <p:nvSpPr>
                <p:cNvPr id="15" name="TextBox 15"/>
                <p:cNvSpPr txBox="1"/>
                <p:nvPr/>
              </p:nvSpPr>
              <p:spPr>
                <a:xfrm>
                  <a:off x="457508" y="3666696"/>
                  <a:ext cx="623441" cy="156369"/>
                </a:xfrm>
                <a:prstGeom prst="rect">
                  <a:avLst/>
                </a:prstGeom>
              </p:spPr>
              <p:txBody>
                <a:bodyPr lIns="0" tIns="0" rIns="0" bIns="0" rtlCol="0" anchor="t">
                  <a:spAutoFit/>
                </a:bodyPr>
                <a:lstStyle/>
                <a:p>
                  <a:pPr marL="0" lvl="0" indent="0">
                    <a:lnSpc>
                      <a:spcPts val="1299"/>
                    </a:lnSpc>
                  </a:pPr>
                  <a:r>
                    <a:rPr lang="en-US" sz="999" dirty="0">
                      <a:solidFill>
                        <a:srgbClr val="FFFDF7"/>
                      </a:solidFill>
                      <a:latin typeface="EB Garamond"/>
                    </a:rPr>
                    <a:t>Love from</a:t>
                  </a:r>
                </a:p>
              </p:txBody>
            </p:sp>
            <p:sp>
              <p:nvSpPr>
                <p:cNvPr id="16" name="TextBox 16"/>
                <p:cNvSpPr txBox="1"/>
                <p:nvPr/>
              </p:nvSpPr>
              <p:spPr>
                <a:xfrm>
                  <a:off x="463751" y="3875221"/>
                  <a:ext cx="1275782" cy="169855"/>
                </a:xfrm>
                <a:prstGeom prst="rect">
                  <a:avLst/>
                </a:prstGeom>
              </p:spPr>
              <p:txBody>
                <a:bodyPr lIns="0" tIns="0" rIns="0" bIns="0" rtlCol="0" anchor="t">
                  <a:spAutoFit/>
                </a:bodyPr>
                <a:lstStyle/>
                <a:p>
                  <a:pPr>
                    <a:lnSpc>
                      <a:spcPts val="1276"/>
                    </a:lnSpc>
                  </a:pPr>
                  <a:r>
                    <a:rPr lang="en-US" sz="1250" i="1" dirty="0">
                      <a:solidFill>
                        <a:srgbClr val="FFFDF7"/>
                      </a:solidFill>
                      <a:latin typeface="EB Garamond" pitchFamily="2" charset="0"/>
                      <a:ea typeface="EB Garamond" pitchFamily="2" charset="0"/>
                      <a:cs typeface="EB Garamond" pitchFamily="2" charset="0"/>
                    </a:rPr>
                    <a:t>Anna &amp; Thomas</a:t>
                  </a:r>
                </a:p>
              </p:txBody>
            </p:sp>
          </p:grpSp>
          <p:sp>
            <p:nvSpPr>
              <p:cNvPr id="17" name="TemplateLAB"/>
              <p:cNvSpPr/>
              <p:nvPr/>
            </p:nvSpPr>
            <p:spPr>
              <a:xfrm>
                <a:off x="2793365" y="7242737"/>
                <a:ext cx="458167" cy="75598"/>
              </a:xfrm>
              <a:custGeom>
                <a:avLst/>
                <a:gdLst/>
                <a:ahLst/>
                <a:cxnLst/>
                <a:rect l="l" t="t" r="r" b="b"/>
                <a:pathLst>
                  <a:path w="610889" h="100797">
                    <a:moveTo>
                      <a:pt x="0" y="0"/>
                    </a:moveTo>
                    <a:lnTo>
                      <a:pt x="610890" y="0"/>
                    </a:lnTo>
                    <a:lnTo>
                      <a:pt x="610890" y="100797"/>
                    </a:lnTo>
                    <a:lnTo>
                      <a:pt x="0" y="100797"/>
                    </a:lnTo>
                    <a:lnTo>
                      <a:pt x="0" y="0"/>
                    </a:lnTo>
                    <a:close/>
                  </a:path>
                </a:pathLst>
              </a:custGeom>
              <a:blipFill>
                <a:blip r:embed="rId6">
                  <a:alphaModFix amt="70000"/>
                  <a:extLst>
                    <a:ext uri="{96DAC541-7B7A-43D3-8B79-37D633B846F1}">
                      <asvg:svgBlip xmlns:asvg="http://schemas.microsoft.com/office/drawing/2016/SVG/main" r:embed="rId7"/>
                    </a:ext>
                  </a:extLst>
                </a:blip>
                <a:stretch>
                  <a:fillRect/>
                </a:stretch>
              </a:blipFill>
            </p:spPr>
            <p:txBody>
              <a:bodyPr/>
              <a:lstStyle/>
              <a:p>
                <a:endParaRPr lang="en-US" dirty="0"/>
              </a:p>
            </p:txBody>
          </p:sp>
        </p:gr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269</Words>
  <Application>Microsoft Office PowerPoint</Application>
  <PresentationFormat>Custom</PresentationFormat>
  <Paragraphs>66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EB Garamond</vt:lpstr>
      <vt:lpstr>EB Garamond SemiBold</vt:lpstr>
      <vt:lpstr>Arial</vt:lpstr>
      <vt:lpstr>Calibri</vt:lpstr>
      <vt:lpstr>Ovo</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 of Wedding program - Tri-fold</dc:title>
  <dc:creator>Hoang Anh</dc:creator>
  <cp:lastModifiedBy>Hoang Anh</cp:lastModifiedBy>
  <cp:revision>19</cp:revision>
  <dcterms:created xsi:type="dcterms:W3CDTF">2006-08-16T00:00:00Z</dcterms:created>
  <dcterms:modified xsi:type="dcterms:W3CDTF">2024-04-27T16:17:08Z</dcterms:modified>
  <dc:identifier>DAGDhvvMPfs</dc:identifier>
</cp:coreProperties>
</file>