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EB Garamond" pitchFamily="2" charset="0"/>
      <p:regular r:id="rId4"/>
      <p:bold r:id="rId5"/>
      <p:italic r:id="rId6"/>
      <p:boldItalic r:id="rId7"/>
    </p:embeddedFont>
    <p:embeddedFont>
      <p:font typeface="EB Garamond SemiBold" pitchFamily="2" charset="0"/>
      <p:bold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DB6"/>
    <a:srgbClr val="FF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7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_1">
            <a:extLst>
              <a:ext uri="{FF2B5EF4-FFF2-40B4-BE49-F238E27FC236}">
                <a16:creationId xmlns:a16="http://schemas.microsoft.com/office/drawing/2014/main" id="{2629E8D1-C745-650F-0F23-2109BF0E3DA7}"/>
              </a:ext>
            </a:extLst>
          </p:cNvPr>
          <p:cNvGrpSpPr/>
          <p:nvPr/>
        </p:nvGrpSpPr>
        <p:grpSpPr>
          <a:xfrm>
            <a:off x="-2564736" y="0"/>
            <a:ext cx="13746982" cy="7560000"/>
            <a:chOff x="-2564736" y="0"/>
            <a:chExt cx="13746982" cy="7560000"/>
          </a:xfrm>
        </p:grpSpPr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1CC590D7-D354-9636-7E07-B3A68F531133}"/>
                </a:ext>
              </a:extLst>
            </p:cNvPr>
            <p:cNvGrpSpPr/>
            <p:nvPr/>
          </p:nvGrpSpPr>
          <p:grpSpPr>
            <a:xfrm>
              <a:off x="-2564736" y="2105370"/>
              <a:ext cx="9379374" cy="5353563"/>
              <a:chOff x="-2564736" y="2105370"/>
              <a:chExt cx="9379374" cy="5353563"/>
            </a:xfrm>
          </p:grpSpPr>
          <p:sp>
            <p:nvSpPr>
              <p:cNvPr id="5" name="AutoShape 5"/>
              <p:cNvSpPr/>
              <p:nvPr/>
            </p:nvSpPr>
            <p:spPr>
              <a:xfrm>
                <a:off x="2673000" y="3229560"/>
                <a:ext cx="0" cy="915247"/>
              </a:xfrm>
              <a:prstGeom prst="line">
                <a:avLst/>
              </a:prstGeom>
              <a:ln w="9525" cap="flat">
                <a:solidFill>
                  <a:srgbClr val="17797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410504" y="4405398"/>
                <a:ext cx="2524993" cy="7600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81"/>
                  </a:lnSpc>
                </a:pPr>
                <a:r>
                  <a:rPr lang="en-US" sz="1100" dirty="0">
                    <a:solidFill>
                      <a:srgbClr val="177970"/>
                    </a:solidFill>
                    <a:latin typeface="EB Garamond"/>
                  </a:rPr>
                  <a:t>We extend our deepest appreciation to our parents, John and Lisa Johnson, and Robert and Jennifer Smith, for their unwavering love and support throughout our lives.</a:t>
                </a:r>
              </a:p>
            </p:txBody>
          </p:sp>
          <p:sp>
            <p:nvSpPr>
              <p:cNvPr id="7" name="Freeform 7"/>
              <p:cNvSpPr/>
              <p:nvPr/>
            </p:nvSpPr>
            <p:spPr>
              <a:xfrm rot="18900000">
                <a:off x="4184558" y="2963069"/>
                <a:ext cx="2630080" cy="4495864"/>
              </a:xfrm>
              <a:custGeom>
                <a:avLst/>
                <a:gdLst/>
                <a:ahLst/>
                <a:cxnLst/>
                <a:rect l="l" t="t" r="r" b="b"/>
                <a:pathLst>
                  <a:path w="2630080" h="4495864">
                    <a:moveTo>
                      <a:pt x="0" y="0"/>
                    </a:moveTo>
                    <a:lnTo>
                      <a:pt x="2630080" y="0"/>
                    </a:lnTo>
                    <a:lnTo>
                      <a:pt x="2630080" y="4495864"/>
                    </a:lnTo>
                    <a:lnTo>
                      <a:pt x="0" y="44958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17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600403-5104-C447-B8D9-0472E9E4338D}"/>
                  </a:ext>
                </a:extLst>
              </p:cNvPr>
              <p:cNvSpPr/>
              <p:nvPr/>
            </p:nvSpPr>
            <p:spPr>
              <a:xfrm rot="2700000" flipH="1">
                <a:off x="-1631844" y="2963069"/>
                <a:ext cx="2630080" cy="4495864"/>
              </a:xfrm>
              <a:custGeom>
                <a:avLst/>
                <a:gdLst>
                  <a:gd name="connsiteX0" fmla="*/ 128225 w 2630080"/>
                  <a:gd name="connsiteY0" fmla="*/ 4495864 h 4495864"/>
                  <a:gd name="connsiteX1" fmla="*/ 0 w 2630080"/>
                  <a:gd name="connsiteY1" fmla="*/ 4367639 h 4495864"/>
                  <a:gd name="connsiteX2" fmla="*/ 0 w 2630080"/>
                  <a:gd name="connsiteY2" fmla="*/ 4495864 h 4495864"/>
                  <a:gd name="connsiteX3" fmla="*/ 2630080 w 2630080"/>
                  <a:gd name="connsiteY3" fmla="*/ 2277040 h 4495864"/>
                  <a:gd name="connsiteX4" fmla="*/ 411256 w 2630080"/>
                  <a:gd name="connsiteY4" fmla="*/ 4495864 h 4495864"/>
                  <a:gd name="connsiteX5" fmla="*/ 2630080 w 2630080"/>
                  <a:gd name="connsiteY5" fmla="*/ 4495864 h 4495864"/>
                  <a:gd name="connsiteX6" fmla="*/ 2630080 w 2630080"/>
                  <a:gd name="connsiteY6" fmla="*/ 0 h 4495864"/>
                  <a:gd name="connsiteX7" fmla="*/ 0 w 2630080"/>
                  <a:gd name="connsiteY7" fmla="*/ 0 h 4495864"/>
                  <a:gd name="connsiteX8" fmla="*/ 0 w 2630080"/>
                  <a:gd name="connsiteY8" fmla="*/ 3114945 h 4495864"/>
                  <a:gd name="connsiteX9" fmla="*/ 2319661 w 2630080"/>
                  <a:gd name="connsiteY9" fmla="*/ 795284 h 4495864"/>
                  <a:gd name="connsiteX10" fmla="*/ 2630080 w 2630080"/>
                  <a:gd name="connsiteY10" fmla="*/ 1105704 h 449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0080" h="4495864">
                    <a:moveTo>
                      <a:pt x="128225" y="4495864"/>
                    </a:moveTo>
                    <a:lnTo>
                      <a:pt x="0" y="4367639"/>
                    </a:lnTo>
                    <a:lnTo>
                      <a:pt x="0" y="4495864"/>
                    </a:lnTo>
                    <a:close/>
                    <a:moveTo>
                      <a:pt x="2630080" y="2277040"/>
                    </a:moveTo>
                    <a:lnTo>
                      <a:pt x="411256" y="4495864"/>
                    </a:lnTo>
                    <a:lnTo>
                      <a:pt x="2630080" y="4495864"/>
                    </a:lnTo>
                    <a:close/>
                    <a:moveTo>
                      <a:pt x="2630080" y="0"/>
                    </a:moveTo>
                    <a:lnTo>
                      <a:pt x="0" y="0"/>
                    </a:lnTo>
                    <a:lnTo>
                      <a:pt x="0" y="3114945"/>
                    </a:lnTo>
                    <a:lnTo>
                      <a:pt x="2319661" y="795284"/>
                    </a:lnTo>
                    <a:lnTo>
                      <a:pt x="2630080" y="1105704"/>
                    </a:lnTo>
                    <a:close/>
                  </a:path>
                </a:pathLst>
              </a:custGeom>
              <a:blipFill>
                <a:blip r:embed="rId2">
                  <a:alphaModFix amt="17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142047" y="2105370"/>
                <a:ext cx="3061906" cy="863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5000" i="1" spc="-140" dirty="0">
                    <a:solidFill>
                      <a:srgbClr val="177970"/>
                    </a:solidFill>
                    <a:latin typeface="EB Garamond" pitchFamily="2" charset="0"/>
                    <a:ea typeface="EB Garamond" pitchFamily="2" charset="0"/>
                    <a:cs typeface="EB Garamond" pitchFamily="2" charset="0"/>
                  </a:rPr>
                  <a:t>Thank you!</a:t>
                </a:r>
              </a:p>
            </p:txBody>
          </p:sp>
          <p:sp>
            <p:nvSpPr>
              <p:cNvPr id="15" name="TemplateLAB"/>
              <p:cNvSpPr/>
              <p:nvPr/>
            </p:nvSpPr>
            <p:spPr>
              <a:xfrm>
                <a:off x="2463546" y="5339997"/>
                <a:ext cx="418909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418909" h="69120">
                    <a:moveTo>
                      <a:pt x="0" y="0"/>
                    </a:moveTo>
                    <a:lnTo>
                      <a:pt x="418910" y="0"/>
                    </a:lnTo>
                    <a:lnTo>
                      <a:pt x="418910" y="69120"/>
                    </a:lnTo>
                    <a:lnTo>
                      <a:pt x="0" y="691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7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">
              <a:extLst>
                <a:ext uri="{FF2B5EF4-FFF2-40B4-BE49-F238E27FC236}">
                  <a16:creationId xmlns:a16="http://schemas.microsoft.com/office/drawing/2014/main" id="{DC417A5F-AB37-AA7B-B433-D1383A7F05C4}"/>
                </a:ext>
              </a:extLst>
            </p:cNvPr>
            <p:cNvGrpSpPr/>
            <p:nvPr/>
          </p:nvGrpSpPr>
          <p:grpSpPr>
            <a:xfrm>
              <a:off x="5346000" y="0"/>
              <a:ext cx="5836246" cy="7560000"/>
              <a:chOff x="5346000" y="0"/>
              <a:chExt cx="5836246" cy="756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346000" y="0"/>
                <a:ext cx="5346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915886" h="2709333">
                    <a:moveTo>
                      <a:pt x="0" y="0"/>
                    </a:moveTo>
                    <a:lnTo>
                      <a:pt x="1915886" y="0"/>
                    </a:lnTo>
                    <a:lnTo>
                      <a:pt x="191588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7797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DCA4F5F-58EC-3DE7-3B83-6F2AAF291FD8}"/>
                  </a:ext>
                </a:extLst>
              </p:cNvPr>
              <p:cNvSpPr/>
              <p:nvPr/>
            </p:nvSpPr>
            <p:spPr>
              <a:xfrm rot="18900000">
                <a:off x="8552165" y="271470"/>
                <a:ext cx="2630081" cy="4495864"/>
              </a:xfrm>
              <a:custGeom>
                <a:avLst/>
                <a:gdLst>
                  <a:gd name="connsiteX0" fmla="*/ 2630081 w 2630081"/>
                  <a:gd name="connsiteY0" fmla="*/ 0 h 4495864"/>
                  <a:gd name="connsiteX1" fmla="*/ 2630081 w 2630081"/>
                  <a:gd name="connsiteY1" fmla="*/ 4495864 h 4495864"/>
                  <a:gd name="connsiteX2" fmla="*/ 433090 w 2630081"/>
                  <a:gd name="connsiteY2" fmla="*/ 4495864 h 4495864"/>
                  <a:gd name="connsiteX3" fmla="*/ 1455618 w 2630081"/>
                  <a:gd name="connsiteY3" fmla="*/ 3473336 h 4495864"/>
                  <a:gd name="connsiteX4" fmla="*/ 1355846 w 2630081"/>
                  <a:gd name="connsiteY4" fmla="*/ 3373564 h 4495864"/>
                  <a:gd name="connsiteX5" fmla="*/ 233546 w 2630081"/>
                  <a:gd name="connsiteY5" fmla="*/ 4495864 h 4495864"/>
                  <a:gd name="connsiteX6" fmla="*/ 0 w 2630081"/>
                  <a:gd name="connsiteY6" fmla="*/ 4495864 h 4495864"/>
                  <a:gd name="connsiteX7" fmla="*/ 0 w 2630081"/>
                  <a:gd name="connsiteY7" fmla="*/ 0 h 449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0081" h="4495864">
                    <a:moveTo>
                      <a:pt x="2630081" y="0"/>
                    </a:moveTo>
                    <a:lnTo>
                      <a:pt x="2630081" y="4495864"/>
                    </a:lnTo>
                    <a:lnTo>
                      <a:pt x="433090" y="4495864"/>
                    </a:lnTo>
                    <a:lnTo>
                      <a:pt x="1455618" y="3473336"/>
                    </a:lnTo>
                    <a:lnTo>
                      <a:pt x="1355846" y="3373564"/>
                    </a:lnTo>
                    <a:lnTo>
                      <a:pt x="233546" y="4495864"/>
                    </a:lnTo>
                    <a:lnTo>
                      <a:pt x="0" y="44958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3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845161" y="6787172"/>
                <a:ext cx="4090839" cy="182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25"/>
                  </a:lnSpc>
                </a:pPr>
                <a:r>
                  <a:rPr lang="en-US" sz="1100" dirty="0">
                    <a:solidFill>
                      <a:srgbClr val="FFFFF8"/>
                    </a:solidFill>
                    <a:latin typeface="EB Garamond"/>
                  </a:rPr>
                  <a:t>Sunflower Hill Vineyard, 123 Vineyard Lane, Countryside Haven, USA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845161" y="6600854"/>
                <a:ext cx="3504385" cy="182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24"/>
                  </a:lnSpc>
                </a:pPr>
                <a:r>
                  <a:rPr lang="en-US" sz="1100" dirty="0">
                    <a:solidFill>
                      <a:srgbClr val="FFFFF8"/>
                    </a:solidFill>
                    <a:latin typeface="EB Garamond SemiBold" pitchFamily="2" charset="0"/>
                    <a:ea typeface="EB Garamond SemiBold" pitchFamily="2" charset="0"/>
                    <a:cs typeface="EB Garamond SemiBold" pitchFamily="2" charset="0"/>
                  </a:rPr>
                  <a:t>LOCATION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845161" y="3981697"/>
                <a:ext cx="2045419" cy="8608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092"/>
                  </a:lnSpc>
                </a:pPr>
                <a:r>
                  <a:rPr lang="en-US" sz="5050" i="1" spc="-141" dirty="0">
                    <a:solidFill>
                      <a:srgbClr val="FFFFF8"/>
                    </a:solidFill>
                    <a:latin typeface="EB Garamond" pitchFamily="2" charset="0"/>
                    <a:ea typeface="EB Garamond" pitchFamily="2" charset="0"/>
                    <a:cs typeface="EB Garamond" pitchFamily="2" charset="0"/>
                  </a:rPr>
                  <a:t>Krystal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845161" y="4669544"/>
                <a:ext cx="2887627" cy="8784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232"/>
                  </a:lnSpc>
                  <a:spcBef>
                    <a:spcPct val="0"/>
                  </a:spcBef>
                </a:pPr>
                <a:r>
                  <a:rPr lang="en-US" sz="5150" i="1" spc="-144" dirty="0">
                    <a:solidFill>
                      <a:srgbClr val="FFFFF8"/>
                    </a:solidFill>
                    <a:latin typeface="EB Garamond" pitchFamily="2" charset="0"/>
                    <a:ea typeface="EB Garamond" pitchFamily="2" charset="0"/>
                    <a:cs typeface="EB Garamond" pitchFamily="2" charset="0"/>
                  </a:rPr>
                  <a:t>Johnathan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845161" y="6174295"/>
                <a:ext cx="2716693" cy="182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25"/>
                  </a:lnSpc>
                </a:pPr>
                <a:r>
                  <a:rPr lang="en-US" sz="1100" dirty="0">
                    <a:solidFill>
                      <a:srgbClr val="FFFFF8"/>
                    </a:solidFill>
                    <a:latin typeface="EB Garamond"/>
                  </a:rPr>
                  <a:t>4:00 PM - Saturday, June 15th, 2024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845161" y="5987977"/>
                <a:ext cx="1706215" cy="182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24"/>
                  </a:lnSpc>
                </a:pPr>
                <a:r>
                  <a:rPr lang="en-US" sz="1100" dirty="0">
                    <a:solidFill>
                      <a:srgbClr val="FFFFF8"/>
                    </a:solidFill>
                    <a:latin typeface="EB Garamond SemiBold" pitchFamily="2" charset="0"/>
                    <a:ea typeface="EB Garamond SemiBold" pitchFamily="2" charset="0"/>
                    <a:cs typeface="EB Garamond SemiBold" pitchFamily="2" charset="0"/>
                  </a:rPr>
                  <a:t>TIME &amp; DATE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845161" y="534545"/>
                <a:ext cx="767973" cy="495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6"/>
                  </a:lnSpc>
                </a:pPr>
                <a:r>
                  <a:rPr lang="en-US" sz="1047" dirty="0">
                    <a:solidFill>
                      <a:srgbClr val="FFFFF8"/>
                    </a:solidFill>
                    <a:latin typeface="EB Garamond"/>
                  </a:rPr>
                  <a:t>You are cordially invited to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704995" y="4249834"/>
                <a:ext cx="507644" cy="5254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332"/>
                  </a:lnSpc>
                </a:pPr>
                <a:r>
                  <a:rPr lang="en-US" sz="3100" i="1" dirty="0">
                    <a:solidFill>
                      <a:srgbClr val="FFFFF8"/>
                    </a:solidFill>
                    <a:latin typeface="EB Garamond" pitchFamily="2" charset="0"/>
                    <a:ea typeface="EB Garamond" pitchFamily="2" charset="0"/>
                    <a:cs typeface="EB Garamond" pitchFamily="2" charset="0"/>
                  </a:rPr>
                  <a:t>&amp;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 rot="1613654">
                <a:off x="7553473" y="4176441"/>
                <a:ext cx="729610" cy="710169"/>
              </a:xfrm>
              <a:prstGeom prst="rect">
                <a:avLst/>
              </a:prstGeom>
            </p:spPr>
            <p:txBody>
              <a:bodyPr lIns="0" tIns="0" rIns="0" bIns="0" rtlCol="0" anchor="t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ts val="1420"/>
                  </a:lnSpc>
                </a:pPr>
                <a:r>
                  <a:rPr lang="en-US" sz="900" spc="-1" dirty="0">
                    <a:solidFill>
                      <a:srgbClr val="FFFFF8"/>
                    </a:solidFill>
                    <a:latin typeface="EB Garamond"/>
                  </a:rPr>
                  <a:t>   Wedding ceremony</a:t>
                </a:r>
              </a:p>
            </p:txBody>
          </p:sp>
          <p:sp>
            <p:nvSpPr>
              <p:cNvPr id="16" name="TemplateLAB"/>
              <p:cNvSpPr/>
              <p:nvPr/>
            </p:nvSpPr>
            <p:spPr>
              <a:xfrm>
                <a:off x="9936000" y="6888496"/>
                <a:ext cx="418909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418909" h="69120">
                    <a:moveTo>
                      <a:pt x="0" y="0"/>
                    </a:moveTo>
                    <a:lnTo>
                      <a:pt x="418909" y="0"/>
                    </a:lnTo>
                    <a:lnTo>
                      <a:pt x="418909" y="69120"/>
                    </a:lnTo>
                    <a:lnTo>
                      <a:pt x="0" y="691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7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6_2">
            <a:extLst>
              <a:ext uri="{FF2B5EF4-FFF2-40B4-BE49-F238E27FC236}">
                <a16:creationId xmlns:a16="http://schemas.microsoft.com/office/drawing/2014/main" id="{CD56CDDF-420F-1D4E-EEED-24AF9FE8316E}"/>
              </a:ext>
            </a:extLst>
          </p:cNvPr>
          <p:cNvGrpSpPr/>
          <p:nvPr/>
        </p:nvGrpSpPr>
        <p:grpSpPr>
          <a:xfrm>
            <a:off x="523101" y="0"/>
            <a:ext cx="10168899" cy="7854156"/>
            <a:chOff x="523101" y="0"/>
            <a:chExt cx="10168899" cy="785415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8F4A091-859A-7581-053D-BD62A4F1071E}"/>
                </a:ext>
              </a:extLst>
            </p:cNvPr>
            <p:cNvGrpSpPr/>
            <p:nvPr/>
          </p:nvGrpSpPr>
          <p:grpSpPr>
            <a:xfrm>
              <a:off x="5346000" y="0"/>
              <a:ext cx="5346000" cy="7560000"/>
              <a:chOff x="5346000" y="0"/>
              <a:chExt cx="5346000" cy="75600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346000" y="0"/>
                <a:ext cx="5346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915886" h="2709333">
                    <a:moveTo>
                      <a:pt x="0" y="0"/>
                    </a:moveTo>
                    <a:lnTo>
                      <a:pt x="1915886" y="0"/>
                    </a:lnTo>
                    <a:lnTo>
                      <a:pt x="191588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7797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6007600" y="571059"/>
                <a:ext cx="4022800" cy="6417882"/>
              </a:xfrm>
              <a:prstGeom prst="roundRect">
                <a:avLst>
                  <a:gd name="adj" fmla="val 47497"/>
                </a:avLst>
              </a:prstGeom>
              <a:solidFill>
                <a:srgbClr val="000000">
                  <a:alpha val="0"/>
                </a:srgbClr>
              </a:solidFill>
              <a:ln w="9525" cap="rnd">
                <a:solidFill>
                  <a:srgbClr val="8DBDB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 rot="15401392">
                <a:off x="8768224" y="5332450"/>
                <a:ext cx="1375719" cy="1743423"/>
              </a:xfrm>
              <a:custGeom>
                <a:avLst/>
                <a:gdLst/>
                <a:ahLst/>
                <a:cxnLst/>
                <a:rect l="l" t="t" r="r" b="b"/>
                <a:pathLst>
                  <a:path w="1834292" h="2324564">
                    <a:moveTo>
                      <a:pt x="0" y="0"/>
                    </a:moveTo>
                    <a:lnTo>
                      <a:pt x="1834292" y="0"/>
                    </a:lnTo>
                    <a:lnTo>
                      <a:pt x="1834292" y="2324563"/>
                    </a:lnTo>
                    <a:lnTo>
                      <a:pt x="0" y="2324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 rot="4779589">
                <a:off x="5942563" y="270784"/>
                <a:ext cx="1522921" cy="1929969"/>
              </a:xfrm>
              <a:custGeom>
                <a:avLst/>
                <a:gdLst/>
                <a:ahLst/>
                <a:cxnLst/>
                <a:rect l="l" t="t" r="r" b="b"/>
                <a:pathLst>
                  <a:path w="2030561" h="2573292">
                    <a:moveTo>
                      <a:pt x="0" y="0"/>
                    </a:moveTo>
                    <a:lnTo>
                      <a:pt x="2030561" y="0"/>
                    </a:lnTo>
                    <a:lnTo>
                      <a:pt x="2030561" y="2573291"/>
                    </a:lnTo>
                    <a:lnTo>
                      <a:pt x="0" y="25732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6478084" y="2126311"/>
                <a:ext cx="3081832" cy="295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64"/>
                  </a:lnSpc>
                  <a:spcBef>
                    <a:spcPct val="0"/>
                  </a:spcBef>
                </a:pPr>
                <a:r>
                  <a:rPr lang="en-US" sz="2100" i="1" spc="-65" dirty="0">
                    <a:solidFill>
                      <a:srgbClr val="FFFFF8"/>
                    </a:solidFill>
                    <a:latin typeface="EB Garamond" pitchFamily="2" charset="0"/>
                    <a:ea typeface="EB Garamond" pitchFamily="2" charset="0"/>
                    <a:cs typeface="EB Garamond" pitchFamily="2" charset="0"/>
                  </a:rPr>
                  <a:t>Wedding timeline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2F9D777-76E3-9DE9-4676-E8395D09DC79}"/>
                  </a:ext>
                </a:extLst>
              </p:cNvPr>
              <p:cNvGrpSpPr/>
              <p:nvPr/>
            </p:nvGrpSpPr>
            <p:grpSpPr>
              <a:xfrm>
                <a:off x="6764216" y="2718530"/>
                <a:ext cx="2552342" cy="2722713"/>
                <a:chOff x="6764216" y="2820130"/>
                <a:chExt cx="2552342" cy="2722713"/>
              </a:xfrm>
            </p:grpSpPr>
            <p:sp>
              <p:nvSpPr>
                <p:cNvPr id="19" name="AutoShape 19"/>
                <p:cNvSpPr/>
                <p:nvPr/>
              </p:nvSpPr>
              <p:spPr>
                <a:xfrm flipH="1">
                  <a:off x="7587881" y="2820130"/>
                  <a:ext cx="0" cy="2722713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D31DB060-7871-CCD8-3D83-2762F9C352D4}"/>
                    </a:ext>
                  </a:extLst>
                </p:cNvPr>
                <p:cNvGrpSpPr/>
                <p:nvPr/>
              </p:nvGrpSpPr>
              <p:grpSpPr>
                <a:xfrm>
                  <a:off x="6764216" y="2827482"/>
                  <a:ext cx="2552342" cy="2708009"/>
                  <a:chOff x="6764216" y="2808432"/>
                  <a:chExt cx="2552342" cy="2708009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63170505-003A-665D-3A52-83E1E8AE5B13}"/>
                      </a:ext>
                    </a:extLst>
                  </p:cNvPr>
                  <p:cNvGrpSpPr/>
                  <p:nvPr/>
                </p:nvGrpSpPr>
                <p:grpSpPr>
                  <a:xfrm>
                    <a:off x="6879959" y="2808432"/>
                    <a:ext cx="2384143" cy="220980"/>
                    <a:chOff x="6879959" y="2808432"/>
                    <a:chExt cx="2384143" cy="220980"/>
                  </a:xfrm>
                </p:grpSpPr>
                <p:sp>
                  <p:nvSpPr>
                    <p:cNvPr id="47" name="TextBox 47"/>
                    <p:cNvSpPr txBox="1"/>
                    <p:nvPr/>
                  </p:nvSpPr>
                  <p:spPr>
                    <a:xfrm>
                      <a:off x="6879959" y="2816105"/>
                      <a:ext cx="572479" cy="2056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 SemiBold" pitchFamily="2" charset="0"/>
                          <a:ea typeface="EB Garamond SemiBold" pitchFamily="2" charset="0"/>
                          <a:cs typeface="EB Garamond SemiBold" pitchFamily="2" charset="0"/>
                        </a:rPr>
                        <a:t>4:00 PM</a:t>
                      </a:r>
                    </a:p>
                  </p:txBody>
                </p:sp>
                <p:sp>
                  <p:nvSpPr>
                    <p:cNvPr id="48" name="TextBox 48"/>
                    <p:cNvSpPr txBox="1"/>
                    <p:nvPr/>
                  </p:nvSpPr>
                  <p:spPr>
                    <a:xfrm>
                      <a:off x="7723323" y="2808432"/>
                      <a:ext cx="1540779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800"/>
                        </a:lnSpc>
                        <a:spcBef>
                          <a:spcPct val="0"/>
                        </a:spcBef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"/>
                        </a:rPr>
                        <a:t>Arrival and Seating</a:t>
                      </a:r>
                    </a:p>
                  </p:txBody>
                </p:sp>
              </p:grp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440E0359-C413-669F-C47C-6B9EFF28985C}"/>
                      </a:ext>
                    </a:extLst>
                  </p:cNvPr>
                  <p:cNvGrpSpPr/>
                  <p:nvPr/>
                </p:nvGrpSpPr>
                <p:grpSpPr>
                  <a:xfrm>
                    <a:off x="6879959" y="3305838"/>
                    <a:ext cx="2384143" cy="220980"/>
                    <a:chOff x="6879959" y="3305838"/>
                    <a:chExt cx="2384143" cy="220980"/>
                  </a:xfrm>
                </p:grpSpPr>
                <p:sp>
                  <p:nvSpPr>
                    <p:cNvPr id="49" name="TextBox 49"/>
                    <p:cNvSpPr txBox="1"/>
                    <p:nvPr/>
                  </p:nvSpPr>
                  <p:spPr>
                    <a:xfrm>
                      <a:off x="6879959" y="3313511"/>
                      <a:ext cx="572479" cy="2056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 SemiBold" pitchFamily="2" charset="0"/>
                          <a:ea typeface="EB Garamond SemiBold" pitchFamily="2" charset="0"/>
                          <a:cs typeface="EB Garamond SemiBold" pitchFamily="2" charset="0"/>
                        </a:rPr>
                        <a:t>4:30 PM</a:t>
                      </a:r>
                    </a:p>
                  </p:txBody>
                </p:sp>
                <p:sp>
                  <p:nvSpPr>
                    <p:cNvPr id="50" name="TextBox 50"/>
                    <p:cNvSpPr txBox="1"/>
                    <p:nvPr/>
                  </p:nvSpPr>
                  <p:spPr>
                    <a:xfrm>
                      <a:off x="7723323" y="3305838"/>
                      <a:ext cx="1540779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800"/>
                        </a:lnSpc>
                        <a:spcBef>
                          <a:spcPct val="0"/>
                        </a:spcBef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"/>
                        </a:rPr>
                        <a:t>Wedding Ceremony</a:t>
                      </a: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93DE1335-EEE1-29D7-700E-F5F3F48A283B}"/>
                      </a:ext>
                    </a:extLst>
                  </p:cNvPr>
                  <p:cNvGrpSpPr/>
                  <p:nvPr/>
                </p:nvGrpSpPr>
                <p:grpSpPr>
                  <a:xfrm>
                    <a:off x="6879959" y="3803244"/>
                    <a:ext cx="2384143" cy="220980"/>
                    <a:chOff x="6879959" y="3803243"/>
                    <a:chExt cx="2384143" cy="220980"/>
                  </a:xfrm>
                </p:grpSpPr>
                <p:sp>
                  <p:nvSpPr>
                    <p:cNvPr id="51" name="TextBox 51"/>
                    <p:cNvSpPr txBox="1"/>
                    <p:nvPr/>
                  </p:nvSpPr>
                  <p:spPr>
                    <a:xfrm>
                      <a:off x="6879959" y="3810916"/>
                      <a:ext cx="572479" cy="2056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 SemiBold" pitchFamily="2" charset="0"/>
                          <a:ea typeface="EB Garamond SemiBold" pitchFamily="2" charset="0"/>
                          <a:cs typeface="EB Garamond SemiBold" pitchFamily="2" charset="0"/>
                        </a:rPr>
                        <a:t>6:00 PM</a:t>
                      </a:r>
                    </a:p>
                  </p:txBody>
                </p:sp>
                <p:sp>
                  <p:nvSpPr>
                    <p:cNvPr id="52" name="TextBox 52"/>
                    <p:cNvSpPr txBox="1"/>
                    <p:nvPr/>
                  </p:nvSpPr>
                  <p:spPr>
                    <a:xfrm>
                      <a:off x="7723323" y="3803243"/>
                      <a:ext cx="1540779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800"/>
                        </a:lnSpc>
                        <a:spcBef>
                          <a:spcPct val="0"/>
                        </a:spcBef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"/>
                        </a:rPr>
                        <a:t>Cocktail Hour</a:t>
                      </a:r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550A46D9-EE1C-56C5-62C3-88471B43C373}"/>
                      </a:ext>
                    </a:extLst>
                  </p:cNvPr>
                  <p:cNvGrpSpPr/>
                  <p:nvPr/>
                </p:nvGrpSpPr>
                <p:grpSpPr>
                  <a:xfrm>
                    <a:off x="6879959" y="4300650"/>
                    <a:ext cx="2384143" cy="220980"/>
                    <a:chOff x="6879959" y="4300649"/>
                    <a:chExt cx="2384143" cy="220980"/>
                  </a:xfrm>
                </p:grpSpPr>
                <p:sp>
                  <p:nvSpPr>
                    <p:cNvPr id="53" name="TextBox 53"/>
                    <p:cNvSpPr txBox="1"/>
                    <p:nvPr/>
                  </p:nvSpPr>
                  <p:spPr>
                    <a:xfrm>
                      <a:off x="6879959" y="4308322"/>
                      <a:ext cx="572479" cy="2056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 SemiBold" pitchFamily="2" charset="0"/>
                          <a:ea typeface="EB Garamond SemiBold" pitchFamily="2" charset="0"/>
                          <a:cs typeface="EB Garamond SemiBold" pitchFamily="2" charset="0"/>
                        </a:rPr>
                        <a:t>7:00 PM</a:t>
                      </a:r>
                    </a:p>
                  </p:txBody>
                </p:sp>
                <p:sp>
                  <p:nvSpPr>
                    <p:cNvPr id="54" name="TextBox 54"/>
                    <p:cNvSpPr txBox="1"/>
                    <p:nvPr/>
                  </p:nvSpPr>
                  <p:spPr>
                    <a:xfrm>
                      <a:off x="7723323" y="4300649"/>
                      <a:ext cx="1540779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800"/>
                        </a:lnSpc>
                        <a:spcBef>
                          <a:spcPct val="0"/>
                        </a:spcBef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"/>
                        </a:rPr>
                        <a:t>Reception Dinner</a:t>
                      </a: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6A6C24DA-0701-4B7D-69B6-AD79CB9E94DE}"/>
                      </a:ext>
                    </a:extLst>
                  </p:cNvPr>
                  <p:cNvGrpSpPr/>
                  <p:nvPr/>
                </p:nvGrpSpPr>
                <p:grpSpPr>
                  <a:xfrm>
                    <a:off x="6879959" y="4798056"/>
                    <a:ext cx="2436599" cy="220980"/>
                    <a:chOff x="6879959" y="4798055"/>
                    <a:chExt cx="2436599" cy="220980"/>
                  </a:xfrm>
                </p:grpSpPr>
                <p:sp>
                  <p:nvSpPr>
                    <p:cNvPr id="55" name="TextBox 55"/>
                    <p:cNvSpPr txBox="1"/>
                    <p:nvPr/>
                  </p:nvSpPr>
                  <p:spPr>
                    <a:xfrm>
                      <a:off x="6879959" y="4805728"/>
                      <a:ext cx="572479" cy="2056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 SemiBold" pitchFamily="2" charset="0"/>
                          <a:ea typeface="EB Garamond SemiBold" pitchFamily="2" charset="0"/>
                          <a:cs typeface="EB Garamond SemiBold" pitchFamily="2" charset="0"/>
                        </a:rPr>
                        <a:t>8:00 PM</a:t>
                      </a:r>
                    </a:p>
                  </p:txBody>
                </p:sp>
                <p:sp>
                  <p:nvSpPr>
                    <p:cNvPr id="56" name="TextBox 56"/>
                    <p:cNvSpPr txBox="1"/>
                    <p:nvPr/>
                  </p:nvSpPr>
                  <p:spPr>
                    <a:xfrm>
                      <a:off x="7723323" y="4798055"/>
                      <a:ext cx="1593235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800"/>
                        </a:lnSpc>
                        <a:spcBef>
                          <a:spcPct val="0"/>
                        </a:spcBef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"/>
                        </a:rPr>
                        <a:t>Dancing &amp; Entertainment</a:t>
                      </a:r>
                    </a:p>
                  </p:txBody>
                </p:sp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A32AAA9F-AE94-2AF2-25EB-94E6D0F727B0}"/>
                      </a:ext>
                    </a:extLst>
                  </p:cNvPr>
                  <p:cNvGrpSpPr/>
                  <p:nvPr/>
                </p:nvGrpSpPr>
                <p:grpSpPr>
                  <a:xfrm>
                    <a:off x="6764216" y="5295461"/>
                    <a:ext cx="2499886" cy="220980"/>
                    <a:chOff x="6764216" y="5295461"/>
                    <a:chExt cx="2499886" cy="220980"/>
                  </a:xfrm>
                </p:grpSpPr>
                <p:sp>
                  <p:nvSpPr>
                    <p:cNvPr id="57" name="TextBox 57"/>
                    <p:cNvSpPr txBox="1"/>
                    <p:nvPr/>
                  </p:nvSpPr>
                  <p:spPr>
                    <a:xfrm>
                      <a:off x="6764216" y="5303134"/>
                      <a:ext cx="688222" cy="2056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 SemiBold" pitchFamily="2" charset="0"/>
                          <a:ea typeface="EB Garamond SemiBold" pitchFamily="2" charset="0"/>
                          <a:cs typeface="EB Garamond SemiBold" pitchFamily="2" charset="0"/>
                        </a:rPr>
                        <a:t>10:00 PM</a:t>
                      </a:r>
                    </a:p>
                  </p:txBody>
                </p:sp>
                <p:sp>
                  <p:nvSpPr>
                    <p:cNvPr id="58" name="TextBox 58"/>
                    <p:cNvSpPr txBox="1"/>
                    <p:nvPr/>
                  </p:nvSpPr>
                  <p:spPr>
                    <a:xfrm>
                      <a:off x="7723323" y="5295461"/>
                      <a:ext cx="1540779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800"/>
                        </a:lnSpc>
                        <a:spcBef>
                          <a:spcPct val="0"/>
                        </a:spcBef>
                      </a:pPr>
                      <a:r>
                        <a:rPr lang="en-US" sz="1200" dirty="0">
                          <a:solidFill>
                            <a:srgbClr val="FFFFF8"/>
                          </a:solidFill>
                          <a:latin typeface="EB Garamond"/>
                        </a:rPr>
                        <a:t>Farewell and Send-Off</a:t>
                      </a:r>
                    </a:p>
                  </p:txBody>
                </p:sp>
              </p:grpSp>
            </p:grpSp>
          </p:grpSp>
        </p:grpSp>
        <p:sp>
          <p:nvSpPr>
            <p:cNvPr id="59" name="TemplateLAB"/>
            <p:cNvSpPr/>
            <p:nvPr/>
          </p:nvSpPr>
          <p:spPr>
            <a:xfrm rot="-5400000">
              <a:off x="9962937" y="5144149"/>
              <a:ext cx="418909" cy="69120"/>
            </a:xfrm>
            <a:custGeom>
              <a:avLst/>
              <a:gdLst/>
              <a:ahLst/>
              <a:cxnLst/>
              <a:rect l="l" t="t" r="r" b="b"/>
              <a:pathLst>
                <a:path w="418909" h="69120">
                  <a:moveTo>
                    <a:pt x="0" y="0"/>
                  </a:moveTo>
                  <a:lnTo>
                    <a:pt x="418909" y="0"/>
                  </a:lnTo>
                  <a:lnTo>
                    <a:pt x="418909" y="69120"/>
                  </a:lnTo>
                  <a:lnTo>
                    <a:pt x="0" y="6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44C434-117D-D669-5A33-E2682B681AAF}"/>
                </a:ext>
              </a:extLst>
            </p:cNvPr>
            <p:cNvGrpSpPr/>
            <p:nvPr/>
          </p:nvGrpSpPr>
          <p:grpSpPr>
            <a:xfrm>
              <a:off x="523101" y="799709"/>
              <a:ext cx="4299799" cy="7054447"/>
              <a:chOff x="523101" y="799709"/>
              <a:chExt cx="4299799" cy="7054447"/>
            </a:xfrm>
          </p:grpSpPr>
          <p:sp>
            <p:nvSpPr>
              <p:cNvPr id="14" name="AutoShape 14"/>
              <p:cNvSpPr/>
              <p:nvPr/>
            </p:nvSpPr>
            <p:spPr>
              <a:xfrm flipV="1">
                <a:off x="753688" y="2197315"/>
                <a:ext cx="3838624" cy="0"/>
              </a:xfrm>
              <a:prstGeom prst="line">
                <a:avLst/>
              </a:prstGeom>
              <a:ln w="9525" cap="flat">
                <a:solidFill>
                  <a:srgbClr val="17797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V="1">
                <a:off x="753688" y="2891360"/>
                <a:ext cx="3838624" cy="0"/>
              </a:xfrm>
              <a:prstGeom prst="line">
                <a:avLst/>
              </a:prstGeom>
              <a:ln w="9525" cap="flat">
                <a:solidFill>
                  <a:srgbClr val="17797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V="1">
                <a:off x="753688" y="3585405"/>
                <a:ext cx="3838624" cy="0"/>
              </a:xfrm>
              <a:prstGeom prst="line">
                <a:avLst/>
              </a:prstGeom>
              <a:ln w="9525" cap="flat">
                <a:solidFill>
                  <a:srgbClr val="17797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753688" y="4590930"/>
                <a:ext cx="3838624" cy="0"/>
              </a:xfrm>
              <a:prstGeom prst="line">
                <a:avLst/>
              </a:prstGeom>
              <a:ln w="9525" cap="flat">
                <a:solidFill>
                  <a:srgbClr val="17797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753688" y="5284979"/>
                <a:ext cx="3838624" cy="0"/>
              </a:xfrm>
              <a:prstGeom prst="line">
                <a:avLst/>
              </a:prstGeom>
              <a:ln w="9525" cap="flat">
                <a:solidFill>
                  <a:srgbClr val="17797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749303B-C0C8-AC56-DBB8-A9273A75B778}"/>
                  </a:ext>
                </a:extLst>
              </p:cNvPr>
              <p:cNvGrpSpPr/>
              <p:nvPr/>
            </p:nvGrpSpPr>
            <p:grpSpPr>
              <a:xfrm>
                <a:off x="1302230" y="5951875"/>
                <a:ext cx="2741540" cy="1902281"/>
                <a:chOff x="1302214" y="5951875"/>
                <a:chExt cx="2741540" cy="1902281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7E5DE07E-5216-C575-47AF-7A8915244A9D}"/>
                    </a:ext>
                  </a:extLst>
                </p:cNvPr>
                <p:cNvSpPr/>
                <p:nvPr/>
              </p:nvSpPr>
              <p:spPr>
                <a:xfrm rot="16926132">
                  <a:off x="2617043" y="6427445"/>
                  <a:ext cx="1902281" cy="951141"/>
                </a:xfrm>
                <a:custGeom>
                  <a:avLst/>
                  <a:gdLst>
                    <a:gd name="connsiteX0" fmla="*/ 1902281 w 1902281"/>
                    <a:gd name="connsiteY0" fmla="*/ 0 h 951141"/>
                    <a:gd name="connsiteX1" fmla="*/ 1902281 w 1902281"/>
                    <a:gd name="connsiteY1" fmla="*/ 951141 h 951141"/>
                    <a:gd name="connsiteX2" fmla="*/ 0 w 1902281"/>
                    <a:gd name="connsiteY2" fmla="*/ 951141 h 951141"/>
                    <a:gd name="connsiteX3" fmla="*/ 0 w 1902281"/>
                    <a:gd name="connsiteY3" fmla="*/ 782911 h 951141"/>
                    <a:gd name="connsiteX4" fmla="*/ 328933 w 1902281"/>
                    <a:gd name="connsiteY4" fmla="*/ 712381 h 951141"/>
                    <a:gd name="connsiteX5" fmla="*/ 273132 w 1902281"/>
                    <a:gd name="connsiteY5" fmla="*/ 452140 h 951141"/>
                    <a:gd name="connsiteX6" fmla="*/ 0 w 1902281"/>
                    <a:gd name="connsiteY6" fmla="*/ 510705 h 951141"/>
                    <a:gd name="connsiteX7" fmla="*/ 0 w 1902281"/>
                    <a:gd name="connsiteY7" fmla="*/ 0 h 951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2281" h="951141">
                      <a:moveTo>
                        <a:pt x="1902281" y="0"/>
                      </a:moveTo>
                      <a:lnTo>
                        <a:pt x="1902281" y="951141"/>
                      </a:lnTo>
                      <a:lnTo>
                        <a:pt x="0" y="951141"/>
                      </a:lnTo>
                      <a:lnTo>
                        <a:pt x="0" y="782911"/>
                      </a:lnTo>
                      <a:lnTo>
                        <a:pt x="328933" y="712381"/>
                      </a:lnTo>
                      <a:lnTo>
                        <a:pt x="273132" y="452140"/>
                      </a:lnTo>
                      <a:lnTo>
                        <a:pt x="0" y="5107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alphaModFix amt="19999"/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 wrap="square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F34379F-4B00-E015-A446-97E727757B36}"/>
                    </a:ext>
                  </a:extLst>
                </p:cNvPr>
                <p:cNvSpPr/>
                <p:nvPr/>
              </p:nvSpPr>
              <p:spPr>
                <a:xfrm rot="4674000" flipH="1">
                  <a:off x="826644" y="6427445"/>
                  <a:ext cx="1902281" cy="951141"/>
                </a:xfrm>
                <a:custGeom>
                  <a:avLst/>
                  <a:gdLst>
                    <a:gd name="connsiteX0" fmla="*/ 1902281 w 1902281"/>
                    <a:gd name="connsiteY0" fmla="*/ 0 h 951141"/>
                    <a:gd name="connsiteX1" fmla="*/ 0 w 1902281"/>
                    <a:gd name="connsiteY1" fmla="*/ 0 h 951141"/>
                    <a:gd name="connsiteX2" fmla="*/ 0 w 1902281"/>
                    <a:gd name="connsiteY2" fmla="*/ 510635 h 951141"/>
                    <a:gd name="connsiteX3" fmla="*/ 273126 w 1902281"/>
                    <a:gd name="connsiteY3" fmla="*/ 452082 h 951141"/>
                    <a:gd name="connsiteX4" fmla="*/ 328917 w 1902281"/>
                    <a:gd name="connsiteY4" fmla="*/ 712324 h 951141"/>
                    <a:gd name="connsiteX5" fmla="*/ 0 w 1902281"/>
                    <a:gd name="connsiteY5" fmla="*/ 782838 h 951141"/>
                    <a:gd name="connsiteX6" fmla="*/ 0 w 1902281"/>
                    <a:gd name="connsiteY6" fmla="*/ 951141 h 951141"/>
                    <a:gd name="connsiteX7" fmla="*/ 1902281 w 1902281"/>
                    <a:gd name="connsiteY7" fmla="*/ 951141 h 951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2281" h="951141">
                      <a:moveTo>
                        <a:pt x="1902281" y="0"/>
                      </a:moveTo>
                      <a:lnTo>
                        <a:pt x="0" y="0"/>
                      </a:lnTo>
                      <a:lnTo>
                        <a:pt x="0" y="510635"/>
                      </a:lnTo>
                      <a:lnTo>
                        <a:pt x="273126" y="452082"/>
                      </a:lnTo>
                      <a:lnTo>
                        <a:pt x="328917" y="712324"/>
                      </a:lnTo>
                      <a:lnTo>
                        <a:pt x="0" y="782838"/>
                      </a:lnTo>
                      <a:lnTo>
                        <a:pt x="0" y="951141"/>
                      </a:lnTo>
                      <a:lnTo>
                        <a:pt x="1902281" y="951141"/>
                      </a:lnTo>
                      <a:close/>
                    </a:path>
                  </a:pathLst>
                </a:custGeom>
                <a:blipFill>
                  <a:blip r:embed="rId6">
                    <a:alphaModFix amt="19999"/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 wrap="square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" name="TextBox 23"/>
              <p:cNvSpPr txBox="1"/>
              <p:nvPr/>
            </p:nvSpPr>
            <p:spPr>
              <a:xfrm>
                <a:off x="818252" y="799709"/>
                <a:ext cx="3709496" cy="3240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84"/>
                  </a:lnSpc>
                </a:pPr>
                <a:r>
                  <a:rPr lang="en-US" sz="2300" i="1" spc="-71" dirty="0">
                    <a:solidFill>
                      <a:srgbClr val="177970"/>
                    </a:solidFill>
                    <a:latin typeface="EB Garamond" pitchFamily="2" charset="0"/>
                    <a:ea typeface="EB Garamond" pitchFamily="2" charset="0"/>
                    <a:cs typeface="EB Garamond" pitchFamily="2" charset="0"/>
                  </a:rPr>
                  <a:t>Wedding party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B6850B6-64CA-71AF-489D-5973D4097CDA}"/>
                  </a:ext>
                </a:extLst>
              </p:cNvPr>
              <p:cNvGrpSpPr/>
              <p:nvPr/>
            </p:nvGrpSpPr>
            <p:grpSpPr>
              <a:xfrm>
                <a:off x="523101" y="2371935"/>
                <a:ext cx="4299799" cy="344805"/>
                <a:chOff x="523101" y="2370878"/>
                <a:chExt cx="4299799" cy="344805"/>
              </a:xfrm>
            </p:grpSpPr>
            <p:sp>
              <p:nvSpPr>
                <p:cNvPr id="24" name="TextBox 24"/>
                <p:cNvSpPr txBox="1"/>
                <p:nvPr/>
              </p:nvSpPr>
              <p:spPr>
                <a:xfrm>
                  <a:off x="605154" y="2525183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John and Mary Johnson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523101" y="2370878"/>
                  <a:ext cx="1890512" cy="1924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177970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Parents of the bride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3014441" y="2525183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David and Susan Smith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2932388" y="2370878"/>
                  <a:ext cx="1890512" cy="1924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177970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Parents of the groom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4370A33-E339-1A9E-32F3-A953A63D20F6}"/>
                  </a:ext>
                </a:extLst>
              </p:cNvPr>
              <p:cNvGrpSpPr/>
              <p:nvPr/>
            </p:nvGrpSpPr>
            <p:grpSpPr>
              <a:xfrm>
                <a:off x="523101" y="3065980"/>
                <a:ext cx="4299799" cy="344805"/>
                <a:chOff x="523101" y="3063865"/>
                <a:chExt cx="4299799" cy="344805"/>
              </a:xfrm>
            </p:grpSpPr>
            <p:sp>
              <p:nvSpPr>
                <p:cNvPr id="28" name="TextBox 28"/>
                <p:cNvSpPr txBox="1"/>
                <p:nvPr/>
              </p:nvSpPr>
              <p:spPr>
                <a:xfrm>
                  <a:off x="605154" y="3218170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Emily Wilson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523101" y="3063865"/>
                  <a:ext cx="1890512" cy="1924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177970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Maids of honor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3014441" y="3218170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James Roberts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2932388" y="3063865"/>
                  <a:ext cx="1890512" cy="1924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177970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Best men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5628F79-AC22-87CA-45BC-FC0936F7D5D8}"/>
                  </a:ext>
                </a:extLst>
              </p:cNvPr>
              <p:cNvGrpSpPr/>
              <p:nvPr/>
            </p:nvGrpSpPr>
            <p:grpSpPr>
              <a:xfrm>
                <a:off x="523101" y="4765550"/>
                <a:ext cx="4299799" cy="344805"/>
                <a:chOff x="523101" y="4761320"/>
                <a:chExt cx="4299799" cy="344805"/>
              </a:xfrm>
            </p:grpSpPr>
            <p:sp>
              <p:nvSpPr>
                <p:cNvPr id="32" name="TextBox 32"/>
                <p:cNvSpPr txBox="1"/>
                <p:nvPr/>
              </p:nvSpPr>
              <p:spPr>
                <a:xfrm>
                  <a:off x="3014441" y="4915625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Ethan Wilson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2932388" y="4761320"/>
                  <a:ext cx="1890512" cy="1924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177970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Ring bearer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605154" y="4915625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Lily Martinez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523101" y="4761320"/>
                  <a:ext cx="1890512" cy="1924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177970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Flower Girl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3FDA9FA-84BB-925A-64AF-0B170861C4F1}"/>
                  </a:ext>
                </a:extLst>
              </p:cNvPr>
              <p:cNvGrpSpPr/>
              <p:nvPr/>
            </p:nvGrpSpPr>
            <p:grpSpPr>
              <a:xfrm>
                <a:off x="523101" y="3760025"/>
                <a:ext cx="4299799" cy="656285"/>
                <a:chOff x="523101" y="3756853"/>
                <a:chExt cx="4299799" cy="656285"/>
              </a:xfrm>
            </p:grpSpPr>
            <p:sp>
              <p:nvSpPr>
                <p:cNvPr id="36" name="TextBox 36"/>
                <p:cNvSpPr txBox="1"/>
                <p:nvPr/>
              </p:nvSpPr>
              <p:spPr>
                <a:xfrm>
                  <a:off x="523101" y="3756853"/>
                  <a:ext cx="1890512" cy="1924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177970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Bridesmaids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605154" y="3911158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Jessica Taylor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3014441" y="3911158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Daniel Anderson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605154" y="4067186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Anna Edison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3014441" y="4067186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Christopher Lee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605154" y="4222638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Lauren White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3014441" y="4222638"/>
                  <a:ext cx="1726405" cy="1905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000" dirty="0">
                      <a:solidFill>
                        <a:srgbClr val="177970"/>
                      </a:solidFill>
                      <a:latin typeface="EB Garamond"/>
                    </a:rPr>
                    <a:t>Atlas Alexander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2932388" y="3756853"/>
                  <a:ext cx="1890512" cy="1924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177970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Groomsmen</a:t>
                  </a:r>
                </a:p>
              </p:txBody>
            </p:sp>
          </p:grpSp>
          <p:sp>
            <p:nvSpPr>
              <p:cNvPr id="44" name="TextBox 44"/>
              <p:cNvSpPr txBox="1"/>
              <p:nvPr/>
            </p:nvSpPr>
            <p:spPr>
              <a:xfrm>
                <a:off x="1809797" y="1832195"/>
                <a:ext cx="1726405" cy="190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1000" dirty="0">
                    <a:solidFill>
                      <a:srgbClr val="177970"/>
                    </a:solidFill>
                    <a:latin typeface="EB Garamond"/>
                  </a:rPr>
                  <a:t>Rabbi Sarah Cohen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727744" y="1677890"/>
                <a:ext cx="1890512" cy="1924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177970"/>
                    </a:solidFill>
                    <a:latin typeface="EB Garamond SemiBold" pitchFamily="2" charset="0"/>
                    <a:ea typeface="EB Garamond SemiBold" pitchFamily="2" charset="0"/>
                    <a:cs typeface="EB Garamond SemiBold" pitchFamily="2" charset="0"/>
                  </a:rPr>
                  <a:t>Officiant</a:t>
                </a:r>
              </a:p>
            </p:txBody>
          </p:sp>
        </p:grpSp>
        <p:sp>
          <p:nvSpPr>
            <p:cNvPr id="60" name="TemplateLAB"/>
            <p:cNvSpPr/>
            <p:nvPr/>
          </p:nvSpPr>
          <p:spPr>
            <a:xfrm>
              <a:off x="2463546" y="5442237"/>
              <a:ext cx="418909" cy="69120"/>
            </a:xfrm>
            <a:custGeom>
              <a:avLst/>
              <a:gdLst/>
              <a:ahLst/>
              <a:cxnLst/>
              <a:rect l="l" t="t" r="r" b="b"/>
              <a:pathLst>
                <a:path w="418909" h="69120">
                  <a:moveTo>
                    <a:pt x="0" y="0"/>
                  </a:moveTo>
                  <a:lnTo>
                    <a:pt x="418910" y="0"/>
                  </a:lnTo>
                  <a:lnTo>
                    <a:pt x="418910" y="69120"/>
                  </a:lnTo>
                  <a:lnTo>
                    <a:pt x="0" y="6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151</Words>
  <Application>Microsoft Office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EB Garamond</vt:lpstr>
      <vt:lpstr>EB Garamond SemiBold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Wedding program - Bifold</dc:title>
  <dc:creator>Hoang Anh</dc:creator>
  <cp:lastModifiedBy>Hoang Anh</cp:lastModifiedBy>
  <cp:revision>17</cp:revision>
  <dcterms:created xsi:type="dcterms:W3CDTF">2006-08-16T00:00:00Z</dcterms:created>
  <dcterms:modified xsi:type="dcterms:W3CDTF">2024-04-27T15:01:17Z</dcterms:modified>
  <dc:identifier>DAGDhohbepY</dc:identifier>
</cp:coreProperties>
</file>