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381" r:id="rId2"/>
  </p:sldIdLst>
  <p:sldSz cx="10693400" cy="75565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  <p:embeddedFont>
      <p:font typeface="Plus Jakarta Sans SemiBold" pitchFamily="2" charset="0"/>
      <p:bold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131"/>
    <a:srgbClr val="ECA628"/>
    <a:srgbClr val="E46C0A"/>
    <a:srgbClr val="397927"/>
    <a:srgbClr val="82302E"/>
    <a:srgbClr val="3B7239"/>
    <a:srgbClr val="1485CA"/>
    <a:srgbClr val="E56C31"/>
    <a:srgbClr val="0156AC"/>
    <a:srgbClr val="4A4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1020" y="96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tags" Target="tags/tag1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4424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A4B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01-48D2-A9B2-7030DE3FEA26}"/>
              </c:ext>
            </c:extLst>
          </c:dPt>
          <c:dPt>
            <c:idx val="1"/>
            <c:invertIfNegative val="0"/>
            <c:bubble3D val="0"/>
            <c:spPr>
              <a:solidFill>
                <a:srgbClr val="F1A11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001-48D2-A9B2-7030DE3FEA26}"/>
              </c:ext>
            </c:extLst>
          </c:dPt>
          <c:dPt>
            <c:idx val="2"/>
            <c:invertIfNegative val="0"/>
            <c:bubble3D val="0"/>
            <c:spPr>
              <a:solidFill>
                <a:srgbClr val="F0D2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01-48D2-A9B2-7030DE3FEA26}"/>
              </c:ext>
            </c:extLst>
          </c:dPt>
          <c:dPt>
            <c:idx val="3"/>
            <c:invertIfNegative val="0"/>
            <c:bubble3D val="0"/>
            <c:spPr>
              <a:solidFill>
                <a:srgbClr val="3EAD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001-48D2-A9B2-7030DE3FEA26}"/>
              </c:ext>
            </c:extLst>
          </c:dPt>
          <c:dPt>
            <c:idx val="4"/>
            <c:invertIfNegative val="0"/>
            <c:bubble3D val="0"/>
            <c:spPr>
              <a:solidFill>
                <a:srgbClr val="01B8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01-48D2-A9B2-7030DE3FEA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6F6F6F"/>
                    </a:solidFill>
                    <a:latin typeface="Plus Jakarta Sans SemiBold" pitchFamily="2" charset="0"/>
                    <a:ea typeface="+mn-ea"/>
                    <a:cs typeface="Plus Jakarta Sans SemiBold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Dissatisfied</c:v>
                </c:pt>
                <c:pt idx="1">
                  <c:v>Dissatisfied</c:v>
                </c:pt>
                <c:pt idx="2">
                  <c:v>Neutral</c:v>
                </c:pt>
                <c:pt idx="3">
                  <c:v>Satisfied</c:v>
                </c:pt>
                <c:pt idx="4">
                  <c:v>Very Satisfied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15</c:v>
                </c:pt>
                <c:pt idx="3">
                  <c:v>40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01-48D2-A9B2-7030DE3FEA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16321904"/>
        <c:axId val="116312304"/>
      </c:barChart>
      <c:catAx>
        <c:axId val="11632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rgbClr val="9F9F9F"/>
                </a:solidFill>
                <a:latin typeface="Plus Jakarta Sans" pitchFamily="2" charset="0"/>
                <a:ea typeface="+mn-ea"/>
                <a:cs typeface="Plus Jakarta Sans" pitchFamily="2" charset="0"/>
              </a:defRPr>
            </a:pPr>
            <a:endParaRPr lang="en-US"/>
          </a:p>
        </c:txPr>
        <c:crossAx val="116312304"/>
        <c:crosses val="autoZero"/>
        <c:auto val="1"/>
        <c:lblAlgn val="ctr"/>
        <c:lblOffset val="100"/>
        <c:noMultiLvlLbl val="0"/>
      </c:catAx>
      <c:valAx>
        <c:axId val="1163123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9F9F9F"/>
                </a:solidFill>
                <a:latin typeface="Plus Jakarta Sans" pitchFamily="2" charset="0"/>
                <a:ea typeface="+mn-ea"/>
                <a:cs typeface="+mn-cs"/>
              </a:defRPr>
            </a:pPr>
            <a:endParaRPr lang="en-US"/>
          </a:p>
        </c:txPr>
        <c:crossAx val="116321904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CD26BA63-4E4D-B328-FA8C-845F4865B96B}"/>
              </a:ext>
            </a:extLst>
          </p:cNvPr>
          <p:cNvGrpSpPr/>
          <p:nvPr/>
        </p:nvGrpSpPr>
        <p:grpSpPr>
          <a:xfrm>
            <a:off x="234950" y="234950"/>
            <a:ext cx="10223499" cy="7086600"/>
            <a:chOff x="234950" y="234950"/>
            <a:chExt cx="10223499" cy="70866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01781AF5-2D1F-8944-12FB-28F8FBE1A847}"/>
                </a:ext>
              </a:extLst>
            </p:cNvPr>
            <p:cNvSpPr/>
            <p:nvPr/>
          </p:nvSpPr>
          <p:spPr>
            <a:xfrm>
              <a:off x="234950" y="234950"/>
              <a:ext cx="10223499" cy="7086600"/>
            </a:xfrm>
            <a:prstGeom prst="roundRect">
              <a:avLst>
                <a:gd name="adj" fmla="val 2081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216A222-2EBD-8D06-2C0C-790ECC7BEFF8}"/>
                </a:ext>
              </a:extLst>
            </p:cNvPr>
            <p:cNvSpPr txBox="1"/>
            <p:nvPr/>
          </p:nvSpPr>
          <p:spPr>
            <a:xfrm>
              <a:off x="1436993" y="566057"/>
              <a:ext cx="7819414" cy="352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F6F6F"/>
                  </a:solidFill>
                  <a:latin typeface="Plus Jakarta Sans SemiBold" pitchFamily="2" charset="0"/>
                  <a:cs typeface="Plus Jakarta Sans SemiBold" pitchFamily="2" charset="0"/>
                </a:rPr>
                <a:t>100 CUSTOMER SATISFACTION SURVEY RESULTS - PRODUCT X</a:t>
              </a:r>
            </a:p>
          </p:txBody>
        </p:sp>
        <p:graphicFrame>
          <p:nvGraphicFramePr>
            <p:cNvPr id="76" name="Chart 75">
              <a:extLst>
                <a:ext uri="{FF2B5EF4-FFF2-40B4-BE49-F238E27FC236}">
                  <a16:creationId xmlns:a16="http://schemas.microsoft.com/office/drawing/2014/main" id="{8A664B5A-2DAC-B042-9E20-EA485D4D4ED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86551125"/>
                </p:ext>
              </p:extLst>
            </p:nvPr>
          </p:nvGraphicFramePr>
          <p:xfrm>
            <a:off x="855337" y="1560295"/>
            <a:ext cx="9238651" cy="54301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4E29A83-6B9E-6513-6C1F-F80FB3938E96}"/>
                </a:ext>
              </a:extLst>
            </p:cNvPr>
            <p:cNvSpPr txBox="1"/>
            <p:nvPr/>
          </p:nvSpPr>
          <p:spPr>
            <a:xfrm>
              <a:off x="484423" y="1121844"/>
              <a:ext cx="705511" cy="234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1000" spc="50">
                  <a:solidFill>
                    <a:srgbClr val="6F6F6F"/>
                  </a:solidFill>
                  <a:latin typeface="Plus Jakarta Sans SemiBold" pitchFamily="2" charset="0"/>
                  <a:cs typeface="Plus Jakarta Sans SemiBold" pitchFamily="2" charset="0"/>
                </a:defRPr>
              </a:lvl1pPr>
            </a:lstStyle>
            <a:p>
              <a:r>
                <a:rPr lang="en-US" dirty="0">
                  <a:solidFill>
                    <a:srgbClr val="9F9F9F"/>
                  </a:solidFill>
                  <a:latin typeface="Plus Jakarta Sans" pitchFamily="2" charset="0"/>
                  <a:cs typeface="Plus Jakarta Sans" pitchFamily="2" charset="0"/>
                </a:rPr>
                <a:t>People</a:t>
              </a:r>
            </a:p>
          </p:txBody>
        </p:sp>
        <p:sp>
          <p:nvSpPr>
            <p:cNvPr id="2" name="TemplateLAB">
              <a:extLst>
                <a:ext uri="{FF2B5EF4-FFF2-40B4-BE49-F238E27FC236}">
                  <a16:creationId xmlns:a16="http://schemas.microsoft.com/office/drawing/2014/main" id="{9465D01D-B784-6100-A3E6-573C928F0258}"/>
                </a:ext>
              </a:extLst>
            </p:cNvPr>
            <p:cNvSpPr>
              <a:spLocks/>
            </p:cNvSpPr>
            <p:nvPr/>
          </p:nvSpPr>
          <p:spPr>
            <a:xfrm rot="16200000" flipH="1" flipV="1">
              <a:off x="9921519" y="6389270"/>
              <a:ext cx="493491" cy="81426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alphaModFix amt="80000"/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093019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Plus Jakarta Sans</vt:lpstr>
      <vt:lpstr>Calibri</vt:lpstr>
      <vt:lpstr>Arial</vt:lpstr>
      <vt:lpstr>Plus Jakarta Sans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307</cp:revision>
  <dcterms:created xsi:type="dcterms:W3CDTF">2006-08-16T00:00:00Z</dcterms:created>
  <dcterms:modified xsi:type="dcterms:W3CDTF">2024-04-18T15:44:59Z</dcterms:modified>
  <dc:identifier>DAGCE2v4M3E</dc:identifier>
</cp:coreProperties>
</file>