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379" r:id="rId2"/>
  </p:sldIdLst>
  <p:sldSz cx="10693400" cy="7556500"/>
  <p:notesSz cx="6858000" cy="9144000"/>
  <p:embeddedFontLst>
    <p:embeddedFont>
      <p:font typeface="Albert Sans" pitchFamily="2" charset="0"/>
      <p:regular r:id="rId3"/>
      <p:bold r:id="rId4"/>
      <p:italic r:id="rId5"/>
      <p:boldItalic r:id="rId6"/>
    </p:embeddedFont>
  </p:embeddedFontLst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8" userDrawn="1">
          <p15:clr>
            <a:srgbClr val="A4A3A4"/>
          </p15:clr>
        </p15:guide>
        <p15:guide id="2" pos="6464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364" userDrawn="1">
          <p15:clr>
            <a:srgbClr val="A4A3A4"/>
          </p15:clr>
        </p15:guide>
        <p15:guide id="6" orient="horz" pos="4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8BC86C-340E-8C78-79EA-A26ACB967DFD}" name="Hoang Anh" initials="HA" userId="21b114a6ef79705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131"/>
    <a:srgbClr val="ECA628"/>
    <a:srgbClr val="E46C0A"/>
    <a:srgbClr val="397927"/>
    <a:srgbClr val="82302E"/>
    <a:srgbClr val="3B7239"/>
    <a:srgbClr val="1485CA"/>
    <a:srgbClr val="E56C31"/>
    <a:srgbClr val="0156AC"/>
    <a:srgbClr val="4A4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1050" y="96"/>
      </p:cViewPr>
      <p:guideLst>
        <p:guide pos="248"/>
        <p:guide pos="6464"/>
        <p:guide orient="horz" pos="288"/>
        <p:guide orient="horz" pos="364"/>
        <p:guide orient="horz" pos="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tags" Target="tags/tag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 Selection</c:v>
                </c:pt>
              </c:strCache>
            </c:strRef>
          </c:tx>
          <c:spPr>
            <a:solidFill>
              <a:srgbClr val="15274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07A-443E-8467-911DFCFB3D0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07A-443E-8467-911DFCFB3D0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07A-443E-8467-911DFCFB3D0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07A-443E-8467-911DFCFB3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50" b="0" i="0" u="none" strike="noStrike" kern="1200" baseline="0">
                    <a:solidFill>
                      <a:srgbClr val="FFFFFF"/>
                    </a:solidFill>
                    <a:latin typeface="Albert San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Fashion Stores</c:v>
                </c:pt>
                <c:pt idx="1">
                  <c:v>Grocery Stores</c:v>
                </c:pt>
                <c:pt idx="2">
                  <c:v>Electronics Stores</c:v>
                </c:pt>
                <c:pt idx="3">
                  <c:v>Coffee Shops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A5-4FB5-A02C-8C1807619F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Customer Service</c:v>
                </c:pt>
              </c:strCache>
            </c:strRef>
          </c:tx>
          <c:spPr>
            <a:solidFill>
              <a:srgbClr val="36759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07A-443E-8467-911DFCFB3D0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07A-443E-8467-911DFCFB3D0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07A-443E-8467-911DFCFB3D0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07A-443E-8467-911DFCFB3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50" b="0" i="0" u="none" strike="noStrike" kern="1200" baseline="0">
                    <a:solidFill>
                      <a:srgbClr val="FFFFFF"/>
                    </a:solidFill>
                    <a:latin typeface="Albert San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Fashion Stores</c:v>
                </c:pt>
                <c:pt idx="1">
                  <c:v>Grocery Stores</c:v>
                </c:pt>
                <c:pt idx="2">
                  <c:v>Electronics Stores</c:v>
                </c:pt>
                <c:pt idx="3">
                  <c:v>Coffee Shops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  <c:pt idx="2">
                  <c:v>25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A5-4FB5-A02C-8C1807619F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Price</c:v>
                </c:pt>
              </c:strCache>
            </c:strRef>
          </c:tx>
          <c:spPr>
            <a:solidFill>
              <a:srgbClr val="31A98A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07A-443E-8467-911DFCFB3D0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07A-443E-8467-911DFCFB3D0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07A-443E-8467-911DFCFB3D0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07A-443E-8467-911DFCFB3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50" b="0" i="0" u="none" strike="noStrike" kern="1200" baseline="0">
                    <a:solidFill>
                      <a:srgbClr val="FFFFFF"/>
                    </a:solidFill>
                    <a:latin typeface="Albert San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Fashion Stores</c:v>
                </c:pt>
                <c:pt idx="1">
                  <c:v>Grocery Stores</c:v>
                </c:pt>
                <c:pt idx="2">
                  <c:v>Electronics Stores</c:v>
                </c:pt>
                <c:pt idx="3">
                  <c:v>Coffee Shops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A5-4FB5-A02C-8C1807619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4685584"/>
        <c:axId val="944686832"/>
      </c:barChart>
      <c:catAx>
        <c:axId val="94468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6D6D6D"/>
                </a:solidFill>
                <a:latin typeface="Albert Sans" pitchFamily="2" charset="0"/>
                <a:ea typeface="+mn-ea"/>
                <a:cs typeface="Plus Jakarta Sans" pitchFamily="2" charset="0"/>
              </a:defRPr>
            </a:pPr>
            <a:endParaRPr lang="en-US"/>
          </a:p>
        </c:txPr>
        <c:crossAx val="944686832"/>
        <c:crosses val="autoZero"/>
        <c:auto val="1"/>
        <c:lblAlgn val="ctr"/>
        <c:lblOffset val="100"/>
        <c:noMultiLvlLbl val="0"/>
      </c:catAx>
      <c:valAx>
        <c:axId val="94468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50" b="0" i="0" u="none" strike="noStrike" kern="1200" baseline="0">
                <a:solidFill>
                  <a:srgbClr val="6D6D6D"/>
                </a:solidFill>
                <a:latin typeface="Albert Sans" pitchFamily="2" charset="0"/>
                <a:ea typeface="+mn-ea"/>
                <a:cs typeface="Plus Jakarta Sans" pitchFamily="2" charset="0"/>
              </a:defRPr>
            </a:pPr>
            <a:endParaRPr lang="en-US"/>
          </a:p>
        </c:txPr>
        <c:crossAx val="94468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4" userDrawn="1">
          <p15:clr>
            <a:srgbClr val="F26B43"/>
          </p15:clr>
        </p15:guide>
        <p15:guide id="2" pos="6464" userDrawn="1">
          <p15:clr>
            <a:srgbClr val="F26B43"/>
          </p15:clr>
        </p15:guide>
        <p15:guide id="5" orient="horz" pos="4472" userDrawn="1">
          <p15:clr>
            <a:srgbClr val="F26B43"/>
          </p15:clr>
        </p15:guide>
        <p15:guide id="6" orient="horz" pos="4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0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svg"/><Relationship Id="rId11" Type="http://schemas.openxmlformats.org/officeDocument/2006/relationships/chart" Target="../charts/chart1.xml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9">
            <a:extLst>
              <a:ext uri="{FF2B5EF4-FFF2-40B4-BE49-F238E27FC236}">
                <a16:creationId xmlns:a16="http://schemas.microsoft.com/office/drawing/2014/main" id="{1278DC0F-B2B4-21CF-B978-C4C877E291FF}"/>
              </a:ext>
            </a:extLst>
          </p:cNvPr>
          <p:cNvGrpSpPr/>
          <p:nvPr/>
        </p:nvGrpSpPr>
        <p:grpSpPr>
          <a:xfrm>
            <a:off x="430664" y="495314"/>
            <a:ext cx="9737710" cy="6565872"/>
            <a:chOff x="430664" y="495314"/>
            <a:chExt cx="9737710" cy="6565872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41EC61A-5C8E-9079-A610-28F3B9D0B620}"/>
                </a:ext>
              </a:extLst>
            </p:cNvPr>
            <p:cNvGrpSpPr/>
            <p:nvPr/>
          </p:nvGrpSpPr>
          <p:grpSpPr>
            <a:xfrm>
              <a:off x="525026" y="5229491"/>
              <a:ext cx="9636091" cy="1831695"/>
              <a:chOff x="525026" y="5229491"/>
              <a:chExt cx="9636091" cy="1831695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B603235A-AB07-A168-E49F-3278D712DF97}"/>
                  </a:ext>
                </a:extLst>
              </p:cNvPr>
              <p:cNvGrpSpPr/>
              <p:nvPr/>
            </p:nvGrpSpPr>
            <p:grpSpPr>
              <a:xfrm>
                <a:off x="525026" y="5229491"/>
                <a:ext cx="2161932" cy="1828799"/>
                <a:chOff x="517768" y="5229491"/>
                <a:chExt cx="2161932" cy="1828799"/>
              </a:xfrm>
            </p:grpSpPr>
            <p:sp>
              <p:nvSpPr>
                <p:cNvPr id="49" name="Rounded Rectangle 48"/>
                <p:cNvSpPr/>
                <p:nvPr/>
              </p:nvSpPr>
              <p:spPr>
                <a:xfrm>
                  <a:off x="517768" y="5229491"/>
                  <a:ext cx="2161932" cy="1828799"/>
                </a:xfrm>
                <a:prstGeom prst="roundRect">
                  <a:avLst>
                    <a:gd name="adj" fmla="val 4627"/>
                  </a:avLst>
                </a:prstGeom>
                <a:solidFill>
                  <a:schemeClr val="bg1"/>
                </a:solidFill>
                <a:ln w="3175">
                  <a:solidFill>
                    <a:srgbClr val="152744">
                      <a:alpha val="9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rgbClr val="009140"/>
                      </a:solidFill>
                    </a:ln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67197B0C-92FD-9AA0-7C2E-D8E26C0B0769}"/>
                    </a:ext>
                  </a:extLst>
                </p:cNvPr>
                <p:cNvSpPr txBox="1"/>
                <p:nvPr/>
              </p:nvSpPr>
              <p:spPr>
                <a:xfrm>
                  <a:off x="700335" y="6205703"/>
                  <a:ext cx="167456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rPr>
                    <a:t>Retail outlets, including stores or shops, focusing on clothing, footwear, accessories, and fashion-related merchandise</a:t>
                  </a:r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929980" y="5562182"/>
                  <a:ext cx="349440" cy="349440"/>
                </a:xfrm>
                <a:prstGeom prst="ellipse">
                  <a:avLst/>
                </a:prstGeom>
                <a:solidFill>
                  <a:srgbClr val="31A98A">
                    <a:alpha val="1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67197B0C-92FD-9AA0-7C2E-D8E26C0B0769}"/>
                    </a:ext>
                  </a:extLst>
                </p:cNvPr>
                <p:cNvSpPr txBox="1"/>
                <p:nvPr/>
              </p:nvSpPr>
              <p:spPr>
                <a:xfrm>
                  <a:off x="700335" y="6009649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67591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rPr>
                    <a:t>Fashion Stores</a:t>
                  </a:r>
                </a:p>
              </p:txBody>
            </p:sp>
            <p:sp>
              <p:nvSpPr>
                <p:cNvPr id="50" name="Freeform 3"/>
                <p:cNvSpPr/>
                <p:nvPr/>
              </p:nvSpPr>
              <p:spPr>
                <a:xfrm>
                  <a:off x="806486" y="5602184"/>
                  <a:ext cx="325908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5158" h="1014870">
                      <a:moveTo>
                        <a:pt x="0" y="0"/>
                      </a:moveTo>
                      <a:lnTo>
                        <a:pt x="1055158" y="0"/>
                      </a:lnTo>
                      <a:lnTo>
                        <a:pt x="1055158" y="1014870"/>
                      </a:lnTo>
                      <a:lnTo>
                        <a:pt x="0" y="10148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3"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289ACC40-26AC-B58C-EF53-203A7C990694}"/>
                  </a:ext>
                </a:extLst>
              </p:cNvPr>
              <p:cNvGrpSpPr/>
              <p:nvPr/>
            </p:nvGrpSpPr>
            <p:grpSpPr>
              <a:xfrm>
                <a:off x="3016412" y="5231092"/>
                <a:ext cx="2161932" cy="1828799"/>
                <a:chOff x="3022145" y="5231092"/>
                <a:chExt cx="2161932" cy="1828799"/>
              </a:xfrm>
            </p:grpSpPr>
            <p:sp>
              <p:nvSpPr>
                <p:cNvPr id="93" name="Rounded Rectangle 92"/>
                <p:cNvSpPr/>
                <p:nvPr/>
              </p:nvSpPr>
              <p:spPr>
                <a:xfrm>
                  <a:off x="3022145" y="5231092"/>
                  <a:ext cx="2161932" cy="1828799"/>
                </a:xfrm>
                <a:prstGeom prst="roundRect">
                  <a:avLst>
                    <a:gd name="adj" fmla="val 4627"/>
                  </a:avLst>
                </a:prstGeom>
                <a:solidFill>
                  <a:schemeClr val="bg1"/>
                </a:solidFill>
                <a:ln w="3175">
                  <a:solidFill>
                    <a:srgbClr val="152744">
                      <a:alpha val="9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rgbClr val="009140"/>
                      </a:solidFill>
                    </a:ln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67197B0C-92FD-9AA0-7C2E-D8E26C0B0769}"/>
                    </a:ext>
                  </a:extLst>
                </p:cNvPr>
                <p:cNvSpPr txBox="1"/>
                <p:nvPr/>
              </p:nvSpPr>
              <p:spPr>
                <a:xfrm>
                  <a:off x="3204711" y="6205703"/>
                  <a:ext cx="1828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rPr>
                    <a:t>Retail stores primarily specializing in providing a diverse range of food, beverages, household essentials, and groceries</a:t>
                  </a:r>
                </a:p>
              </p:txBody>
            </p: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67197B0C-92FD-9AA0-7C2E-D8E26C0B0769}"/>
                    </a:ext>
                  </a:extLst>
                </p:cNvPr>
                <p:cNvSpPr txBox="1"/>
                <p:nvPr/>
              </p:nvSpPr>
              <p:spPr>
                <a:xfrm>
                  <a:off x="3204712" y="6009649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900" b="1" i="0" u="none" strike="noStrike" cap="none" spc="0" normalizeH="0" baseline="0">
                      <a:ln>
                        <a:noFill/>
                      </a:ln>
                      <a:solidFill>
                        <a:srgbClr val="367591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defRPr>
                  </a:lvl1pPr>
                </a:lstStyle>
                <a:p>
                  <a:pPr>
                    <a:defRPr/>
                  </a:pPr>
                  <a:r>
                    <a:rPr lang="en-US" dirty="0"/>
                    <a:t>Grocery Stores</a:t>
                  </a:r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3434357" y="5562182"/>
                  <a:ext cx="349440" cy="349440"/>
                </a:xfrm>
                <a:prstGeom prst="ellipse">
                  <a:avLst/>
                </a:prstGeom>
                <a:solidFill>
                  <a:srgbClr val="31A98A">
                    <a:alpha val="1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8" name="Freeform 9"/>
                <p:cNvSpPr/>
                <p:nvPr/>
              </p:nvSpPr>
              <p:spPr>
                <a:xfrm>
                  <a:off x="3289300" y="5609957"/>
                  <a:ext cx="300370" cy="3003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9459" h="999459">
                      <a:moveTo>
                        <a:pt x="0" y="0"/>
                      </a:moveTo>
                      <a:lnTo>
                        <a:pt x="999459" y="0"/>
                      </a:lnTo>
                      <a:lnTo>
                        <a:pt x="999459" y="999459"/>
                      </a:lnTo>
                      <a:lnTo>
                        <a:pt x="0" y="99945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5">
                    <a:extLs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29BDFCD-113B-879F-0144-D6A06413AFDE}"/>
                  </a:ext>
                </a:extLst>
              </p:cNvPr>
              <p:cNvGrpSpPr/>
              <p:nvPr/>
            </p:nvGrpSpPr>
            <p:grpSpPr>
              <a:xfrm>
                <a:off x="7999185" y="5232387"/>
                <a:ext cx="2161932" cy="1828799"/>
                <a:chOff x="7999185" y="5232387"/>
                <a:chExt cx="2161932" cy="1828799"/>
              </a:xfrm>
            </p:grpSpPr>
            <p:sp>
              <p:nvSpPr>
                <p:cNvPr id="98" name="Rounded Rectangle 97"/>
                <p:cNvSpPr/>
                <p:nvPr/>
              </p:nvSpPr>
              <p:spPr>
                <a:xfrm>
                  <a:off x="7999185" y="5232387"/>
                  <a:ext cx="2161932" cy="1828799"/>
                </a:xfrm>
                <a:prstGeom prst="roundRect">
                  <a:avLst>
                    <a:gd name="adj" fmla="val 4627"/>
                  </a:avLst>
                </a:prstGeom>
                <a:solidFill>
                  <a:schemeClr val="bg1"/>
                </a:solidFill>
                <a:ln w="3175">
                  <a:solidFill>
                    <a:srgbClr val="152744">
                      <a:alpha val="9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rgbClr val="009140"/>
                      </a:solidFill>
                    </a:ln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67197B0C-92FD-9AA0-7C2E-D8E26C0B0769}"/>
                    </a:ext>
                  </a:extLst>
                </p:cNvPr>
                <p:cNvSpPr txBox="1"/>
                <p:nvPr/>
              </p:nvSpPr>
              <p:spPr>
                <a:xfrm>
                  <a:off x="8181752" y="6205703"/>
                  <a:ext cx="181314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rPr>
                    <a:t>Cafés or coffeehouses providing </a:t>
                  </a:r>
                  <a:b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rPr>
                  </a:b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rPr>
                    <a:t>a diverse selection of coffee beverages, snacks, and light </a:t>
                  </a:r>
                  <a:b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rPr>
                  </a:b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rPr>
                    <a:t>meals within a laid-back setting</a:t>
                  </a:r>
                </a:p>
              </p:txBody>
            </p:sp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67197B0C-92FD-9AA0-7C2E-D8E26C0B0769}"/>
                    </a:ext>
                  </a:extLst>
                </p:cNvPr>
                <p:cNvSpPr txBox="1"/>
                <p:nvPr/>
              </p:nvSpPr>
              <p:spPr>
                <a:xfrm>
                  <a:off x="8181752" y="6009649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900" b="1" i="0" u="none" strike="noStrike" cap="none" spc="0" normalizeH="0" baseline="0">
                      <a:ln>
                        <a:noFill/>
                      </a:ln>
                      <a:solidFill>
                        <a:srgbClr val="367591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defRPr>
                  </a:lvl1pPr>
                </a:lstStyle>
                <a:p>
                  <a:pPr>
                    <a:defRPr/>
                  </a:pPr>
                  <a:r>
                    <a:rPr lang="en-US" dirty="0"/>
                    <a:t>Coffee Shops</a:t>
                  </a:r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8411397" y="5562182"/>
                  <a:ext cx="349440" cy="349440"/>
                </a:xfrm>
                <a:prstGeom prst="ellipse">
                  <a:avLst/>
                </a:prstGeom>
                <a:solidFill>
                  <a:srgbClr val="31A98A">
                    <a:alpha val="1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52" name="Freeform 5"/>
                <p:cNvSpPr/>
                <p:nvPr/>
              </p:nvSpPr>
              <p:spPr>
                <a:xfrm>
                  <a:off x="8292494" y="5611252"/>
                  <a:ext cx="314835" cy="306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6421" h="1115155">
                      <a:moveTo>
                        <a:pt x="0" y="0"/>
                      </a:moveTo>
                      <a:lnTo>
                        <a:pt x="1146421" y="0"/>
                      </a:lnTo>
                      <a:lnTo>
                        <a:pt x="1146421" y="1115155"/>
                      </a:lnTo>
                      <a:lnTo>
                        <a:pt x="0" y="11151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7">
                    <a:extLs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FEA0F506-60A0-7414-1EA1-07D2694E5DB4}"/>
                  </a:ext>
                </a:extLst>
              </p:cNvPr>
              <p:cNvGrpSpPr/>
              <p:nvPr/>
            </p:nvGrpSpPr>
            <p:grpSpPr>
              <a:xfrm>
                <a:off x="5507798" y="5232387"/>
                <a:ext cx="2161932" cy="1828799"/>
                <a:chOff x="5488876" y="5232387"/>
                <a:chExt cx="2161932" cy="1828799"/>
              </a:xfrm>
            </p:grpSpPr>
            <p:sp>
              <p:nvSpPr>
                <p:cNvPr id="103" name="Rounded Rectangle 102"/>
                <p:cNvSpPr/>
                <p:nvPr/>
              </p:nvSpPr>
              <p:spPr>
                <a:xfrm>
                  <a:off x="5488876" y="5232387"/>
                  <a:ext cx="2161932" cy="1828799"/>
                </a:xfrm>
                <a:prstGeom prst="roundRect">
                  <a:avLst>
                    <a:gd name="adj" fmla="val 4627"/>
                  </a:avLst>
                </a:prstGeom>
                <a:solidFill>
                  <a:schemeClr val="bg1"/>
                </a:solidFill>
                <a:ln w="3175">
                  <a:solidFill>
                    <a:srgbClr val="152744">
                      <a:alpha val="9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rgbClr val="009140"/>
                      </a:solidFill>
                    </a:ln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67197B0C-92FD-9AA0-7C2E-D8E26C0B0769}"/>
                    </a:ext>
                  </a:extLst>
                </p:cNvPr>
                <p:cNvSpPr txBox="1"/>
                <p:nvPr/>
              </p:nvSpPr>
              <p:spPr>
                <a:xfrm>
                  <a:off x="5671443" y="6205703"/>
                  <a:ext cx="167456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rPr>
                    <a:t>Stores specializing exclusively in offering electronic devices, gadgets, appliances, and technology-related products</a:t>
                  </a:r>
                </a:p>
              </p:txBody>
            </p:sp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67197B0C-92FD-9AA0-7C2E-D8E26C0B0769}"/>
                    </a:ext>
                  </a:extLst>
                </p:cNvPr>
                <p:cNvSpPr txBox="1"/>
                <p:nvPr/>
              </p:nvSpPr>
              <p:spPr>
                <a:xfrm>
                  <a:off x="5671443" y="6009649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900" b="1" i="0" u="none" strike="noStrike" cap="none" spc="0" normalizeH="0" baseline="0">
                      <a:ln>
                        <a:noFill/>
                      </a:ln>
                      <a:solidFill>
                        <a:srgbClr val="367591"/>
                      </a:solidFill>
                      <a:effectLst/>
                      <a:uLnTx/>
                      <a:uFillTx/>
                      <a:latin typeface="Albert Sans" pitchFamily="2" charset="0"/>
                      <a:cs typeface="Plus Jakarta Sans" pitchFamily="2" charset="0"/>
                    </a:defRPr>
                  </a:lvl1pPr>
                </a:lstStyle>
                <a:p>
                  <a:pPr>
                    <a:defRPr/>
                  </a:pPr>
                  <a:r>
                    <a:rPr lang="en-US" dirty="0"/>
                    <a:t>Electronics Stores</a:t>
                  </a:r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5901088" y="5562182"/>
                  <a:ext cx="349440" cy="349440"/>
                </a:xfrm>
                <a:prstGeom prst="ellipse">
                  <a:avLst/>
                </a:prstGeom>
                <a:solidFill>
                  <a:srgbClr val="31A98A">
                    <a:alpha val="1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53" name="Freeform 7"/>
                <p:cNvSpPr/>
                <p:nvPr/>
              </p:nvSpPr>
              <p:spPr>
                <a:xfrm>
                  <a:off x="5762123" y="5611252"/>
                  <a:ext cx="299599" cy="299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0762" h="880762">
                      <a:moveTo>
                        <a:pt x="0" y="0"/>
                      </a:moveTo>
                      <a:lnTo>
                        <a:pt x="880762" y="0"/>
                      </a:lnTo>
                      <a:lnTo>
                        <a:pt x="880762" y="880762"/>
                      </a:lnTo>
                      <a:lnTo>
                        <a:pt x="0" y="8807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9">
                    <a:extLs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89E01E6-2D3D-CCBE-4DFE-2943B33C4760}"/>
                </a:ext>
              </a:extLst>
            </p:cNvPr>
            <p:cNvGrpSpPr/>
            <p:nvPr/>
          </p:nvGrpSpPr>
          <p:grpSpPr>
            <a:xfrm>
              <a:off x="6669733" y="1509906"/>
              <a:ext cx="3491383" cy="2927886"/>
              <a:chOff x="6669733" y="1528409"/>
              <a:chExt cx="3491383" cy="2927886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4126EB9-19CE-E5BE-96A1-9BC401F40DB8}"/>
                  </a:ext>
                </a:extLst>
              </p:cNvPr>
              <p:cNvGrpSpPr/>
              <p:nvPr/>
            </p:nvGrpSpPr>
            <p:grpSpPr>
              <a:xfrm>
                <a:off x="6669733" y="1528409"/>
                <a:ext cx="3491383" cy="838200"/>
                <a:chOff x="6669733" y="1528409"/>
                <a:chExt cx="3491383" cy="838200"/>
              </a:xfrm>
            </p:grpSpPr>
            <p:sp>
              <p:nvSpPr>
                <p:cNvPr id="8" name="Rounded Rectangle 7"/>
                <p:cNvSpPr/>
                <p:nvPr/>
              </p:nvSpPr>
              <p:spPr>
                <a:xfrm>
                  <a:off x="6669733" y="1528409"/>
                  <a:ext cx="3491383" cy="838200"/>
                </a:xfrm>
                <a:prstGeom prst="roundRect">
                  <a:avLst>
                    <a:gd name="adj" fmla="val 4627"/>
                  </a:avLst>
                </a:prstGeom>
                <a:solidFill>
                  <a:schemeClr val="bg1"/>
                </a:solidFill>
                <a:ln w="3175">
                  <a:solidFill>
                    <a:srgbClr val="152744">
                      <a:alpha val="9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rgbClr val="009140"/>
                      </a:solidFill>
                    </a:ln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6A07962F-CFCC-3BD6-D9F8-BA0426204956}"/>
                    </a:ext>
                  </a:extLst>
                </p:cNvPr>
                <p:cNvGrpSpPr/>
                <p:nvPr/>
              </p:nvGrpSpPr>
              <p:grpSpPr>
                <a:xfrm>
                  <a:off x="6871228" y="1682262"/>
                  <a:ext cx="2933700" cy="530493"/>
                  <a:chOff x="6871228" y="1680809"/>
                  <a:chExt cx="2933700" cy="530493"/>
                </a:xfrm>
              </p:grpSpPr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67197B0C-92FD-9AA0-7C2E-D8E26C0B0769}"/>
                      </a:ext>
                    </a:extLst>
                  </p:cNvPr>
                  <p:cNvSpPr txBox="1"/>
                  <p:nvPr/>
                </p:nvSpPr>
                <p:spPr>
                  <a:xfrm>
                    <a:off x="6871228" y="1872748"/>
                    <a:ext cx="29337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lbert Sans" pitchFamily="2" charset="0"/>
                        <a:cs typeface="Plus Jakarta Sans" pitchFamily="2" charset="0"/>
                      </a:rPr>
                      <a:t>The variety and quality of products available for purchase   in the store, including brands, styles, and options</a:t>
                    </a:r>
                  </a:p>
                </p:txBody>
              </p:sp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67197B0C-92FD-9AA0-7C2E-D8E26C0B0769}"/>
                      </a:ext>
                    </a:extLst>
                  </p:cNvPr>
                  <p:cNvSpPr txBox="1"/>
                  <p:nvPr/>
                </p:nvSpPr>
                <p:spPr>
                  <a:xfrm>
                    <a:off x="6871228" y="1680809"/>
                    <a:ext cx="1524000" cy="2308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52744"/>
                        </a:solidFill>
                        <a:effectLst/>
                        <a:uLnTx/>
                        <a:uFillTx/>
                        <a:latin typeface="Albert Sans" pitchFamily="2" charset="0"/>
                        <a:cs typeface="Plus Jakarta Sans" pitchFamily="2" charset="0"/>
                      </a:rPr>
                      <a:t>Product Selection</a:t>
                    </a:r>
                  </a:p>
                </p:txBody>
              </p:sp>
            </p:grp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0181C72F-B2A5-2C8A-9811-70EF19751CA7}"/>
                  </a:ext>
                </a:extLst>
              </p:cNvPr>
              <p:cNvGrpSpPr/>
              <p:nvPr/>
            </p:nvGrpSpPr>
            <p:grpSpPr>
              <a:xfrm>
                <a:off x="6669733" y="2573252"/>
                <a:ext cx="3491383" cy="838200"/>
                <a:chOff x="6669733" y="2576573"/>
                <a:chExt cx="3491383" cy="838200"/>
              </a:xfrm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6669733" y="2576573"/>
                  <a:ext cx="3491383" cy="838200"/>
                </a:xfrm>
                <a:prstGeom prst="roundRect">
                  <a:avLst>
                    <a:gd name="adj" fmla="val 4627"/>
                  </a:avLst>
                </a:prstGeom>
                <a:solidFill>
                  <a:schemeClr val="bg1"/>
                </a:solidFill>
                <a:ln w="3175">
                  <a:solidFill>
                    <a:srgbClr val="152744">
                      <a:alpha val="9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rgbClr val="009140"/>
                      </a:solidFill>
                    </a:ln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0E943778-ABEB-40CF-F537-CF4F7B0F76B7}"/>
                    </a:ext>
                  </a:extLst>
                </p:cNvPr>
                <p:cNvGrpSpPr/>
                <p:nvPr/>
              </p:nvGrpSpPr>
              <p:grpSpPr>
                <a:xfrm>
                  <a:off x="6871228" y="2730426"/>
                  <a:ext cx="3123672" cy="530493"/>
                  <a:chOff x="6871228" y="2728973"/>
                  <a:chExt cx="3123672" cy="530493"/>
                </a:xfrm>
              </p:grpSpPr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67197B0C-92FD-9AA0-7C2E-D8E26C0B0769}"/>
                      </a:ext>
                    </a:extLst>
                  </p:cNvPr>
                  <p:cNvSpPr txBox="1"/>
                  <p:nvPr/>
                </p:nvSpPr>
                <p:spPr>
                  <a:xfrm>
                    <a:off x="6871228" y="2920912"/>
                    <a:ext cx="312367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lbert Sans" pitchFamily="2" charset="0"/>
                        <a:cs typeface="Plus Jakarta Sans" pitchFamily="2" charset="0"/>
                      </a:rPr>
                      <a:t>The level of assistance, support, and friendliness provided by the staff to customers during their shopping experience</a:t>
                    </a:r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7197B0C-92FD-9AA0-7C2E-D8E26C0B0769}"/>
                      </a:ext>
                    </a:extLst>
                  </p:cNvPr>
                  <p:cNvSpPr txBox="1"/>
                  <p:nvPr/>
                </p:nvSpPr>
                <p:spPr>
                  <a:xfrm>
                    <a:off x="6871228" y="2728973"/>
                    <a:ext cx="1524000" cy="2308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67591"/>
                        </a:solidFill>
                        <a:effectLst/>
                        <a:uLnTx/>
                        <a:uFillTx/>
                        <a:latin typeface="Albert Sans" pitchFamily="2" charset="0"/>
                        <a:cs typeface="Plus Jakarta Sans" pitchFamily="2" charset="0"/>
                      </a:rPr>
                      <a:t>Customer Service</a:t>
                    </a: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D62EB8C1-8FD6-3456-3DEA-04BDB451A1FC}"/>
                  </a:ext>
                </a:extLst>
              </p:cNvPr>
              <p:cNvGrpSpPr/>
              <p:nvPr/>
            </p:nvGrpSpPr>
            <p:grpSpPr>
              <a:xfrm>
                <a:off x="6669733" y="3618095"/>
                <a:ext cx="3491383" cy="838200"/>
                <a:chOff x="6669733" y="3618095"/>
                <a:chExt cx="3491383" cy="838200"/>
              </a:xfrm>
            </p:grpSpPr>
            <p:sp>
              <p:nvSpPr>
                <p:cNvPr id="43" name="Rounded Rectangle 42"/>
                <p:cNvSpPr/>
                <p:nvPr/>
              </p:nvSpPr>
              <p:spPr>
                <a:xfrm>
                  <a:off x="6669733" y="3618095"/>
                  <a:ext cx="3491383" cy="838200"/>
                </a:xfrm>
                <a:prstGeom prst="roundRect">
                  <a:avLst>
                    <a:gd name="adj" fmla="val 4627"/>
                  </a:avLst>
                </a:prstGeom>
                <a:solidFill>
                  <a:schemeClr val="bg1"/>
                </a:solidFill>
                <a:ln w="3175">
                  <a:solidFill>
                    <a:srgbClr val="152744">
                      <a:alpha val="9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rgbClr val="009140"/>
                      </a:solidFill>
                    </a:ln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4E9B1C61-1BC8-C3FA-2421-5C6452396468}"/>
                    </a:ext>
                  </a:extLst>
                </p:cNvPr>
                <p:cNvGrpSpPr/>
                <p:nvPr/>
              </p:nvGrpSpPr>
              <p:grpSpPr>
                <a:xfrm>
                  <a:off x="6871228" y="3771948"/>
                  <a:ext cx="2933700" cy="530493"/>
                  <a:chOff x="6871228" y="3770495"/>
                  <a:chExt cx="2933700" cy="530493"/>
                </a:xfrm>
              </p:grpSpPr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67197B0C-92FD-9AA0-7C2E-D8E26C0B0769}"/>
                      </a:ext>
                    </a:extLst>
                  </p:cNvPr>
                  <p:cNvSpPr txBox="1"/>
                  <p:nvPr/>
                </p:nvSpPr>
                <p:spPr>
                  <a:xfrm>
                    <a:off x="6871228" y="3962434"/>
                    <a:ext cx="29337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lbert Sans" pitchFamily="2" charset="0"/>
                        <a:cs typeface="Plus Jakarta Sans" pitchFamily="2" charset="0"/>
                      </a:rPr>
                      <a:t>The perceived affordability and competitiveness of the prices of products and services offered by the store</a:t>
                    </a:r>
                  </a:p>
                </p:txBody>
              </p:sp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67197B0C-92FD-9AA0-7C2E-D8E26C0B0769}"/>
                      </a:ext>
                    </a:extLst>
                  </p:cNvPr>
                  <p:cNvSpPr txBox="1"/>
                  <p:nvPr/>
                </p:nvSpPr>
                <p:spPr>
                  <a:xfrm>
                    <a:off x="6871228" y="3770495"/>
                    <a:ext cx="1524000" cy="2308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1A98A"/>
                        </a:solidFill>
                        <a:effectLst/>
                        <a:uLnTx/>
                        <a:uFillTx/>
                        <a:latin typeface="Albert Sans" pitchFamily="2" charset="0"/>
                        <a:cs typeface="Plus Jakarta Sans" pitchFamily="2" charset="0"/>
                      </a:rPr>
                      <a:t>Price</a:t>
                    </a:r>
                  </a:p>
                </p:txBody>
              </p:sp>
            </p:grpSp>
          </p:grpSp>
        </p:grpSp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3777305875"/>
                </p:ext>
              </p:extLst>
            </p:nvPr>
          </p:nvGraphicFramePr>
          <p:xfrm>
            <a:off x="430664" y="1369059"/>
            <a:ext cx="5778266" cy="32095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35027E2-40D6-58B7-368B-815BB8932905}"/>
                </a:ext>
              </a:extLst>
            </p:cNvPr>
            <p:cNvGrpSpPr/>
            <p:nvPr/>
          </p:nvGrpSpPr>
          <p:grpSpPr>
            <a:xfrm>
              <a:off x="430664" y="495314"/>
              <a:ext cx="9737710" cy="323165"/>
              <a:chOff x="430664" y="495314"/>
              <a:chExt cx="9737710" cy="323165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7197B0C-92FD-9AA0-7C2E-D8E26C0B0769}"/>
                  </a:ext>
                </a:extLst>
              </p:cNvPr>
              <p:cNvSpPr txBox="1"/>
              <p:nvPr/>
            </p:nvSpPr>
            <p:spPr>
              <a:xfrm>
                <a:off x="430664" y="495314"/>
                <a:ext cx="6668636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52744"/>
                    </a:solidFill>
                    <a:effectLst/>
                    <a:uLnTx/>
                    <a:uFillTx/>
                    <a:latin typeface="Albert Sans" pitchFamily="2" charset="0"/>
                    <a:cs typeface="Plus Jakarta Sans" pitchFamily="2" charset="0"/>
                  </a:rPr>
                  <a:t>EVALUATION OF SHOPPING EXPERIENCE AT SHOPPING CENTERS</a:t>
                </a: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525026" y="818479"/>
                <a:ext cx="964334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EA1D961-856C-0E2C-B784-C11FB6D67635}"/>
                  </a:ext>
                </a:extLst>
              </p:cNvPr>
              <p:cNvSpPr txBox="1"/>
              <p:nvPr/>
            </p:nvSpPr>
            <p:spPr>
              <a:xfrm>
                <a:off x="8637116" y="541480"/>
                <a:ext cx="15240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67591"/>
                    </a:solidFill>
                    <a:effectLst/>
                    <a:uLnTx/>
                    <a:uFillTx/>
                    <a:latin typeface="Albert Sans" pitchFamily="2" charset="0"/>
                    <a:cs typeface="Plus Jakarta Sans" pitchFamily="2" charset="0"/>
                  </a:rPr>
                  <a:t>Stacked bar template</a:t>
                </a:r>
              </a:p>
            </p:txBody>
          </p:sp>
        </p:grpSp>
        <p:sp>
          <p:nvSpPr>
            <p:cNvPr id="6" name="TemplateLAB">
              <a:extLst>
                <a:ext uri="{FF2B5EF4-FFF2-40B4-BE49-F238E27FC236}">
                  <a16:creationId xmlns:a16="http://schemas.microsoft.com/office/drawing/2014/main" id="{8805A54E-1085-464C-2F46-C3B82CE9CF46}"/>
                </a:ext>
              </a:extLst>
            </p:cNvPr>
            <p:cNvSpPr>
              <a:spLocks/>
            </p:cNvSpPr>
            <p:nvPr/>
          </p:nvSpPr>
          <p:spPr>
            <a:xfrm>
              <a:off x="9546040" y="4996477"/>
              <a:ext cx="517775" cy="85433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alphaModFix amt="80000"/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15739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Moderate&quot;,&quot;Name&quot;:&quot;GuidesStyle_Moderate&quot;,&quot;Kind&quot;:0,&quot;OldGuidesSetting&quot;:{&quot;HeaderHeight&quot;:13.0,&quot;FooterHeight&quot;:6.0,&quot;SideMargin&quot;:4.0,&quot;TopMargin&quot;:0.0,&quot;BottomMargin&quot;:0.0,&quot;IntervalMargin&quot;:1.5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177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Albert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Family tree (Landscape)</dc:title>
  <dc:creator>Hoang Anh</dc:creator>
  <cp:lastModifiedBy>Hoang Anh</cp:lastModifiedBy>
  <cp:revision>308</cp:revision>
  <dcterms:created xsi:type="dcterms:W3CDTF">2006-08-16T00:00:00Z</dcterms:created>
  <dcterms:modified xsi:type="dcterms:W3CDTF">2024-04-18T16:13:06Z</dcterms:modified>
  <dc:identifier>DAGCE2v4M3E</dc:identifier>
</cp:coreProperties>
</file>