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98" r:id="rId2"/>
  </p:sldIdLst>
  <p:sldSz cx="10693400" cy="75565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  <p:embeddedFont>
      <p:font typeface="Poppins" panose="00000500000000000000" pitchFamily="2" charset="0"/>
      <p:regular r:id="rId7"/>
      <p:bold r:id="rId8"/>
      <p:italic r:id="rId9"/>
      <p:boldItalic r:id="rId10"/>
    </p:embeddedFont>
    <p:embeddedFont>
      <p:font typeface="Poppins SemiBold" panose="00000700000000000000" pitchFamily="2" charset="0"/>
      <p:bold r:id="rId11"/>
      <p:boldItalic r:id="rId12"/>
    </p:embeddedFont>
  </p:embeddedFontLst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8" userDrawn="1">
          <p15:clr>
            <a:srgbClr val="A4A3A4"/>
          </p15:clr>
        </p15:guide>
        <p15:guide id="2" pos="6464" userDrawn="1">
          <p15:clr>
            <a:srgbClr val="A4A3A4"/>
          </p15:clr>
        </p15:guide>
        <p15:guide id="3" orient="horz" pos="288" userDrawn="1">
          <p15:clr>
            <a:srgbClr val="A4A3A4"/>
          </p15:clr>
        </p15:guide>
        <p15:guide id="4" orient="horz" pos="364" userDrawn="1">
          <p15:clr>
            <a:srgbClr val="A4A3A4"/>
          </p15:clr>
        </p15:guide>
        <p15:guide id="6" orient="horz" pos="44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8BC86C-340E-8C78-79EA-A26ACB967DFD}" name="Hoang Anh" initials="HA" userId="21b114a6ef79705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131"/>
    <a:srgbClr val="ECA628"/>
    <a:srgbClr val="E46C0A"/>
    <a:srgbClr val="397927"/>
    <a:srgbClr val="82302E"/>
    <a:srgbClr val="3B7239"/>
    <a:srgbClr val="1485CA"/>
    <a:srgbClr val="E56C31"/>
    <a:srgbClr val="0156AC"/>
    <a:srgbClr val="4A4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1050" y="96"/>
      </p:cViewPr>
      <p:guideLst>
        <p:guide pos="248"/>
        <p:guide pos="6464"/>
        <p:guide orient="horz" pos="288"/>
        <p:guide orient="horz" pos="364"/>
        <p:guide orient="horz" pos="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gs" Target="tags/tag1.xml"/><Relationship Id="rId18" Type="http://schemas.microsoft.com/office/2018/10/relationships/authors" Target="author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viewProps" Target="viewProp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77629228105591E-2"/>
          <c:y val="0.20911211201480473"/>
          <c:w val="0.92012882094273007"/>
          <c:h val="0.734893590976025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Price Point</c:v>
                </c:pt>
              </c:strCache>
            </c:strRef>
          </c:tx>
          <c:spPr>
            <a:solidFill>
              <a:srgbClr val="3B723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7F9EB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Zentech</c:v>
                </c:pt>
                <c:pt idx="1">
                  <c:v>NovaCom</c:v>
                </c:pt>
                <c:pt idx="2">
                  <c:v>Quantum Mobile</c:v>
                </c:pt>
                <c:pt idx="3">
                  <c:v>VertexTech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0.25</c:v>
                </c:pt>
                <c:pt idx="2">
                  <c:v>0.35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45-4B73-9121-A1C6BD277A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Innovative Features</c:v>
                </c:pt>
              </c:strCache>
            </c:strRef>
          </c:tx>
          <c:spPr>
            <a:solidFill>
              <a:srgbClr val="30913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7F9EB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Zentech</c:v>
                </c:pt>
                <c:pt idx="1">
                  <c:v>NovaCom</c:v>
                </c:pt>
                <c:pt idx="2">
                  <c:v>Quantum Mobile</c:v>
                </c:pt>
                <c:pt idx="3">
                  <c:v>VertexTech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0.25</c:v>
                </c:pt>
                <c:pt idx="1">
                  <c:v>0.2</c:v>
                </c:pt>
                <c:pt idx="2">
                  <c:v>0.2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45-4B73-9121-A1C6BD277AB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Brand Reputation</c:v>
                </c:pt>
              </c:strCache>
            </c:strRef>
          </c:tx>
          <c:spPr>
            <a:solidFill>
              <a:srgbClr val="85A6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7F9EB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Zentech</c:v>
                </c:pt>
                <c:pt idx="1">
                  <c:v>NovaCom</c:v>
                </c:pt>
                <c:pt idx="2">
                  <c:v>Quantum Mobile</c:v>
                </c:pt>
                <c:pt idx="3">
                  <c:v>VertexTech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</c:v>
                </c:pt>
                <c:pt idx="1">
                  <c:v>0.45</c:v>
                </c:pt>
                <c:pt idx="2">
                  <c:v>0.4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D0-4C35-96A7-09C4D95B7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76637360"/>
        <c:axId val="676625360"/>
      </c:barChart>
      <c:catAx>
        <c:axId val="67663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9F9F9F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676625360"/>
        <c:crosses val="autoZero"/>
        <c:auto val="1"/>
        <c:lblAlgn val="ctr"/>
        <c:lblOffset val="100"/>
        <c:noMultiLvlLbl val="0"/>
      </c:catAx>
      <c:valAx>
        <c:axId val="6766253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9F9F9F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67663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64" userDrawn="1">
          <p15:clr>
            <a:srgbClr val="F26B43"/>
          </p15:clr>
        </p15:guide>
        <p15:guide id="2" pos="6464" userDrawn="1">
          <p15:clr>
            <a:srgbClr val="F26B43"/>
          </p15:clr>
        </p15:guide>
        <p15:guide id="5" orient="horz" pos="4472" userDrawn="1">
          <p15:clr>
            <a:srgbClr val="F26B43"/>
          </p15:clr>
        </p15:guide>
        <p15:guide id="6" orient="horz" pos="4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7">
            <a:extLst>
              <a:ext uri="{FF2B5EF4-FFF2-40B4-BE49-F238E27FC236}">
                <a16:creationId xmlns:a16="http://schemas.microsoft.com/office/drawing/2014/main" id="{44BF5CCD-EAD7-EF24-9BE6-A30D62B15BA3}"/>
              </a:ext>
            </a:extLst>
          </p:cNvPr>
          <p:cNvGrpSpPr/>
          <p:nvPr/>
        </p:nvGrpSpPr>
        <p:grpSpPr>
          <a:xfrm>
            <a:off x="371927" y="457200"/>
            <a:ext cx="9888766" cy="6642100"/>
            <a:chOff x="371927" y="457200"/>
            <a:chExt cx="9888766" cy="664210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573FCC6-AADB-C05F-D314-401B7C9C7F6C}"/>
                </a:ext>
              </a:extLst>
            </p:cNvPr>
            <p:cNvSpPr/>
            <p:nvPr/>
          </p:nvSpPr>
          <p:spPr>
            <a:xfrm>
              <a:off x="2832100" y="457200"/>
              <a:ext cx="7428593" cy="6642100"/>
            </a:xfrm>
            <a:prstGeom prst="roundRect">
              <a:avLst>
                <a:gd name="adj" fmla="val 2718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919906B6-D8B7-F220-CFC5-A04DA162BC5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30505136"/>
                </p:ext>
              </p:extLst>
            </p:nvPr>
          </p:nvGraphicFramePr>
          <p:xfrm>
            <a:off x="3269798" y="912019"/>
            <a:ext cx="6553198" cy="57324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C8BFA25-FE7C-1838-A8EA-B0D6DE0D7746}"/>
                </a:ext>
              </a:extLst>
            </p:cNvPr>
            <p:cNvGrpSpPr/>
            <p:nvPr/>
          </p:nvGrpSpPr>
          <p:grpSpPr>
            <a:xfrm>
              <a:off x="371927" y="3743116"/>
              <a:ext cx="2019526" cy="2915078"/>
              <a:chOff x="371927" y="3743116"/>
              <a:chExt cx="2019526" cy="2915078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6B2C3B5-4E4F-C8F1-8510-8E14EB6AFE4A}"/>
                  </a:ext>
                </a:extLst>
              </p:cNvPr>
              <p:cNvSpPr txBox="1"/>
              <p:nvPr/>
            </p:nvSpPr>
            <p:spPr>
              <a:xfrm>
                <a:off x="371927" y="3965381"/>
                <a:ext cx="1879599" cy="486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110000"/>
                  </a:lnSpc>
                  <a:defRPr sz="800">
                    <a:solidFill>
                      <a:srgbClr val="595959"/>
                    </a:solidFill>
                    <a:latin typeface="Plus Jakarta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dirty="0"/>
                  <a:t>Focus on budget-friendly, offering competitive features for budget-conscious consumers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2E566D-C59C-9F35-4F7C-44013B6AF387}"/>
                  </a:ext>
                </a:extLst>
              </p:cNvPr>
              <p:cNvSpPr txBox="1"/>
              <p:nvPr/>
            </p:nvSpPr>
            <p:spPr>
              <a:xfrm>
                <a:off x="511854" y="3743116"/>
                <a:ext cx="187959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3B7239"/>
                    </a:solidFill>
                    <a:latin typeface="Poppins SemiBold" panose="00000700000000000000" pitchFamily="2" charset="0"/>
                    <a:cs typeface="Poppins SemiBold" panose="00000700000000000000" pitchFamily="2" charset="0"/>
                  </a:rPr>
                  <a:t>Price Point</a:t>
                </a: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F2DC40AB-FCA0-FD95-7D9C-0097B667257A}"/>
                  </a:ext>
                </a:extLst>
              </p:cNvPr>
              <p:cNvSpPr/>
              <p:nvPr/>
            </p:nvSpPr>
            <p:spPr>
              <a:xfrm>
                <a:off x="467177" y="3812933"/>
                <a:ext cx="98652" cy="98652"/>
              </a:xfrm>
              <a:prstGeom prst="roundRect">
                <a:avLst/>
              </a:prstGeom>
              <a:solidFill>
                <a:srgbClr val="3B723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7FEFE1-2AD6-C9D5-A047-138C56A700D1}"/>
                  </a:ext>
                </a:extLst>
              </p:cNvPr>
              <p:cNvSpPr txBox="1"/>
              <p:nvPr/>
            </p:nvSpPr>
            <p:spPr>
              <a:xfrm>
                <a:off x="371927" y="4910075"/>
                <a:ext cx="1879599" cy="64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110000"/>
                  </a:lnSpc>
                  <a:defRPr sz="800">
                    <a:solidFill>
                      <a:srgbClr val="595959"/>
                    </a:solidFill>
                    <a:latin typeface="Plus Jakarta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dirty="0"/>
                  <a:t>Focus on innovation, introducing cutting-edge technologies, appealing greatly to consumers seeking advanced features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D4377C-2658-56E5-71A7-4F2F4A82F0D8}"/>
                  </a:ext>
                </a:extLst>
              </p:cNvPr>
              <p:cNvSpPr txBox="1"/>
              <p:nvPr/>
            </p:nvSpPr>
            <p:spPr>
              <a:xfrm>
                <a:off x="511854" y="4687810"/>
                <a:ext cx="187959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30913D"/>
                    </a:solidFill>
                    <a:latin typeface="Poppins SemiBold" panose="00000700000000000000" pitchFamily="2" charset="0"/>
                    <a:cs typeface="Poppins SemiBold" panose="00000700000000000000" pitchFamily="2" charset="0"/>
                  </a:rPr>
                  <a:t>Innovative Features</a:t>
                </a: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4B1739F5-9FDE-D417-BFF9-52516854DB24}"/>
                  </a:ext>
                </a:extLst>
              </p:cNvPr>
              <p:cNvSpPr/>
              <p:nvPr/>
            </p:nvSpPr>
            <p:spPr>
              <a:xfrm>
                <a:off x="467177" y="4757627"/>
                <a:ext cx="98652" cy="98652"/>
              </a:xfrm>
              <a:prstGeom prst="roundRect">
                <a:avLst/>
              </a:prstGeom>
              <a:solidFill>
                <a:srgbClr val="30913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F32AA1A-48FE-CB39-BD14-499FC8F5B25C}"/>
                  </a:ext>
                </a:extLst>
              </p:cNvPr>
              <p:cNvSpPr txBox="1"/>
              <p:nvPr/>
            </p:nvSpPr>
            <p:spPr>
              <a:xfrm>
                <a:off x="371927" y="6013274"/>
                <a:ext cx="1879599" cy="64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110000"/>
                  </a:lnSpc>
                  <a:defRPr sz="800">
                    <a:solidFill>
                      <a:srgbClr val="595959"/>
                    </a:solidFill>
                    <a:latin typeface="Plus Jakarta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dirty="0"/>
                  <a:t>Maintain a strong reputation for reliability, attracting consumers valuing trusted reputation among phone manufacturers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4C19C42-961A-AE27-B35E-83B84DADDD09}"/>
                  </a:ext>
                </a:extLst>
              </p:cNvPr>
              <p:cNvSpPr txBox="1"/>
              <p:nvPr/>
            </p:nvSpPr>
            <p:spPr>
              <a:xfrm>
                <a:off x="511854" y="5791009"/>
                <a:ext cx="187959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85A644"/>
                    </a:solidFill>
                    <a:latin typeface="Poppins SemiBold" panose="00000700000000000000" pitchFamily="2" charset="0"/>
                    <a:cs typeface="Poppins SemiBold" panose="00000700000000000000" pitchFamily="2" charset="0"/>
                  </a:rPr>
                  <a:t>Brand Reputation</a:t>
                </a:r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68C9B89-9B94-A96D-5820-4A730FB64E78}"/>
                  </a:ext>
                </a:extLst>
              </p:cNvPr>
              <p:cNvSpPr/>
              <p:nvPr/>
            </p:nvSpPr>
            <p:spPr>
              <a:xfrm>
                <a:off x="467177" y="5860826"/>
                <a:ext cx="98652" cy="98652"/>
              </a:xfrm>
              <a:prstGeom prst="roundRect">
                <a:avLst/>
              </a:prstGeom>
              <a:solidFill>
                <a:srgbClr val="85A64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72D2184-D3E6-D43A-7C56-9C25A7165B68}"/>
                </a:ext>
              </a:extLst>
            </p:cNvPr>
            <p:cNvGrpSpPr/>
            <p:nvPr/>
          </p:nvGrpSpPr>
          <p:grpSpPr>
            <a:xfrm>
              <a:off x="371927" y="1046162"/>
              <a:ext cx="1981200" cy="1323440"/>
              <a:chOff x="371927" y="1046162"/>
              <a:chExt cx="1981200" cy="1323440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6646C51-EAE8-9E90-97ED-77482AE4A3AA}"/>
                  </a:ext>
                </a:extLst>
              </p:cNvPr>
              <p:cNvSpPr txBox="1"/>
              <p:nvPr/>
            </p:nvSpPr>
            <p:spPr>
              <a:xfrm>
                <a:off x="371927" y="1261606"/>
                <a:ext cx="1981200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200" b="1" dirty="0">
                    <a:solidFill>
                      <a:srgbClr val="3A703A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Electronics Brand Preference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C20ACF5-EC27-8B93-941D-3DD2CF9162BD}"/>
                  </a:ext>
                </a:extLst>
              </p:cNvPr>
              <p:cNvSpPr txBox="1"/>
              <p:nvPr/>
            </p:nvSpPr>
            <p:spPr>
              <a:xfrm>
                <a:off x="371927" y="1046162"/>
                <a:ext cx="187959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800" b="1">
                    <a:latin typeface="Be Vietnam Pro SemiBold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b="0" dirty="0">
                    <a:latin typeface="Plus Jakarta Sans" pitchFamily="2" charset="0"/>
                  </a:rPr>
                  <a:t>Segmented bar graph template</a:t>
                </a:r>
              </a:p>
            </p:txBody>
          </p:sp>
        </p:grpSp>
        <p:sp>
          <p:nvSpPr>
            <p:cNvPr id="7" name="TemplateLAB">
              <a:extLst>
                <a:ext uri="{FF2B5EF4-FFF2-40B4-BE49-F238E27FC236}">
                  <a16:creationId xmlns:a16="http://schemas.microsoft.com/office/drawing/2014/main" id="{D09490F7-0579-55F4-EF52-50735893CBD7}"/>
                </a:ext>
              </a:extLst>
            </p:cNvPr>
            <p:cNvSpPr>
              <a:spLocks/>
            </p:cNvSpPr>
            <p:nvPr/>
          </p:nvSpPr>
          <p:spPr>
            <a:xfrm rot="16200000">
              <a:off x="9768439" y="5958783"/>
              <a:ext cx="517775" cy="85433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80000"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436656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Moderate&quot;,&quot;Name&quot;:&quot;GuidesStyle_Moderate&quot;,&quot;Kind&quot;:0,&quot;OldGuidesSetting&quot;:{&quot;HeaderHeight&quot;:13.0,&quot;FooterHeight&quot;:6.0,&quot;SideMargin&quot;:4.0,&quot;TopMargin&quot;:0.0,&quot;BottomMargin&quot;:0.0,&quot;IntervalMargin&quot;:1.5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</TotalTime>
  <Words>53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Poppins SemiBold</vt:lpstr>
      <vt:lpstr>Arial</vt:lpstr>
      <vt:lpstr>Calibri</vt:lpstr>
      <vt:lpstr>Poppins</vt:lpstr>
      <vt:lpstr>Plus Jakarta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Family tree (Landscape)</dc:title>
  <dc:creator>Hoang Anh</dc:creator>
  <cp:lastModifiedBy>Hoang Anh</cp:lastModifiedBy>
  <cp:revision>310</cp:revision>
  <dcterms:created xsi:type="dcterms:W3CDTF">2006-08-16T00:00:00Z</dcterms:created>
  <dcterms:modified xsi:type="dcterms:W3CDTF">2024-04-18T15:58:01Z</dcterms:modified>
  <dc:identifier>DAGCE2v4M3E</dc:identifier>
</cp:coreProperties>
</file>