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319" r:id="rId2"/>
  </p:sldIdLst>
  <p:sldSz cx="10693400" cy="75565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Albert Sans Medium" pitchFamily="2" charset="0"/>
      <p:regular r:id="rId7"/>
      <p:italic r:id="rId8"/>
    </p:embeddedFont>
  </p:embeddedFontLst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941"/>
    <a:srgbClr val="E83131"/>
    <a:srgbClr val="ECA628"/>
    <a:srgbClr val="E46C0A"/>
    <a:srgbClr val="397927"/>
    <a:srgbClr val="82302E"/>
    <a:srgbClr val="3B7239"/>
    <a:srgbClr val="1485CA"/>
    <a:srgbClr val="E56C31"/>
    <a:srgbClr val="015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>
        <p:scale>
          <a:sx n="100" d="100"/>
          <a:sy n="100" d="100"/>
        </p:scale>
        <p:origin x="1020" y="-84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tags" Target="tags/tag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72745406824146"/>
          <c:y val="7.5185119779440118E-2"/>
          <c:w val="0.85574671069342134"/>
          <c:h val="0.899309873465978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469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22A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1-48D2-A9B2-7030DE3FEA26}"/>
              </c:ext>
            </c:extLst>
          </c:dPt>
          <c:dPt>
            <c:idx val="1"/>
            <c:invertIfNegative val="0"/>
            <c:bubble3D val="0"/>
            <c:spPr>
              <a:solidFill>
                <a:srgbClr val="F5CB1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01-48D2-A9B2-7030DE3FEA26}"/>
              </c:ext>
            </c:extLst>
          </c:dPt>
          <c:dPt>
            <c:idx val="2"/>
            <c:invertIfNegative val="0"/>
            <c:bubble3D val="0"/>
            <c:spPr>
              <a:solidFill>
                <a:srgbClr val="0469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1-48D2-A9B2-7030DE3FEA26}"/>
              </c:ext>
            </c:extLst>
          </c:dPt>
          <c:dPt>
            <c:idx val="3"/>
            <c:invertIfNegative val="0"/>
            <c:bubble3D val="0"/>
            <c:spPr>
              <a:solidFill>
                <a:srgbClr val="EA7F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001-48D2-A9B2-7030DE3FEA2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001-48D2-A9B2-7030DE3FEA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E22A31"/>
                      </a:solidFill>
                      <a:latin typeface="Albert Sans Medium" pitchFamily="2" charset="0"/>
                      <a:ea typeface="+mn-ea"/>
                      <a:cs typeface="Plus Jakarta Sans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01-48D2-A9B2-7030DE3FEA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D9B109"/>
                      </a:solidFill>
                      <a:latin typeface="Albert Sans Medium" pitchFamily="2" charset="0"/>
                      <a:ea typeface="+mn-ea"/>
                      <a:cs typeface="Plus Jakarta Sans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001-48D2-A9B2-7030DE3FEA2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46941"/>
                      </a:solidFill>
                      <a:latin typeface="Albert Sans Medium" pitchFamily="2" charset="0"/>
                      <a:ea typeface="+mn-ea"/>
                      <a:cs typeface="Plus Jakarta Sans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01-48D2-A9B2-7030DE3FEA2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EA7F44"/>
                      </a:solidFill>
                      <a:latin typeface="Albert Sans Medium" pitchFamily="2" charset="0"/>
                      <a:ea typeface="+mn-ea"/>
                      <a:cs typeface="Plus Jakarta Sans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001-48D2-A9B2-7030DE3FEA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bert Sans Medium" pitchFamily="2" charset="0"/>
                    <a:ea typeface="+mn-ea"/>
                    <a:cs typeface="Plus Jakarta Sans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Food Quality</c:v>
                </c:pt>
                <c:pt idx="1">
                  <c:v>Speed of Service</c:v>
                </c:pt>
                <c:pt idx="2">
                  <c:v>Cleanliness</c:v>
                </c:pt>
                <c:pt idx="3">
                  <c:v>Satisfied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3.8</c:v>
                </c:pt>
                <c:pt idx="2">
                  <c:v>4.5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1-48D2-A9B2-7030DE3FEA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16321904"/>
        <c:axId val="116312304"/>
      </c:barChart>
      <c:catAx>
        <c:axId val="116321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rgbClr val="9F9F9F"/>
                </a:solidFill>
                <a:latin typeface="Albert Sans Medium" pitchFamily="2" charset="0"/>
                <a:ea typeface="+mn-ea"/>
                <a:cs typeface="Plus Jakarta Sans" pitchFamily="2" charset="0"/>
              </a:defRPr>
            </a:pPr>
            <a:endParaRPr lang="en-US"/>
          </a:p>
        </c:txPr>
        <c:crossAx val="116312304"/>
        <c:crosses val="autoZero"/>
        <c:auto val="1"/>
        <c:lblAlgn val="ctr"/>
        <c:lblOffset val="100"/>
        <c:noMultiLvlLbl val="0"/>
      </c:catAx>
      <c:valAx>
        <c:axId val="116312304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9F9F9F"/>
                </a:solidFill>
                <a:latin typeface="Albert Sans" pitchFamily="2" charset="0"/>
                <a:ea typeface="+mn-ea"/>
                <a:cs typeface="Plus Jakarta Sans" pitchFamily="2" charset="0"/>
              </a:defRPr>
            </a:pPr>
            <a:endParaRPr lang="en-US"/>
          </a:p>
        </c:txPr>
        <c:crossAx val="116321904"/>
        <c:crosses val="max"/>
        <c:crossBetween val="between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>
            <a:extLst>
              <a:ext uri="{FF2B5EF4-FFF2-40B4-BE49-F238E27FC236}">
                <a16:creationId xmlns:a16="http://schemas.microsoft.com/office/drawing/2014/main" id="{43ADA639-74A2-6089-316F-6B92B82AFE04}"/>
              </a:ext>
            </a:extLst>
          </p:cNvPr>
          <p:cNvGrpSpPr/>
          <p:nvPr/>
        </p:nvGrpSpPr>
        <p:grpSpPr>
          <a:xfrm>
            <a:off x="0" y="0"/>
            <a:ext cx="10693400" cy="7556500"/>
            <a:chOff x="0" y="0"/>
            <a:chExt cx="10693400" cy="7556500"/>
          </a:xfrm>
        </p:grpSpPr>
        <p:sp>
          <p:nvSpPr>
            <p:cNvPr id="89" name="Rectangle 88" hidden="1">
              <a:extLst>
                <a:ext uri="{FF2B5EF4-FFF2-40B4-BE49-F238E27FC236}">
                  <a16:creationId xmlns:a16="http://schemas.microsoft.com/office/drawing/2014/main" id="{0D1BC96D-83B6-1E90-F3A2-CEC0E1966573}"/>
                </a:ext>
              </a:extLst>
            </p:cNvPr>
            <p:cNvSpPr/>
            <p:nvPr/>
          </p:nvSpPr>
          <p:spPr>
            <a:xfrm>
              <a:off x="0" y="0"/>
              <a:ext cx="10693400" cy="75565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338D7D1-0E98-3B57-259D-1DE302F34A35}"/>
                </a:ext>
              </a:extLst>
            </p:cNvPr>
            <p:cNvSpPr txBox="1"/>
            <p:nvPr/>
          </p:nvSpPr>
          <p:spPr>
            <a:xfrm rot="5400000" flipH="1">
              <a:off x="9352347" y="6068609"/>
              <a:ext cx="15899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srgbClr val="9F9F9F"/>
                  </a:solidFill>
                  <a:effectLst/>
                  <a:uLnTx/>
                  <a:uFillTx/>
                  <a:latin typeface="Albert Sans" pitchFamily="2" charset="0"/>
                  <a:cs typeface="Plus Jakarta Sans" pitchFamily="2" charset="0"/>
                </a:defRPr>
              </a:lvl1pPr>
            </a:lstStyle>
            <a:p>
              <a:r>
                <a:rPr lang="en-US" sz="800" dirty="0"/>
                <a:t>Horizontal bar graph template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6445C35-63F3-FB4B-41C4-D6E0E428A492}"/>
                </a:ext>
              </a:extLst>
            </p:cNvPr>
            <p:cNvGrpSpPr/>
            <p:nvPr/>
          </p:nvGrpSpPr>
          <p:grpSpPr>
            <a:xfrm>
              <a:off x="1809750" y="6281617"/>
              <a:ext cx="7315200" cy="553998"/>
              <a:chOff x="1809750" y="6281617"/>
              <a:chExt cx="7315200" cy="55399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16A222-2EBD-8D06-2C0C-790ECC7BEFF8}"/>
                  </a:ext>
                </a:extLst>
              </p:cNvPr>
              <p:cNvSpPr txBox="1"/>
              <p:nvPr/>
            </p:nvSpPr>
            <p:spPr>
              <a:xfrm>
                <a:off x="1885950" y="6281617"/>
                <a:ext cx="26670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00" b="0" i="0" u="none" strike="noStrike" cap="none" spc="0" normalizeH="0" baseline="0">
                    <a:ln>
                      <a:noFill/>
                    </a:ln>
                    <a:solidFill>
                      <a:srgbClr val="9F9F9F"/>
                    </a:solidFill>
                    <a:effectLst/>
                    <a:uLnTx/>
                    <a:uFillTx/>
                    <a:latin typeface="Albert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dirty="0"/>
                  <a:t>The survey was conducted from </a:t>
                </a:r>
                <a:r>
                  <a:rPr lang="vi-VN" b="1" dirty="0"/>
                  <a:t>04/01/2024 -</a:t>
                </a:r>
                <a:r>
                  <a:rPr lang="en-US" b="1" dirty="0"/>
                  <a:t> </a:t>
                </a:r>
                <a:r>
                  <a:rPr lang="vi-VN" b="1" dirty="0"/>
                  <a:t>04/15/2024</a:t>
                </a:r>
                <a:r>
                  <a:rPr lang="en-US" dirty="0"/>
                  <a:t>, with </a:t>
                </a:r>
                <a:endParaRPr lang="vi-VN" dirty="0"/>
              </a:p>
              <a:p>
                <a:r>
                  <a:rPr lang="en-US" dirty="0"/>
                  <a:t>data collected over a 2-week period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16A222-2EBD-8D06-2C0C-790ECC7BEFF8}"/>
                  </a:ext>
                </a:extLst>
              </p:cNvPr>
              <p:cNvSpPr txBox="1"/>
              <p:nvPr/>
            </p:nvSpPr>
            <p:spPr>
              <a:xfrm>
                <a:off x="6076950" y="6281617"/>
                <a:ext cx="30480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000" b="0" i="0" u="none" strike="noStrike" cap="none" spc="0" normalizeH="0" baseline="0">
                    <a:ln>
                      <a:noFill/>
                    </a:ln>
                    <a:solidFill>
                      <a:srgbClr val="9F9F9F"/>
                    </a:solidFill>
                    <a:effectLst/>
                    <a:uLnTx/>
                    <a:uFillTx/>
                    <a:latin typeface="Albert Sans" pitchFamily="2" charset="0"/>
                    <a:cs typeface="Plus Jakarta Sans" pitchFamily="2" charset="0"/>
                  </a:defRPr>
                </a:lvl1pPr>
              </a:lstStyle>
              <a:p>
                <a:r>
                  <a:rPr lang="en-US" dirty="0"/>
                  <a:t>Featuring a cohort of </a:t>
                </a:r>
                <a:r>
                  <a:rPr lang="en-US" b="1" dirty="0"/>
                  <a:t>500 participants</a:t>
                </a:r>
                <a:r>
                  <a:rPr lang="en-US" dirty="0"/>
                  <a:t>, </a:t>
                </a:r>
                <a:endParaRPr lang="vi-VN" dirty="0"/>
              </a:p>
              <a:p>
                <a:r>
                  <a:rPr lang="en-US" dirty="0"/>
                  <a:t>the research received active engagement throughout the survey process</a:t>
                </a:r>
              </a:p>
            </p:txBody>
          </p:sp>
          <p:cxnSp>
            <p:nvCxnSpPr>
              <p:cNvPr id="9" name="Straight Connector 8"/>
              <p:cNvCxnSpPr>
                <a:cxnSpLocks/>
              </p:cNvCxnSpPr>
              <p:nvPr/>
            </p:nvCxnSpPr>
            <p:spPr>
              <a:xfrm>
                <a:off x="1809750" y="6291916"/>
                <a:ext cx="0" cy="533400"/>
              </a:xfrm>
              <a:prstGeom prst="line">
                <a:avLst/>
              </a:prstGeom>
              <a:ln>
                <a:solidFill>
                  <a:srgbClr val="046941">
                    <a:alpha val="50000"/>
                  </a:srgb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000750" y="6291916"/>
                <a:ext cx="0" cy="533400"/>
              </a:xfrm>
              <a:prstGeom prst="line">
                <a:avLst/>
              </a:prstGeom>
              <a:ln>
                <a:solidFill>
                  <a:srgbClr val="046941">
                    <a:alpha val="50000"/>
                  </a:srgb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76" name="Chart 75">
              <a:extLst>
                <a:ext uri="{FF2B5EF4-FFF2-40B4-BE49-F238E27FC236}">
                  <a16:creationId xmlns:a16="http://schemas.microsoft.com/office/drawing/2014/main" id="{8A664B5A-2DAC-B042-9E20-EA485D4D4E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12796533"/>
                </p:ext>
              </p:extLst>
            </p:nvPr>
          </p:nvGraphicFramePr>
          <p:xfrm>
            <a:off x="584200" y="1643716"/>
            <a:ext cx="9525000" cy="4173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4E29A83-6B9E-6513-6C1F-F80FB3938E96}"/>
                </a:ext>
              </a:extLst>
            </p:cNvPr>
            <p:cNvSpPr txBox="1"/>
            <p:nvPr/>
          </p:nvSpPr>
          <p:spPr>
            <a:xfrm>
              <a:off x="927100" y="1643716"/>
              <a:ext cx="7402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50" normalizeH="0" baseline="0" noProof="0" dirty="0">
                  <a:ln>
                    <a:noFill/>
                  </a:ln>
                  <a:solidFill>
                    <a:srgbClr val="9F9F9F"/>
                  </a:solidFill>
                  <a:effectLst/>
                  <a:uLnTx/>
                  <a:uFillTx/>
                  <a:latin typeface="Albert Sans Medium" pitchFamily="2" charset="0"/>
                  <a:cs typeface="Plus Jakarta Sans SemiBold" pitchFamily="2" charset="0"/>
                </a:rPr>
                <a:t>Point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84200" y="1034116"/>
              <a:ext cx="9525000" cy="0"/>
            </a:xfrm>
            <a:prstGeom prst="line">
              <a:avLst/>
            </a:prstGeom>
            <a:ln>
              <a:solidFill>
                <a:srgbClr val="046941">
                  <a:alpha val="50000"/>
                </a:srgb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216A222-2EBD-8D06-2C0C-790ECC7BEFF8}"/>
                </a:ext>
              </a:extLst>
            </p:cNvPr>
            <p:cNvSpPr txBox="1"/>
            <p:nvPr/>
          </p:nvSpPr>
          <p:spPr>
            <a:xfrm>
              <a:off x="584200" y="585220"/>
              <a:ext cx="929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E22A31"/>
                  </a:solidFill>
                  <a:effectLst/>
                  <a:uLnTx/>
                  <a:uFillTx/>
                  <a:latin typeface="Albert Sans" pitchFamily="2" charset="0"/>
                  <a:cs typeface="Plus Jakarta Sans" pitchFamily="2" charset="0"/>
                </a:rPr>
                <a:t>FAST FOOD X FEEDBACK 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46941"/>
                  </a:solidFill>
                  <a:effectLst/>
                  <a:uLnTx/>
                  <a:uFillTx/>
                  <a:latin typeface="Albert Sans" pitchFamily="2" charset="0"/>
                  <a:cs typeface="Plus Jakarta Sans" pitchFamily="2" charset="0"/>
                </a:rPr>
                <a:t>- UNDERSTANDING CUSTOMER SATISFACTION</a:t>
              </a:r>
            </a:p>
          </p:txBody>
        </p:sp>
        <p:sp>
          <p:nvSpPr>
            <p:cNvPr id="3" name="TemplateLAB">
              <a:extLst>
                <a:ext uri="{FF2B5EF4-FFF2-40B4-BE49-F238E27FC236}">
                  <a16:creationId xmlns:a16="http://schemas.microsoft.com/office/drawing/2014/main" id="{78B498FA-14EF-6B74-5D39-CF46A32E9B19}"/>
                </a:ext>
              </a:extLst>
            </p:cNvPr>
            <p:cNvSpPr>
              <a:spLocks/>
            </p:cNvSpPr>
            <p:nvPr/>
          </p:nvSpPr>
          <p:spPr>
            <a:xfrm rot="16200000" flipH="1" flipV="1">
              <a:off x="9878886" y="5104825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8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8491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49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 Sans Medium</vt:lpstr>
      <vt:lpstr>Albert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311</cp:revision>
  <dcterms:created xsi:type="dcterms:W3CDTF">2006-08-16T00:00:00Z</dcterms:created>
  <dcterms:modified xsi:type="dcterms:W3CDTF">2024-04-18T15:41:48Z</dcterms:modified>
  <dc:identifier>DAGCE2v4M3E</dc:identifier>
</cp:coreProperties>
</file>