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402" r:id="rId2"/>
  </p:sldIdLst>
  <p:sldSz cx="10693400" cy="7556500"/>
  <p:notesSz cx="6858000" cy="9144000"/>
  <p:embeddedFontLst>
    <p:embeddedFont>
      <p:font typeface="Sora" pitchFamily="2" charset="0"/>
      <p:regular r:id="rId3"/>
      <p:bold r:id="rId4"/>
    </p:embeddedFont>
  </p:embeddedFontLst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8" userDrawn="1">
          <p15:clr>
            <a:srgbClr val="A4A3A4"/>
          </p15:clr>
        </p15:guide>
        <p15:guide id="2" pos="6464" userDrawn="1">
          <p15:clr>
            <a:srgbClr val="A4A3A4"/>
          </p15:clr>
        </p15:guide>
        <p15:guide id="3" orient="horz" pos="288" userDrawn="1">
          <p15:clr>
            <a:srgbClr val="A4A3A4"/>
          </p15:clr>
        </p15:guide>
        <p15:guide id="4" orient="horz" pos="364" userDrawn="1">
          <p15:clr>
            <a:srgbClr val="A4A3A4"/>
          </p15:clr>
        </p15:guide>
        <p15:guide id="6" orient="horz" pos="44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8BC86C-340E-8C78-79EA-A26ACB967DFD}" name="Hoang Anh" initials="HA" userId="21b114a6ef79705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131"/>
    <a:srgbClr val="ECA628"/>
    <a:srgbClr val="E46C0A"/>
    <a:srgbClr val="397927"/>
    <a:srgbClr val="82302E"/>
    <a:srgbClr val="3B7239"/>
    <a:srgbClr val="1485CA"/>
    <a:srgbClr val="E56C31"/>
    <a:srgbClr val="0156AC"/>
    <a:srgbClr val="4A4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0" autoAdjust="0"/>
    <p:restoredTop sz="94622" autoAdjust="0"/>
  </p:normalViewPr>
  <p:slideViewPr>
    <p:cSldViewPr>
      <p:cViewPr varScale="1">
        <p:scale>
          <a:sx n="96" d="100"/>
          <a:sy n="96" d="100"/>
        </p:scale>
        <p:origin x="258" y="96"/>
      </p:cViewPr>
      <p:guideLst>
        <p:guide pos="248"/>
        <p:guide pos="6464"/>
        <p:guide orient="horz" pos="288"/>
        <p:guide orient="horz" pos="364"/>
        <p:guide orient="horz" pos="4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8/10/relationships/authors" Target="authors.xml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77629228105591E-2"/>
          <c:y val="0.10933173161518847"/>
          <c:w val="0.92012882094273007"/>
          <c:h val="0.82495186653994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Man</c:v>
                </c:pt>
              </c:strCache>
            </c:strRef>
          </c:tx>
          <c:spPr>
            <a:solidFill>
              <a:srgbClr val="E8572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ora" pitchFamily="2" charset="0"/>
                    <a:ea typeface="+mn-ea"/>
                    <a:cs typeface="Sora" pitchFamily="2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Cooking</c:v>
                </c:pt>
                <c:pt idx="1">
                  <c:v>Reading</c:v>
                </c:pt>
                <c:pt idx="2">
                  <c:v>Sports</c:v>
                </c:pt>
                <c:pt idx="3">
                  <c:v>Painting</c:v>
                </c:pt>
                <c:pt idx="4">
                  <c:v>Gardening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</c:v>
                </c:pt>
                <c:pt idx="1">
                  <c:v>0.8</c:v>
                </c:pt>
                <c:pt idx="2">
                  <c:v>0.9</c:v>
                </c:pt>
                <c:pt idx="3">
                  <c:v>0.75</c:v>
                </c:pt>
                <c:pt idx="4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7-4360-A0B6-887946A6035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Woman</c:v>
                </c:pt>
              </c:strCache>
            </c:strRef>
          </c:tx>
          <c:spPr>
            <a:solidFill>
              <a:srgbClr val="69B7A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ora" pitchFamily="2" charset="0"/>
                    <a:ea typeface="+mn-ea"/>
                    <a:cs typeface="Sora" pitchFamily="2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Cooking</c:v>
                </c:pt>
                <c:pt idx="1">
                  <c:v>Reading</c:v>
                </c:pt>
                <c:pt idx="2">
                  <c:v>Sports</c:v>
                </c:pt>
                <c:pt idx="3">
                  <c:v>Painting</c:v>
                </c:pt>
                <c:pt idx="4">
                  <c:v>Gardening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</c:v>
                </c:pt>
                <c:pt idx="1">
                  <c:v>0.85</c:v>
                </c:pt>
                <c:pt idx="2">
                  <c:v>0.6</c:v>
                </c:pt>
                <c:pt idx="3">
                  <c:v>0.8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27-4360-A0B6-887946A603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0"/>
        <c:axId val="676637360"/>
        <c:axId val="676625360"/>
      </c:barChart>
      <c:catAx>
        <c:axId val="67663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9F9F9F"/>
                </a:solidFill>
                <a:latin typeface="Sora" pitchFamily="2" charset="0"/>
                <a:ea typeface="+mn-ea"/>
                <a:cs typeface="Sora" pitchFamily="2" charset="0"/>
              </a:defRPr>
            </a:pPr>
            <a:endParaRPr lang="en-US"/>
          </a:p>
        </c:txPr>
        <c:crossAx val="676625360"/>
        <c:crosses val="autoZero"/>
        <c:auto val="1"/>
        <c:lblAlgn val="ctr"/>
        <c:lblOffset val="100"/>
        <c:noMultiLvlLbl val="0"/>
      </c:catAx>
      <c:valAx>
        <c:axId val="676625360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9F9F9F"/>
                </a:solidFill>
                <a:latin typeface="Sora" pitchFamily="2" charset="0"/>
                <a:ea typeface="+mn-ea"/>
                <a:cs typeface="Sora" pitchFamily="2" charset="0"/>
              </a:defRPr>
            </a:pPr>
            <a:endParaRPr lang="en-US"/>
          </a:p>
        </c:txPr>
        <c:crossAx val="67663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4497747980467164"/>
          <c:y val="1.337461326393044E-2"/>
          <c:w val="0.15391599226984937"/>
          <c:h val="4.33961238347087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ora" pitchFamily="2" charset="0"/>
              <a:ea typeface="+mn-ea"/>
              <a:cs typeface="Sora" pitchFamily="2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64" userDrawn="1">
          <p15:clr>
            <a:srgbClr val="F26B43"/>
          </p15:clr>
        </p15:guide>
        <p15:guide id="2" pos="6464" userDrawn="1">
          <p15:clr>
            <a:srgbClr val="F26B43"/>
          </p15:clr>
        </p15:guide>
        <p15:guide id="5" orient="horz" pos="4472" userDrawn="1">
          <p15:clr>
            <a:srgbClr val="F26B43"/>
          </p15:clr>
        </p15:guide>
        <p15:guide id="6" orient="horz" pos="4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5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>
            <a:extLst>
              <a:ext uri="{FF2B5EF4-FFF2-40B4-BE49-F238E27FC236}">
                <a16:creationId xmlns:a16="http://schemas.microsoft.com/office/drawing/2014/main" id="{3AB1C874-F365-DBCD-3F65-170FC26F1C11}"/>
              </a:ext>
            </a:extLst>
          </p:cNvPr>
          <p:cNvGrpSpPr/>
          <p:nvPr/>
        </p:nvGrpSpPr>
        <p:grpSpPr>
          <a:xfrm>
            <a:off x="419100" y="366996"/>
            <a:ext cx="9848850" cy="7047218"/>
            <a:chOff x="419100" y="366996"/>
            <a:chExt cx="9848850" cy="704721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FF00270-16A1-8CEB-AB26-3006E24DF8B4}"/>
                </a:ext>
              </a:extLst>
            </p:cNvPr>
            <p:cNvSpPr txBox="1"/>
            <p:nvPr/>
          </p:nvSpPr>
          <p:spPr>
            <a:xfrm rot="10800000" flipH="1" flipV="1">
              <a:off x="8178802" y="7167993"/>
              <a:ext cx="1955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FFFBF4">
                      <a:alpha val="60000"/>
                    </a:srgbClr>
                  </a:solidFill>
                  <a:latin typeface="Sora" pitchFamily="2" charset="0"/>
                  <a:cs typeface="Sora" pitchFamily="2" charset="0"/>
                </a:rPr>
                <a:t>Double bar graph template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2DB61340-18EC-AE32-F7A3-8C654EB4E7D8}"/>
                </a:ext>
              </a:extLst>
            </p:cNvPr>
            <p:cNvSpPr/>
            <p:nvPr/>
          </p:nvSpPr>
          <p:spPr>
            <a:xfrm>
              <a:off x="425450" y="1339114"/>
              <a:ext cx="9842500" cy="5685800"/>
            </a:xfrm>
            <a:prstGeom prst="roundRect">
              <a:avLst>
                <a:gd name="adj" fmla="val 2460"/>
              </a:avLst>
            </a:prstGeom>
            <a:solidFill>
              <a:srgbClr val="FFFBF4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2" name="Chart 1">
              <a:extLst>
                <a:ext uri="{FF2B5EF4-FFF2-40B4-BE49-F238E27FC236}">
                  <a16:creationId xmlns:a16="http://schemas.microsoft.com/office/drawing/2014/main" id="{A586E643-658F-C0E5-590D-A6A873833F9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66987516"/>
                </p:ext>
              </p:extLst>
            </p:nvPr>
          </p:nvGraphicFramePr>
          <p:xfrm>
            <a:off x="742949" y="1571342"/>
            <a:ext cx="9207502" cy="52213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C46933-CA95-F2B4-47B7-0727D0F7BE19}"/>
                </a:ext>
              </a:extLst>
            </p:cNvPr>
            <p:cNvSpPr txBox="1"/>
            <p:nvPr/>
          </p:nvSpPr>
          <p:spPr>
            <a:xfrm>
              <a:off x="419100" y="692751"/>
              <a:ext cx="7975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FFFBF4">
                      <a:alpha val="80000"/>
                    </a:srgbClr>
                  </a:solidFill>
                  <a:latin typeface="Sora" pitchFamily="2" charset="0"/>
                  <a:cs typeface="Sora" pitchFamily="2" charset="0"/>
                </a:rPr>
                <a:t>Analyzing Gender-based Hobbies Preferences among Individuals - Data collected from a Survey Conducted in April 2024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C3B3DB-B3E7-14F6-D8E7-2B94CD67D0E9}"/>
                </a:ext>
              </a:extLst>
            </p:cNvPr>
            <p:cNvSpPr txBox="1"/>
            <p:nvPr/>
          </p:nvSpPr>
          <p:spPr>
            <a:xfrm>
              <a:off x="419100" y="366996"/>
              <a:ext cx="673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FBF4"/>
                  </a:solidFill>
                  <a:latin typeface="Sora" pitchFamily="2" charset="0"/>
                  <a:cs typeface="Sora" pitchFamily="2" charset="0"/>
                </a:rPr>
                <a:t>GENDER HOBBIES PREFERENCE SURVEY</a:t>
              </a:r>
            </a:p>
          </p:txBody>
        </p:sp>
        <p:sp>
          <p:nvSpPr>
            <p:cNvPr id="6" name="TemplateLAB">
              <a:extLst>
                <a:ext uri="{FF2B5EF4-FFF2-40B4-BE49-F238E27FC236}">
                  <a16:creationId xmlns:a16="http://schemas.microsoft.com/office/drawing/2014/main" id="{1DE83559-97E2-B0FF-B97B-576A28C0A28E}"/>
                </a:ext>
              </a:extLst>
            </p:cNvPr>
            <p:cNvSpPr>
              <a:spLocks/>
            </p:cNvSpPr>
            <p:nvPr/>
          </p:nvSpPr>
          <p:spPr>
            <a:xfrm>
              <a:off x="698500" y="7248387"/>
              <a:ext cx="517775" cy="85433"/>
            </a:xfrm>
            <a:custGeom>
              <a:avLst/>
              <a:gdLst/>
              <a:ahLst/>
              <a:cxnLst/>
              <a:rect l="l" t="t" r="r" b="b"/>
              <a:pathLst>
                <a:path w="5828093" h="961635">
                  <a:moveTo>
                    <a:pt x="0" y="0"/>
                  </a:moveTo>
                  <a:lnTo>
                    <a:pt x="5828092" y="0"/>
                  </a:lnTo>
                  <a:lnTo>
                    <a:pt x="5828092" y="961636"/>
                  </a:lnTo>
                  <a:lnTo>
                    <a:pt x="0" y="9616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70000"/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72968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Moderate&quot;,&quot;Name&quot;:&quot;GuidesStyle_Moderate&quot;,&quot;Kind&quot;:0,&quot;OldGuidesSetting&quot;:{&quot;HeaderHeight&quot;:13.0,&quot;FooterHeight&quot;:6.0,&quot;SideMargin&quot;:4.0,&quot;TopMargin&quot;:0.0,&quot;BottomMargin&quot;:0.0,&quot;IntervalMargin&quot;:1.5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</TotalTime>
  <Words>24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Sora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Family tree (Landscape)</dc:title>
  <dc:creator>Hoang Anh</dc:creator>
  <cp:lastModifiedBy>Hoang Anh</cp:lastModifiedBy>
  <cp:revision>306</cp:revision>
  <dcterms:created xsi:type="dcterms:W3CDTF">2006-08-16T00:00:00Z</dcterms:created>
  <dcterms:modified xsi:type="dcterms:W3CDTF">2024-04-19T04:08:41Z</dcterms:modified>
  <dc:identifier>DAGCE2v4M3E</dc:identifier>
</cp:coreProperties>
</file>