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373" r:id="rId2"/>
  </p:sldIdLst>
  <p:sldSz cx="10693400" cy="7556500"/>
  <p:notesSz cx="6858000" cy="9144000"/>
  <p:embeddedFontLst>
    <p:embeddedFont>
      <p:font typeface="Inter SemiBold" panose="02000503000000020004" pitchFamily="2" charset="0"/>
      <p:bold r:id="rId3"/>
    </p:embeddedFont>
  </p:embeddedFontLst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8" userDrawn="1">
          <p15:clr>
            <a:srgbClr val="A4A3A4"/>
          </p15:clr>
        </p15:guide>
        <p15:guide id="2" pos="6464" userDrawn="1">
          <p15:clr>
            <a:srgbClr val="A4A3A4"/>
          </p15:clr>
        </p15:guide>
        <p15:guide id="3" orient="horz" pos="288" userDrawn="1">
          <p15:clr>
            <a:srgbClr val="A4A3A4"/>
          </p15:clr>
        </p15:guide>
        <p15:guide id="4" orient="horz" pos="364" userDrawn="1">
          <p15:clr>
            <a:srgbClr val="A4A3A4"/>
          </p15:clr>
        </p15:guide>
        <p15:guide id="6" orient="horz" pos="44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8BC86C-340E-8C78-79EA-A26ACB967DFD}" name="Hoang Anh" initials="HA" userId="21b114a6ef79705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131"/>
    <a:srgbClr val="ECA628"/>
    <a:srgbClr val="E46C0A"/>
    <a:srgbClr val="397927"/>
    <a:srgbClr val="82302E"/>
    <a:srgbClr val="3B7239"/>
    <a:srgbClr val="1485CA"/>
    <a:srgbClr val="E56C31"/>
    <a:srgbClr val="0156AC"/>
    <a:srgbClr val="4A4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1020" y="96"/>
      </p:cViewPr>
      <p:guideLst>
        <p:guide pos="248"/>
        <p:guide pos="6464"/>
        <p:guide orient="horz" pos="288"/>
        <p:guide orient="horz" pos="364"/>
        <p:guide orient="horz" pos="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37AE9"/>
            </a:solidFill>
            <a:ln w="3175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Inter SemiBold" panose="02000503000000020004" pitchFamily="2" charset="0"/>
                    <a:ea typeface="Inter SemiBold" panose="02000503000000020004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Memory</c:v>
                </c:pt>
                <c:pt idx="1">
                  <c:v>Camera</c:v>
                </c:pt>
                <c:pt idx="2">
                  <c:v>Battery</c:v>
                </c:pt>
                <c:pt idx="3">
                  <c:v>Price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0.47</c:v>
                </c:pt>
                <c:pt idx="2">
                  <c:v>0.9</c:v>
                </c:pt>
                <c:pt idx="3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A-4A56-8AF9-23DCF455D6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8F8F8"/>
            </a:solidFill>
            <a:ln w="3175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Memory</c:v>
                </c:pt>
                <c:pt idx="1">
                  <c:v>Camera</c:v>
                </c:pt>
                <c:pt idx="2">
                  <c:v>Battery</c:v>
                </c:pt>
                <c:pt idx="3">
                  <c:v>Price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0.75</c:v>
                </c:pt>
                <c:pt idx="1">
                  <c:v>0.53</c:v>
                </c:pt>
                <c:pt idx="2">
                  <c:v>9.9999999999999978E-2</c:v>
                </c:pt>
                <c:pt idx="3">
                  <c:v>0.66999999999999993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5A-4A56-8AF9-23DCF455D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27845839"/>
        <c:axId val="527869839"/>
      </c:barChart>
      <c:catAx>
        <c:axId val="527845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337AE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337AE9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pPr>
            <a:endParaRPr lang="en-US"/>
          </a:p>
        </c:txPr>
        <c:crossAx val="527869839"/>
        <c:crosses val="autoZero"/>
        <c:auto val="1"/>
        <c:lblAlgn val="ctr"/>
        <c:lblOffset val="100"/>
        <c:noMultiLvlLbl val="0"/>
      </c:catAx>
      <c:valAx>
        <c:axId val="52786983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0125A7">
                  <a:alpha val="12000"/>
                </a:srgb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2784583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54271"/>
            </a:solidFill>
            <a:ln w="3175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Inter SemiBold" panose="02000503000000020004" pitchFamily="2" charset="0"/>
                    <a:ea typeface="Inter SemiBold" panose="02000503000000020004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Memory</c:v>
                </c:pt>
                <c:pt idx="1">
                  <c:v>Camera</c:v>
                </c:pt>
                <c:pt idx="2">
                  <c:v>Battery</c:v>
                </c:pt>
                <c:pt idx="3">
                  <c:v>Price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0.4</c:v>
                </c:pt>
                <c:pt idx="2">
                  <c:v>0.6</c:v>
                </c:pt>
                <c:pt idx="3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A-4A56-8AF9-23DCF455D6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8F8F8"/>
            </a:solidFill>
            <a:ln w="3175"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Memory</c:v>
                </c:pt>
                <c:pt idx="1">
                  <c:v>Camera</c:v>
                </c:pt>
                <c:pt idx="2">
                  <c:v>Battery</c:v>
                </c:pt>
                <c:pt idx="3">
                  <c:v>Price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</c:v>
                </c:pt>
                <c:pt idx="1">
                  <c:v>0.6</c:v>
                </c:pt>
                <c:pt idx="2">
                  <c:v>0.4</c:v>
                </c:pt>
                <c:pt idx="3">
                  <c:v>7.999999999999996E-2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5A-4A56-8AF9-23DCF455D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27845839"/>
        <c:axId val="527869839"/>
      </c:barChart>
      <c:catAx>
        <c:axId val="527845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F5427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54271"/>
                </a:solidFill>
                <a:latin typeface="Inter" panose="02000503000000020004" pitchFamily="2" charset="0"/>
                <a:ea typeface="Inter" panose="02000503000000020004" pitchFamily="2" charset="0"/>
                <a:cs typeface="+mn-cs"/>
              </a:defRPr>
            </a:pPr>
            <a:endParaRPr lang="en-US"/>
          </a:p>
        </c:txPr>
        <c:crossAx val="527869839"/>
        <c:crosses val="autoZero"/>
        <c:auto val="1"/>
        <c:lblAlgn val="ctr"/>
        <c:lblOffset val="100"/>
        <c:noMultiLvlLbl val="0"/>
      </c:catAx>
      <c:valAx>
        <c:axId val="52786983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F54271">
                  <a:alpha val="12000"/>
                </a:srgb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2784583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64" userDrawn="1">
          <p15:clr>
            <a:srgbClr val="F26B43"/>
          </p15:clr>
        </p15:guide>
        <p15:guide id="2" pos="6464" userDrawn="1">
          <p15:clr>
            <a:srgbClr val="F26B43"/>
          </p15:clr>
        </p15:guide>
        <p15:guide id="5" orient="horz" pos="4472" userDrawn="1">
          <p15:clr>
            <a:srgbClr val="F26B43"/>
          </p15:clr>
        </p15:guide>
        <p15:guide id="6" orient="horz" pos="4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2.xml"/><Relationship Id="rId4" Type="http://schemas.openxmlformats.org/officeDocument/2006/relationships/image" Target="../media/image2.svg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8">
            <a:extLst>
              <a:ext uri="{FF2B5EF4-FFF2-40B4-BE49-F238E27FC236}">
                <a16:creationId xmlns:a16="http://schemas.microsoft.com/office/drawing/2014/main" id="{0D2877D4-DB1C-86B4-6F9A-5422F8C50374}"/>
              </a:ext>
            </a:extLst>
          </p:cNvPr>
          <p:cNvGrpSpPr/>
          <p:nvPr/>
        </p:nvGrpSpPr>
        <p:grpSpPr>
          <a:xfrm>
            <a:off x="400976" y="422453"/>
            <a:ext cx="10060357" cy="7134048"/>
            <a:chOff x="400976" y="422453"/>
            <a:chExt cx="10060357" cy="713404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946A48-BA17-4C02-0E40-F7A4172CA999}"/>
                </a:ext>
              </a:extLst>
            </p:cNvPr>
            <p:cNvSpPr/>
            <p:nvPr/>
          </p:nvSpPr>
          <p:spPr>
            <a:xfrm>
              <a:off x="606130" y="6289129"/>
              <a:ext cx="9481140" cy="1267372"/>
            </a:xfrm>
            <a:custGeom>
              <a:avLst/>
              <a:gdLst>
                <a:gd name="connsiteX0" fmla="*/ 203832 w 9481140"/>
                <a:gd name="connsiteY0" fmla="*/ 0 h 1267372"/>
                <a:gd name="connsiteX1" fmla="*/ 9277308 w 9481140"/>
                <a:gd name="connsiteY1" fmla="*/ 0 h 1267372"/>
                <a:gd name="connsiteX2" fmla="*/ 9481140 w 9481140"/>
                <a:gd name="connsiteY2" fmla="*/ 203832 h 1267372"/>
                <a:gd name="connsiteX3" fmla="*/ 9481140 w 9481140"/>
                <a:gd name="connsiteY3" fmla="*/ 1267372 h 1267372"/>
                <a:gd name="connsiteX4" fmla="*/ 0 w 9481140"/>
                <a:gd name="connsiteY4" fmla="*/ 1267372 h 1267372"/>
                <a:gd name="connsiteX5" fmla="*/ 0 w 9481140"/>
                <a:gd name="connsiteY5" fmla="*/ 203832 h 1267372"/>
                <a:gd name="connsiteX6" fmla="*/ 203832 w 9481140"/>
                <a:gd name="connsiteY6" fmla="*/ 0 h 1267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81140" h="1267372">
                  <a:moveTo>
                    <a:pt x="203832" y="0"/>
                  </a:moveTo>
                  <a:lnTo>
                    <a:pt x="9277308" y="0"/>
                  </a:lnTo>
                  <a:cubicBezTo>
                    <a:pt x="9389881" y="0"/>
                    <a:pt x="9481140" y="91259"/>
                    <a:pt x="9481140" y="203832"/>
                  </a:cubicBezTo>
                  <a:lnTo>
                    <a:pt x="9481140" y="1267372"/>
                  </a:lnTo>
                  <a:lnTo>
                    <a:pt x="0" y="1267372"/>
                  </a:lnTo>
                  <a:lnTo>
                    <a:pt x="0" y="203832"/>
                  </a:lnTo>
                  <a:cubicBezTo>
                    <a:pt x="0" y="91259"/>
                    <a:pt x="91259" y="0"/>
                    <a:pt x="203832" y="0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 w="3175">
              <a:noFill/>
            </a:ln>
          </p:spPr>
          <p:txBody>
            <a:bodyPr wrap="square" lIns="91440" tIns="45720" rIns="91440" bIns="5760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AutoShape 12">
              <a:extLst>
                <a:ext uri="{FF2B5EF4-FFF2-40B4-BE49-F238E27FC236}">
                  <a16:creationId xmlns:a16="http://schemas.microsoft.com/office/drawing/2014/main" id="{73EF4777-87D3-C7E9-FFB8-2F43EF17DA81}"/>
                </a:ext>
              </a:extLst>
            </p:cNvPr>
            <p:cNvSpPr/>
            <p:nvPr/>
          </p:nvSpPr>
          <p:spPr>
            <a:xfrm flipH="1">
              <a:off x="2366870" y="6603538"/>
              <a:ext cx="0" cy="638553"/>
            </a:xfrm>
            <a:prstGeom prst="line">
              <a:avLst/>
            </a:prstGeom>
            <a:ln w="9525" cap="flat">
              <a:solidFill>
                <a:schemeClr val="bg1">
                  <a:lumMod val="65000"/>
                  <a:alpha val="50000"/>
                </a:scheme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AutoShape 13">
              <a:extLst>
                <a:ext uri="{FF2B5EF4-FFF2-40B4-BE49-F238E27FC236}">
                  <a16:creationId xmlns:a16="http://schemas.microsoft.com/office/drawing/2014/main" id="{DE53A292-A7CB-A21F-43F8-DD93359B4E69}"/>
                </a:ext>
              </a:extLst>
            </p:cNvPr>
            <p:cNvSpPr/>
            <p:nvPr/>
          </p:nvSpPr>
          <p:spPr>
            <a:xfrm>
              <a:off x="4393190" y="6603538"/>
              <a:ext cx="0" cy="638553"/>
            </a:xfrm>
            <a:prstGeom prst="line">
              <a:avLst/>
            </a:prstGeom>
            <a:ln w="9525" cap="flat">
              <a:solidFill>
                <a:schemeClr val="bg1">
                  <a:lumMod val="65000"/>
                  <a:alpha val="50000"/>
                </a:scheme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AutoShape 14">
              <a:extLst>
                <a:ext uri="{FF2B5EF4-FFF2-40B4-BE49-F238E27FC236}">
                  <a16:creationId xmlns:a16="http://schemas.microsoft.com/office/drawing/2014/main" id="{3D3EE593-2AE2-3DAC-AD6F-7F2B06ADB597}"/>
                </a:ext>
              </a:extLst>
            </p:cNvPr>
            <p:cNvSpPr/>
            <p:nvPr/>
          </p:nvSpPr>
          <p:spPr>
            <a:xfrm>
              <a:off x="6141468" y="6603538"/>
              <a:ext cx="0" cy="638553"/>
            </a:xfrm>
            <a:prstGeom prst="line">
              <a:avLst/>
            </a:prstGeom>
            <a:ln w="9525" cap="flat">
              <a:solidFill>
                <a:schemeClr val="bg1">
                  <a:lumMod val="65000"/>
                  <a:alpha val="50000"/>
                </a:scheme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AutoShape 15">
              <a:extLst>
                <a:ext uri="{FF2B5EF4-FFF2-40B4-BE49-F238E27FC236}">
                  <a16:creationId xmlns:a16="http://schemas.microsoft.com/office/drawing/2014/main" id="{6D142D02-DA90-A76E-3AD6-E143BB608A9C}"/>
                </a:ext>
              </a:extLst>
            </p:cNvPr>
            <p:cNvSpPr/>
            <p:nvPr/>
          </p:nvSpPr>
          <p:spPr>
            <a:xfrm>
              <a:off x="7931310" y="6603538"/>
              <a:ext cx="0" cy="638553"/>
            </a:xfrm>
            <a:prstGeom prst="line">
              <a:avLst/>
            </a:prstGeom>
            <a:ln w="9525" cap="flat">
              <a:solidFill>
                <a:schemeClr val="bg1">
                  <a:lumMod val="65000"/>
                  <a:alpha val="50000"/>
                </a:scheme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TextBox 107">
              <a:extLst>
                <a:ext uri="{FF2B5EF4-FFF2-40B4-BE49-F238E27FC236}">
                  <a16:creationId xmlns:a16="http://schemas.microsoft.com/office/drawing/2014/main" id="{69A0D4CC-B4CC-AC75-EB77-C2119634B4B7}"/>
                </a:ext>
              </a:extLst>
            </p:cNvPr>
            <p:cNvSpPr txBox="1"/>
            <p:nvPr/>
          </p:nvSpPr>
          <p:spPr>
            <a:xfrm>
              <a:off x="1184648" y="6740387"/>
              <a:ext cx="603004" cy="21690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678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1446" b="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Inter SemiBold" panose="02000503000000020004" pitchFamily="2" charset="0"/>
                  <a:ea typeface="Inter SemiBold" panose="02000503000000020004" pitchFamily="2" charset="0"/>
                </a:rPr>
                <a:t>1000</a:t>
              </a:r>
              <a:endParaRPr kumimoji="0" lang="en-US" sz="1446" b="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Inter SemiBold" panose="02000503000000020004" pitchFamily="2" charset="0"/>
                <a:ea typeface="Inter SemiBold" panose="02000503000000020004" pitchFamily="2" charset="0"/>
              </a:endParaRPr>
            </a:p>
          </p:txBody>
        </p:sp>
        <p:sp>
          <p:nvSpPr>
            <p:cNvPr id="21" name="TextBox 108">
              <a:extLst>
                <a:ext uri="{FF2B5EF4-FFF2-40B4-BE49-F238E27FC236}">
                  <a16:creationId xmlns:a16="http://schemas.microsoft.com/office/drawing/2014/main" id="{D11CFDD7-757E-2C1B-BFBB-F326E0898BCC}"/>
                </a:ext>
              </a:extLst>
            </p:cNvPr>
            <p:cNvSpPr txBox="1"/>
            <p:nvPr/>
          </p:nvSpPr>
          <p:spPr>
            <a:xfrm>
              <a:off x="1117973" y="6967226"/>
              <a:ext cx="736354" cy="14606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ts val="1159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999" b="0" i="0" u="none" strike="noStrike" cap="none" spc="0" normalizeH="0" baseline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Inter" panose="02000503000000020004" pitchFamily="2" charset="0"/>
                  <a:ea typeface="Inter" panose="02000503000000020004" pitchFamily="2" charset="0"/>
                </a:defRPr>
              </a:lvl1pPr>
            </a:lstStyle>
            <a:p>
              <a:r>
                <a:rPr lang="en-US" spc="-4" dirty="0"/>
                <a:t>Surveyors</a:t>
              </a:r>
            </a:p>
          </p:txBody>
        </p:sp>
        <p:sp>
          <p:nvSpPr>
            <p:cNvPr id="26" name="TextBox 110">
              <a:extLst>
                <a:ext uri="{FF2B5EF4-FFF2-40B4-BE49-F238E27FC236}">
                  <a16:creationId xmlns:a16="http://schemas.microsoft.com/office/drawing/2014/main" id="{CDC0EC8C-3F19-7E27-3A10-4E477ECED200}"/>
                </a:ext>
              </a:extLst>
            </p:cNvPr>
            <p:cNvSpPr txBox="1"/>
            <p:nvPr/>
          </p:nvSpPr>
          <p:spPr>
            <a:xfrm>
              <a:off x="2879414" y="6740387"/>
              <a:ext cx="1001234" cy="21800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678"/>
                </a:lnSpc>
                <a:spcBef>
                  <a:spcPct val="0"/>
                </a:spcBef>
                <a:defRPr/>
              </a:pPr>
              <a:r>
                <a:rPr lang="vi-VN" sz="1446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nter SemiBold" panose="02000503000000020004" pitchFamily="2" charset="0"/>
                  <a:ea typeface="Inter SemiBold" panose="02000503000000020004" pitchFamily="2" charset="0"/>
                </a:rPr>
                <a:t>2 months</a:t>
              </a:r>
              <a:endParaRPr lang="en-US" sz="1446" dirty="0">
                <a:solidFill>
                  <a:schemeClr val="tx1">
                    <a:lumMod val="65000"/>
                    <a:lumOff val="35000"/>
                  </a:schemeClr>
                </a:solidFill>
                <a:latin typeface="Inter SemiBold" panose="02000503000000020004" pitchFamily="2" charset="0"/>
                <a:ea typeface="Inter SemiBold" panose="02000503000000020004" pitchFamily="2" charset="0"/>
              </a:endParaRPr>
            </a:p>
          </p:txBody>
        </p:sp>
        <p:sp>
          <p:nvSpPr>
            <p:cNvPr id="27" name="TextBox 111">
              <a:extLst>
                <a:ext uri="{FF2B5EF4-FFF2-40B4-BE49-F238E27FC236}">
                  <a16:creationId xmlns:a16="http://schemas.microsoft.com/office/drawing/2014/main" id="{163732C1-40CA-9982-29BA-70221B739201}"/>
                </a:ext>
              </a:extLst>
            </p:cNvPr>
            <p:cNvSpPr txBox="1"/>
            <p:nvPr/>
          </p:nvSpPr>
          <p:spPr>
            <a:xfrm>
              <a:off x="2948470" y="6967226"/>
              <a:ext cx="863122" cy="14795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ts val="1159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999" b="0" i="0" u="none" strike="noStrike" cap="none" spc="30" normalizeH="0" baseline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Inter" panose="02000503000000020004" pitchFamily="2" charset="0"/>
                  <a:ea typeface="Inter" panose="02000503000000020004" pitchFamily="2" charset="0"/>
                </a:defRPr>
              </a:lvl1pPr>
            </a:lstStyle>
            <a:p>
              <a:r>
                <a:rPr lang="vi-VN" spc="-4" dirty="0"/>
                <a:t>S</a:t>
              </a:r>
              <a:r>
                <a:rPr lang="en-US" spc="-4" dirty="0" err="1"/>
                <a:t>urvey</a:t>
              </a:r>
              <a:r>
                <a:rPr lang="en-US" spc="-4" dirty="0"/>
                <a:t> time</a:t>
              </a:r>
            </a:p>
          </p:txBody>
        </p:sp>
        <p:sp>
          <p:nvSpPr>
            <p:cNvPr id="29" name="TextBox 113">
              <a:extLst>
                <a:ext uri="{FF2B5EF4-FFF2-40B4-BE49-F238E27FC236}">
                  <a16:creationId xmlns:a16="http://schemas.microsoft.com/office/drawing/2014/main" id="{BF3022CF-2708-08BD-AE21-E30A9463EC02}"/>
                </a:ext>
              </a:extLst>
            </p:cNvPr>
            <p:cNvSpPr txBox="1"/>
            <p:nvPr/>
          </p:nvSpPr>
          <p:spPr>
            <a:xfrm>
              <a:off x="4945047" y="6740387"/>
              <a:ext cx="644564" cy="2169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78"/>
                </a:lnSpc>
                <a:spcBef>
                  <a:spcPct val="0"/>
                </a:spcBef>
                <a:defRPr/>
              </a:pPr>
              <a:r>
                <a:rPr lang="vi-VN" sz="1446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nter SemiBold" panose="02000503000000020004" pitchFamily="2" charset="0"/>
                  <a:ea typeface="Inter SemiBold" panose="02000503000000020004" pitchFamily="2" charset="0"/>
                </a:rPr>
                <a:t>50</a:t>
              </a:r>
              <a:endParaRPr lang="en-US" sz="1446" dirty="0">
                <a:solidFill>
                  <a:schemeClr val="tx1">
                    <a:lumMod val="65000"/>
                    <a:lumOff val="35000"/>
                  </a:schemeClr>
                </a:solidFill>
                <a:latin typeface="Inter SemiBold" panose="02000503000000020004" pitchFamily="2" charset="0"/>
                <a:ea typeface="Inter SemiBold" panose="02000503000000020004" pitchFamily="2" charset="0"/>
              </a:endParaRPr>
            </a:p>
          </p:txBody>
        </p:sp>
        <p:sp>
          <p:nvSpPr>
            <p:cNvPr id="30" name="TextBox 114">
              <a:extLst>
                <a:ext uri="{FF2B5EF4-FFF2-40B4-BE49-F238E27FC236}">
                  <a16:creationId xmlns:a16="http://schemas.microsoft.com/office/drawing/2014/main" id="{8FE9DA39-CE44-E379-319E-601BE773AC39}"/>
                </a:ext>
              </a:extLst>
            </p:cNvPr>
            <p:cNvSpPr txBox="1"/>
            <p:nvPr/>
          </p:nvSpPr>
          <p:spPr>
            <a:xfrm>
              <a:off x="4905733" y="6967226"/>
              <a:ext cx="723192" cy="14795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ts val="1159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999" b="0" i="0" u="none" strike="noStrike" cap="none" spc="30" normalizeH="0" baseline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Inter" panose="02000503000000020004" pitchFamily="2" charset="0"/>
                  <a:ea typeface="Inter" panose="02000503000000020004" pitchFamily="2" charset="0"/>
                </a:defRPr>
              </a:lvl1pPr>
            </a:lstStyle>
            <a:p>
              <a:r>
                <a:rPr lang="en-US" spc="-4" dirty="0"/>
                <a:t>Total Area</a:t>
              </a:r>
            </a:p>
          </p:txBody>
        </p:sp>
        <p:sp>
          <p:nvSpPr>
            <p:cNvPr id="32" name="TextBox 116">
              <a:extLst>
                <a:ext uri="{FF2B5EF4-FFF2-40B4-BE49-F238E27FC236}">
                  <a16:creationId xmlns:a16="http://schemas.microsoft.com/office/drawing/2014/main" id="{0F69E411-53FD-A357-912A-CF818E426A0E}"/>
                </a:ext>
              </a:extLst>
            </p:cNvPr>
            <p:cNvSpPr txBox="1"/>
            <p:nvPr/>
          </p:nvSpPr>
          <p:spPr>
            <a:xfrm>
              <a:off x="6668299" y="6740387"/>
              <a:ext cx="736180" cy="21800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678"/>
                </a:lnSpc>
                <a:spcBef>
                  <a:spcPct val="0"/>
                </a:spcBef>
                <a:defRPr/>
              </a:pPr>
              <a:r>
                <a:rPr lang="vi-VN" sz="1446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nter SemiBold" panose="02000503000000020004" pitchFamily="2" charset="0"/>
                  <a:ea typeface="Inter SemiBold" panose="02000503000000020004" pitchFamily="2" charset="0"/>
                </a:rPr>
                <a:t>18 - 45</a:t>
              </a:r>
              <a:endParaRPr lang="en-US" sz="1446" dirty="0">
                <a:solidFill>
                  <a:schemeClr val="tx1">
                    <a:lumMod val="65000"/>
                    <a:lumOff val="35000"/>
                  </a:schemeClr>
                </a:solidFill>
                <a:latin typeface="Inter SemiBold" panose="02000503000000020004" pitchFamily="2" charset="0"/>
                <a:ea typeface="Inter SemiBold" panose="02000503000000020004" pitchFamily="2" charset="0"/>
              </a:endParaRPr>
            </a:p>
          </p:txBody>
        </p:sp>
        <p:sp>
          <p:nvSpPr>
            <p:cNvPr id="33" name="TextBox 117">
              <a:extLst>
                <a:ext uri="{FF2B5EF4-FFF2-40B4-BE49-F238E27FC236}">
                  <a16:creationId xmlns:a16="http://schemas.microsoft.com/office/drawing/2014/main" id="{871DE6E3-34F0-6AB3-D00C-78C16B55A5B7}"/>
                </a:ext>
              </a:extLst>
            </p:cNvPr>
            <p:cNvSpPr txBox="1"/>
            <p:nvPr/>
          </p:nvSpPr>
          <p:spPr>
            <a:xfrm>
              <a:off x="6654011" y="6967226"/>
              <a:ext cx="764756" cy="14795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ts val="1159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999" b="0" i="0" u="none" strike="noStrike" cap="none" spc="30" normalizeH="0" baseline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Inter" panose="02000503000000020004" pitchFamily="2" charset="0"/>
                  <a:ea typeface="Inter" panose="02000503000000020004" pitchFamily="2" charset="0"/>
                </a:defRPr>
              </a:lvl1pPr>
            </a:lstStyle>
            <a:p>
              <a:r>
                <a:rPr lang="en-US" spc="-4" dirty="0"/>
                <a:t>Age Range</a:t>
              </a:r>
            </a:p>
          </p:txBody>
        </p:sp>
        <p:sp>
          <p:nvSpPr>
            <p:cNvPr id="35" name="TextBox 119">
              <a:extLst>
                <a:ext uri="{FF2B5EF4-FFF2-40B4-BE49-F238E27FC236}">
                  <a16:creationId xmlns:a16="http://schemas.microsoft.com/office/drawing/2014/main" id="{CC3AD8E7-265C-BD70-82F4-F0314B09DDCD}"/>
                </a:ext>
              </a:extLst>
            </p:cNvPr>
            <p:cNvSpPr txBox="1"/>
            <p:nvPr/>
          </p:nvSpPr>
          <p:spPr>
            <a:xfrm>
              <a:off x="8503385" y="6740387"/>
              <a:ext cx="1011106" cy="21800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678"/>
                </a:lnSpc>
                <a:spcBef>
                  <a:spcPct val="0"/>
                </a:spcBef>
                <a:defRPr/>
              </a:pPr>
              <a:r>
                <a:rPr lang="en-US" sz="1446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nter SemiBold" panose="02000503000000020004" pitchFamily="2" charset="0"/>
                  <a:ea typeface="Inter SemiBold" panose="02000503000000020004" pitchFamily="2" charset="0"/>
                </a:rPr>
                <a:t>$4,000</a:t>
              </a:r>
            </a:p>
          </p:txBody>
        </p:sp>
        <p:sp>
          <p:nvSpPr>
            <p:cNvPr id="36" name="TextBox 120">
              <a:extLst>
                <a:ext uri="{FF2B5EF4-FFF2-40B4-BE49-F238E27FC236}">
                  <a16:creationId xmlns:a16="http://schemas.microsoft.com/office/drawing/2014/main" id="{8C507EA0-64FE-26FB-1162-834704D3FEEA}"/>
                </a:ext>
              </a:extLst>
            </p:cNvPr>
            <p:cNvSpPr txBox="1"/>
            <p:nvPr/>
          </p:nvSpPr>
          <p:spPr>
            <a:xfrm>
              <a:off x="8443853" y="6967226"/>
              <a:ext cx="1130170" cy="14795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ts val="1159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999" b="0" i="0" u="none" strike="noStrike" cap="none" spc="30" normalizeH="0" baseline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Inter" panose="02000503000000020004" pitchFamily="2" charset="0"/>
                  <a:ea typeface="Inter" panose="02000503000000020004" pitchFamily="2" charset="0"/>
                </a:defRPr>
              </a:lvl1pPr>
            </a:lstStyle>
            <a:p>
              <a:r>
                <a:rPr lang="en-US" spc="-4" dirty="0"/>
                <a:t>Average Income</a:t>
              </a:r>
            </a:p>
          </p:txBody>
        </p:sp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7267DFBA-207A-7259-A8F3-FCA42ED1653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70088651"/>
                </p:ext>
              </p:extLst>
            </p:nvPr>
          </p:nvGraphicFramePr>
          <p:xfrm>
            <a:off x="5639229" y="2387492"/>
            <a:ext cx="4622371" cy="3357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Freeform 9"/>
            <p:cNvSpPr/>
            <p:nvPr/>
          </p:nvSpPr>
          <p:spPr>
            <a:xfrm>
              <a:off x="9422142" y="1303820"/>
              <a:ext cx="664428" cy="664428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337AE9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" name="Freeform 88"/>
            <p:cNvSpPr/>
            <p:nvPr/>
          </p:nvSpPr>
          <p:spPr>
            <a:xfrm>
              <a:off x="9565356" y="1445650"/>
              <a:ext cx="378000" cy="380769"/>
            </a:xfrm>
            <a:custGeom>
              <a:avLst/>
              <a:gdLst/>
              <a:ahLst/>
              <a:cxnLst/>
              <a:rect l="l" t="t" r="r" b="b"/>
              <a:pathLst>
                <a:path w="378000" h="380769">
                  <a:moveTo>
                    <a:pt x="0" y="0"/>
                  </a:moveTo>
                  <a:lnTo>
                    <a:pt x="378000" y="0"/>
                  </a:lnTo>
                  <a:lnTo>
                    <a:pt x="378000" y="380769"/>
                  </a:lnTo>
                  <a:lnTo>
                    <a:pt x="0" y="38076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TextBox 91"/>
            <p:cNvSpPr txBox="1"/>
            <p:nvPr/>
          </p:nvSpPr>
          <p:spPr>
            <a:xfrm>
              <a:off x="7953728" y="1453385"/>
              <a:ext cx="1310912" cy="3652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ts val="1413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7AE9"/>
                  </a:solidFill>
                  <a:effectLst/>
                  <a:uLnTx/>
                  <a:uFillTx/>
                  <a:latin typeface="Inter SemiBold" panose="02000503000000020004" pitchFamily="2" charset="0"/>
                  <a:ea typeface="Inter SemiBold" panose="02000503000000020004" pitchFamily="2" charset="0"/>
                </a:rPr>
                <a:t>Product</a:t>
              </a:r>
            </a:p>
            <a:p>
              <a:pPr marL="0" marR="0" lvl="0" indent="0" algn="r" defTabSz="914400" rtl="0" eaLnBrk="1" fontAlgn="auto" latinLnBrk="0" hangingPunct="1">
                <a:lnSpc>
                  <a:spcPts val="1413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37AE9"/>
                  </a:solidFill>
                  <a:effectLst/>
                  <a:uLnTx/>
                  <a:uFillTx/>
                  <a:latin typeface="Inter SemiBold" panose="02000503000000020004" pitchFamily="2" charset="0"/>
                  <a:ea typeface="Inter SemiBold" panose="02000503000000020004" pitchFamily="2" charset="0"/>
                </a:rPr>
                <a:t>Number Two</a:t>
              </a:r>
            </a:p>
          </p:txBody>
        </p:sp>
        <p:sp>
          <p:nvSpPr>
            <p:cNvPr id="89" name="TextBox 89"/>
            <p:cNvSpPr txBox="1"/>
            <p:nvPr/>
          </p:nvSpPr>
          <p:spPr>
            <a:xfrm>
              <a:off x="4953131" y="3888449"/>
              <a:ext cx="783164" cy="3211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2737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Inter SemiBold" panose="02000503000000020004" pitchFamily="2" charset="0"/>
                  <a:ea typeface="Inter SemiBold" panose="02000503000000020004" pitchFamily="2" charset="0"/>
                </a:rPr>
                <a:t>VS</a:t>
              </a:r>
            </a:p>
          </p:txBody>
        </p:sp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41E73220-2BB1-FC0C-61C1-A7156CC3A9C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10188134"/>
                </p:ext>
              </p:extLst>
            </p:nvPr>
          </p:nvGraphicFramePr>
          <p:xfrm>
            <a:off x="400976" y="2387492"/>
            <a:ext cx="4622371" cy="3357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6" name="Freeform 6"/>
            <p:cNvSpPr/>
            <p:nvPr/>
          </p:nvSpPr>
          <p:spPr>
            <a:xfrm>
              <a:off x="605430" y="1303820"/>
              <a:ext cx="664428" cy="664428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54271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" name="Freeform 87"/>
            <p:cNvSpPr/>
            <p:nvPr/>
          </p:nvSpPr>
          <p:spPr>
            <a:xfrm>
              <a:off x="748024" y="1468241"/>
              <a:ext cx="379240" cy="335586"/>
            </a:xfrm>
            <a:custGeom>
              <a:avLst/>
              <a:gdLst/>
              <a:ahLst/>
              <a:cxnLst/>
              <a:rect l="l" t="t" r="r" b="b"/>
              <a:pathLst>
                <a:path w="379240" h="335586">
                  <a:moveTo>
                    <a:pt x="0" y="0"/>
                  </a:moveTo>
                  <a:lnTo>
                    <a:pt x="379240" y="0"/>
                  </a:lnTo>
                  <a:lnTo>
                    <a:pt x="379240" y="335586"/>
                  </a:lnTo>
                  <a:lnTo>
                    <a:pt x="0" y="3355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TextBox 90"/>
            <p:cNvSpPr txBox="1"/>
            <p:nvPr/>
          </p:nvSpPr>
          <p:spPr>
            <a:xfrm>
              <a:off x="1428760" y="1453154"/>
              <a:ext cx="1310912" cy="3657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ts val="1413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54271"/>
                  </a:solidFill>
                  <a:effectLst/>
                  <a:uLnTx/>
                  <a:uFillTx/>
                  <a:latin typeface="Inter SemiBold" panose="02000503000000020004" pitchFamily="2" charset="0"/>
                  <a:ea typeface="Inter SemiBold" panose="02000503000000020004" pitchFamily="2" charset="0"/>
                </a:rPr>
                <a:t>Product</a:t>
              </a:r>
            </a:p>
            <a:p>
              <a:pPr marL="0" marR="0" lvl="0" indent="0" defTabSz="914400" rtl="0" eaLnBrk="1" fontAlgn="auto" latinLnBrk="0" hangingPunct="1">
                <a:lnSpc>
                  <a:spcPts val="1413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54271"/>
                  </a:solidFill>
                  <a:effectLst/>
                  <a:uLnTx/>
                  <a:uFillTx/>
                  <a:latin typeface="Inter SemiBold" panose="02000503000000020004" pitchFamily="2" charset="0"/>
                  <a:ea typeface="Inter SemiBold" panose="02000503000000020004" pitchFamily="2" charset="0"/>
                </a:rPr>
                <a:t>Number One</a:t>
              </a:r>
            </a:p>
          </p:txBody>
        </p:sp>
        <p:sp>
          <p:nvSpPr>
            <p:cNvPr id="11" name="AutoShape 11"/>
            <p:cNvSpPr/>
            <p:nvPr/>
          </p:nvSpPr>
          <p:spPr>
            <a:xfrm>
              <a:off x="606130" y="759183"/>
              <a:ext cx="9481140" cy="0"/>
            </a:xfrm>
            <a:prstGeom prst="line">
              <a:avLst/>
            </a:prstGeom>
            <a:ln w="9525" cap="flat">
              <a:solidFill>
                <a:schemeClr val="bg1">
                  <a:lumMod val="65000"/>
                  <a:alpha val="50000"/>
                </a:scheme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TextBox 104"/>
            <p:cNvSpPr txBox="1"/>
            <p:nvPr/>
          </p:nvSpPr>
          <p:spPr>
            <a:xfrm>
              <a:off x="605429" y="422453"/>
              <a:ext cx="4347701" cy="21800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678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46" b="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Inter SemiBold" panose="02000503000000020004" pitchFamily="2" charset="0"/>
                  <a:ea typeface="Inter SemiBold" panose="02000503000000020004" pitchFamily="2" charset="0"/>
                </a:rPr>
                <a:t>COMPARISON BAR GRAPH</a:t>
              </a:r>
            </a:p>
          </p:txBody>
        </p:sp>
        <p:sp>
          <p:nvSpPr>
            <p:cNvPr id="105" name="TextBox 105"/>
            <p:cNvSpPr txBox="1"/>
            <p:nvPr/>
          </p:nvSpPr>
          <p:spPr>
            <a:xfrm>
              <a:off x="6904568" y="494395"/>
              <a:ext cx="3182002" cy="14606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ts val="1159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99" b="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Inter SemiBold" panose="02000503000000020004" pitchFamily="2" charset="0"/>
                  <a:ea typeface="Inter SemiBold" panose="02000503000000020004" pitchFamily="2" charset="0"/>
                </a:rPr>
                <a:t>2024</a:t>
              </a:r>
            </a:p>
          </p:txBody>
        </p:sp>
        <p:sp>
          <p:nvSpPr>
            <p:cNvPr id="2" name="TemplateLAB">
              <a:extLst>
                <a:ext uri="{FF2B5EF4-FFF2-40B4-BE49-F238E27FC236}">
                  <a16:creationId xmlns:a16="http://schemas.microsoft.com/office/drawing/2014/main" id="{1B2033E1-803E-432A-8819-13C9170B3B68}"/>
                </a:ext>
              </a:extLst>
            </p:cNvPr>
            <p:cNvSpPr>
              <a:spLocks/>
            </p:cNvSpPr>
            <p:nvPr/>
          </p:nvSpPr>
          <p:spPr>
            <a:xfrm rot="16200000">
              <a:off x="10159729" y="6519623"/>
              <a:ext cx="517775" cy="85433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alphaModFix amt="80000"/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931170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Moderate&quot;,&quot;Name&quot;:&quot;GuidesStyle_Moderate&quot;,&quot;Kind&quot;:0,&quot;OldGuidesSetting&quot;:{&quot;HeaderHeight&quot;:13.0,&quot;FooterHeight&quot;:6.0,&quot;SideMargin&quot;:4.0,&quot;TopMargin&quot;:0.0,&quot;BottomMargin&quot;:0.0,&quot;IntervalMargin&quot;:1.5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30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Inter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Family tree (Landscape)</dc:title>
  <dc:creator>Hoang Anh</dc:creator>
  <cp:lastModifiedBy>Hoang Anh</cp:lastModifiedBy>
  <cp:revision>308</cp:revision>
  <dcterms:created xsi:type="dcterms:W3CDTF">2006-08-16T00:00:00Z</dcterms:created>
  <dcterms:modified xsi:type="dcterms:W3CDTF">2024-04-19T04:45:58Z</dcterms:modified>
  <dc:identifier>DAGCE2v4M3E</dc:identifier>
</cp:coreProperties>
</file>