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</p:sldIdLst>
  <p:sldSz cx="7556500" cy="10693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  <p:embeddedFont>
      <p:font typeface="Plus Jakarta Sans Light" pitchFamily="2" charset="0"/>
      <p:regular r:id="rId7"/>
      <p:italic r:id="rId8"/>
    </p:embeddedFont>
    <p:embeddedFont>
      <p:font typeface="Plus Jakarta Sans SemiBold" pitchFamily="2" charset="0"/>
      <p:bold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9DD"/>
    <a:srgbClr val="FFFFFF"/>
    <a:srgbClr val="BCD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100" d="100"/>
          <a:sy n="100" d="100"/>
        </p:scale>
        <p:origin x="1014" y="-20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81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5">
            <a:extLst>
              <a:ext uri="{FF2B5EF4-FFF2-40B4-BE49-F238E27FC236}">
                <a16:creationId xmlns:a16="http://schemas.microsoft.com/office/drawing/2014/main" id="{3E07ACDA-C89C-232A-0BE0-CF223C5021CE}"/>
              </a:ext>
            </a:extLst>
          </p:cNvPr>
          <p:cNvGrpSpPr/>
          <p:nvPr/>
        </p:nvGrpSpPr>
        <p:grpSpPr>
          <a:xfrm>
            <a:off x="350460" y="485621"/>
            <a:ext cx="6857460" cy="9806432"/>
            <a:chOff x="350460" y="485621"/>
            <a:chExt cx="6857460" cy="9806432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16881AD9-419E-3569-E8E0-0DD905A46103}"/>
                </a:ext>
              </a:extLst>
            </p:cNvPr>
            <p:cNvGrpSpPr/>
            <p:nvPr/>
          </p:nvGrpSpPr>
          <p:grpSpPr>
            <a:xfrm>
              <a:off x="535998" y="9975527"/>
              <a:ext cx="6523103" cy="316526"/>
              <a:chOff x="535998" y="9975527"/>
              <a:chExt cx="6523103" cy="316526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BEB6B80C-5390-461C-B4E9-8DC858275674}"/>
                  </a:ext>
                </a:extLst>
              </p:cNvPr>
              <p:cNvGrpSpPr/>
              <p:nvPr/>
            </p:nvGrpSpPr>
            <p:grpSpPr>
              <a:xfrm>
                <a:off x="2118602" y="9975527"/>
                <a:ext cx="882127" cy="316526"/>
                <a:chOff x="2110643" y="9975527"/>
                <a:chExt cx="882127" cy="316526"/>
              </a:xfrm>
            </p:grpSpPr>
            <p:sp>
              <p:nvSpPr>
                <p:cNvPr id="47" name="Freeform 47"/>
                <p:cNvSpPr/>
                <p:nvPr/>
              </p:nvSpPr>
              <p:spPr>
                <a:xfrm>
                  <a:off x="2110643" y="9975527"/>
                  <a:ext cx="319723" cy="3165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298" h="422035">
                      <a:moveTo>
                        <a:pt x="0" y="0"/>
                      </a:moveTo>
                      <a:lnTo>
                        <a:pt x="426299" y="0"/>
                      </a:lnTo>
                      <a:lnTo>
                        <a:pt x="426299" y="422035"/>
                      </a:lnTo>
                      <a:lnTo>
                        <a:pt x="0" y="42203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2">
                    <a:alphaModFix amt="50000"/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TextBox 48"/>
                <p:cNvSpPr txBox="1"/>
                <p:nvPr/>
              </p:nvSpPr>
              <p:spPr>
                <a:xfrm>
                  <a:off x="2515348" y="10028714"/>
                  <a:ext cx="477422" cy="21015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848"/>
                    </a:lnSpc>
                  </a:pPr>
                  <a:r>
                    <a:rPr lang="en-US" sz="800" dirty="0">
                      <a:solidFill>
                        <a:srgbClr val="FFFFFF">
                          <a:alpha val="69804"/>
                        </a:srgbClr>
                      </a:solidFill>
                      <a:latin typeface="Plus Jakarta Sans"/>
                    </a:rPr>
                    <a:t>Paucek and Lage</a:t>
                  </a:r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879D42EE-9DC0-3CE3-9298-448F6405821B}"/>
                  </a:ext>
                </a:extLst>
              </p:cNvPr>
              <p:cNvGrpSpPr/>
              <p:nvPr/>
            </p:nvGrpSpPr>
            <p:grpSpPr>
              <a:xfrm>
                <a:off x="4407470" y="10018524"/>
                <a:ext cx="649699" cy="230532"/>
                <a:chOff x="4383592" y="10018524"/>
                <a:chExt cx="649699" cy="230532"/>
              </a:xfrm>
            </p:grpSpPr>
            <p:sp>
              <p:nvSpPr>
                <p:cNvPr id="49" name="Freeform 49"/>
                <p:cNvSpPr/>
                <p:nvPr/>
              </p:nvSpPr>
              <p:spPr>
                <a:xfrm>
                  <a:off x="4383592" y="10018524"/>
                  <a:ext cx="286861" cy="2305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2482" h="307376">
                      <a:moveTo>
                        <a:pt x="0" y="0"/>
                      </a:moveTo>
                      <a:lnTo>
                        <a:pt x="382482" y="0"/>
                      </a:lnTo>
                      <a:lnTo>
                        <a:pt x="382482" y="307376"/>
                      </a:lnTo>
                      <a:lnTo>
                        <a:pt x="0" y="30737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4">
                    <a:alphaModFix amt="50000"/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0" name="TextBox 50"/>
                <p:cNvSpPr txBox="1"/>
                <p:nvPr/>
              </p:nvSpPr>
              <p:spPr>
                <a:xfrm>
                  <a:off x="4731709" y="10030478"/>
                  <a:ext cx="301582" cy="20662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806"/>
                    </a:lnSpc>
                  </a:pPr>
                  <a:r>
                    <a:rPr lang="en-US" sz="750" spc="76" dirty="0">
                      <a:solidFill>
                        <a:srgbClr val="FFFFFF">
                          <a:alpha val="69804"/>
                        </a:srgbClr>
                      </a:solidFill>
                      <a:latin typeface="Plus Jakarta Sans"/>
                    </a:rPr>
                    <a:t>LOVE</a:t>
                  </a:r>
                </a:p>
                <a:p>
                  <a:pPr>
                    <a:lnSpc>
                      <a:spcPts val="806"/>
                    </a:lnSpc>
                  </a:pPr>
                  <a:r>
                    <a:rPr lang="en-US" sz="750" spc="76" dirty="0">
                      <a:solidFill>
                        <a:srgbClr val="FFFFFF">
                          <a:alpha val="69804"/>
                        </a:srgbClr>
                      </a:solidFill>
                      <a:latin typeface="Plus Jakarta Sans"/>
                    </a:rPr>
                    <a:t>HEAL</a:t>
                  </a: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FBE3A54A-4DD3-AF01-4B77-2BE07273254B}"/>
                  </a:ext>
                </a:extLst>
              </p:cNvPr>
              <p:cNvGrpSpPr/>
              <p:nvPr/>
            </p:nvGrpSpPr>
            <p:grpSpPr>
              <a:xfrm>
                <a:off x="6331219" y="10037715"/>
                <a:ext cx="727882" cy="192150"/>
                <a:chOff x="6331219" y="10037715"/>
                <a:chExt cx="727882" cy="192150"/>
              </a:xfrm>
            </p:grpSpPr>
            <p:sp>
              <p:nvSpPr>
                <p:cNvPr id="51" name="Freeform 51"/>
                <p:cNvSpPr/>
                <p:nvPr/>
              </p:nvSpPr>
              <p:spPr>
                <a:xfrm rot="18900000">
                  <a:off x="6331219" y="10037715"/>
                  <a:ext cx="192150" cy="192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200" h="256200">
                      <a:moveTo>
                        <a:pt x="0" y="0"/>
                      </a:moveTo>
                      <a:lnTo>
                        <a:pt x="256200" y="0"/>
                      </a:lnTo>
                      <a:lnTo>
                        <a:pt x="256200" y="256200"/>
                      </a:lnTo>
                      <a:lnTo>
                        <a:pt x="0" y="2562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6">
                    <a:alphaModFix amt="50000"/>
                    <a:extLst>
                      <a:ext uri="{96DAC541-7B7A-43D3-8B79-37D633B846F1}">
                        <asvg:svgBlip xmlns:asvg="http://schemas.microsoft.com/office/drawing/2016/SVG/main" r:embed="rId7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2" name="TextBox 52"/>
                <p:cNvSpPr txBox="1"/>
                <p:nvPr/>
              </p:nvSpPr>
              <p:spPr>
                <a:xfrm>
                  <a:off x="6563164" y="10069089"/>
                  <a:ext cx="495937" cy="129401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120"/>
                    </a:lnSpc>
                    <a:spcBef>
                      <a:spcPct val="0"/>
                    </a:spcBef>
                  </a:pPr>
                  <a:r>
                    <a:rPr lang="en-US" sz="800" dirty="0">
                      <a:solidFill>
                        <a:srgbClr val="FFFFFF">
                          <a:alpha val="69804"/>
                        </a:srgbClr>
                      </a:solidFill>
                      <a:latin typeface="Plus Jakarta Sans"/>
                    </a:rPr>
                    <a:t>PLUS, Inc.</a:t>
                  </a:r>
                </a:p>
              </p:txBody>
            </p:sp>
          </p:grpSp>
          <p:sp>
            <p:nvSpPr>
              <p:cNvPr id="53" name="TextBox 53"/>
              <p:cNvSpPr txBox="1"/>
              <p:nvPr/>
            </p:nvSpPr>
            <p:spPr>
              <a:xfrm>
                <a:off x="5397279" y="10015135"/>
                <a:ext cx="593830" cy="23731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954"/>
                  </a:lnSpc>
                </a:pPr>
                <a:r>
                  <a:rPr lang="en-US" sz="900" spc="-18" dirty="0">
                    <a:solidFill>
                      <a:srgbClr val="FFFFFF">
                        <a:alpha val="69804"/>
                      </a:srgbClr>
                    </a:solidFill>
                    <a:latin typeface="Plus Jakarta Sans"/>
                  </a:rPr>
                  <a:t>KEITA AND PARTNERS</a:t>
                </a:r>
              </a:p>
            </p:txBody>
          </p:sp>
          <p:sp>
            <p:nvSpPr>
              <p:cNvPr id="54" name="TextBox 54"/>
              <p:cNvSpPr txBox="1"/>
              <p:nvPr/>
            </p:nvSpPr>
            <p:spPr>
              <a:xfrm>
                <a:off x="535998" y="9980190"/>
                <a:ext cx="1242494" cy="3072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sz="950" b="1" dirty="0">
                    <a:solidFill>
                      <a:srgbClr val="FFFFFF">
                        <a:alpha val="69804"/>
                      </a:srgbClr>
                    </a:solidFill>
                    <a:latin typeface="Plus Jakarta Sans" pitchFamily="2" charset="0"/>
                    <a:cs typeface="Plus Jakarta Sans" pitchFamily="2" charset="0"/>
                  </a:rPr>
                  <a:t>This event is proudly 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950" b="1" dirty="0">
                    <a:solidFill>
                      <a:srgbClr val="FFFFFF">
                        <a:alpha val="69804"/>
                      </a:srgbClr>
                    </a:solidFill>
                    <a:latin typeface="Plus Jakarta Sans" pitchFamily="2" charset="0"/>
                    <a:cs typeface="Plus Jakarta Sans" pitchFamily="2" charset="0"/>
                  </a:rPr>
                  <a:t>supported by</a:t>
                </a:r>
              </a:p>
            </p:txBody>
          </p:sp>
          <p:sp>
            <p:nvSpPr>
              <p:cNvPr id="55" name="TextBox 55"/>
              <p:cNvSpPr txBox="1"/>
              <p:nvPr/>
            </p:nvSpPr>
            <p:spPr>
              <a:xfrm>
                <a:off x="3340839" y="9998842"/>
                <a:ext cx="726521" cy="26989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60"/>
                  </a:lnSpc>
                </a:pPr>
                <a:r>
                  <a:rPr lang="en-US" sz="1000" spc="164" dirty="0">
                    <a:solidFill>
                      <a:srgbClr val="FFFFFF">
                        <a:alpha val="69804"/>
                      </a:srgbClr>
                    </a:solidFill>
                    <a:latin typeface="Plus Jakarta Sans"/>
                  </a:rPr>
                  <a:t>Warner &amp; Spencer</a:t>
                </a:r>
              </a:p>
            </p:txBody>
          </p:sp>
        </p:grpSp>
        <p:sp>
          <p:nvSpPr>
            <p:cNvPr id="2" name="AutoShape 2"/>
            <p:cNvSpPr/>
            <p:nvPr/>
          </p:nvSpPr>
          <p:spPr>
            <a:xfrm>
              <a:off x="350460" y="9633169"/>
              <a:ext cx="6855580" cy="0"/>
            </a:xfrm>
            <a:prstGeom prst="line">
              <a:avLst/>
            </a:prstGeom>
            <a:ln w="9525" cap="flat">
              <a:solidFill>
                <a:srgbClr val="BDD9DD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9A2F41F6-596C-45B3-B5CD-8A809DE76923}"/>
                </a:ext>
              </a:extLst>
            </p:cNvPr>
            <p:cNvGrpSpPr/>
            <p:nvPr/>
          </p:nvGrpSpPr>
          <p:grpSpPr>
            <a:xfrm>
              <a:off x="352080" y="8348105"/>
              <a:ext cx="6855579" cy="942706"/>
              <a:chOff x="352080" y="8348105"/>
              <a:chExt cx="6855579" cy="942706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5019003" y="8348105"/>
                <a:ext cx="2188656" cy="404678"/>
              </a:xfrm>
              <a:custGeom>
                <a:avLst/>
                <a:gdLst/>
                <a:ahLst/>
                <a:cxnLst/>
                <a:rect l="l" t="t" r="r" b="b"/>
                <a:pathLst>
                  <a:path w="749639" h="138606">
                    <a:moveTo>
                      <a:pt x="69303" y="0"/>
                    </a:moveTo>
                    <a:lnTo>
                      <a:pt x="680335" y="0"/>
                    </a:lnTo>
                    <a:cubicBezTo>
                      <a:pt x="698716" y="0"/>
                      <a:pt x="716343" y="7302"/>
                      <a:pt x="729340" y="20298"/>
                    </a:cubicBezTo>
                    <a:cubicBezTo>
                      <a:pt x="742337" y="33295"/>
                      <a:pt x="749639" y="50923"/>
                      <a:pt x="749639" y="69303"/>
                    </a:cubicBezTo>
                    <a:lnTo>
                      <a:pt x="749639" y="69303"/>
                    </a:lnTo>
                    <a:cubicBezTo>
                      <a:pt x="749639" y="107578"/>
                      <a:pt x="718610" y="138606"/>
                      <a:pt x="680335" y="138606"/>
                    </a:cubicBezTo>
                    <a:lnTo>
                      <a:pt x="69303" y="138606"/>
                    </a:lnTo>
                    <a:cubicBezTo>
                      <a:pt x="31028" y="138606"/>
                      <a:pt x="0" y="107578"/>
                      <a:pt x="0" y="69303"/>
                    </a:cubicBezTo>
                    <a:lnTo>
                      <a:pt x="0" y="69303"/>
                    </a:lnTo>
                    <a:cubicBezTo>
                      <a:pt x="0" y="31028"/>
                      <a:pt x="31028" y="0"/>
                      <a:pt x="69303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rnd">
                <a:solidFill>
                  <a:srgbClr val="BDD9DD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2685542" y="8348105"/>
                <a:ext cx="2188656" cy="404678"/>
              </a:xfrm>
              <a:custGeom>
                <a:avLst/>
                <a:gdLst/>
                <a:ahLst/>
                <a:cxnLst/>
                <a:rect l="l" t="t" r="r" b="b"/>
                <a:pathLst>
                  <a:path w="749639" h="138606">
                    <a:moveTo>
                      <a:pt x="69303" y="0"/>
                    </a:moveTo>
                    <a:lnTo>
                      <a:pt x="680335" y="0"/>
                    </a:lnTo>
                    <a:cubicBezTo>
                      <a:pt x="698716" y="0"/>
                      <a:pt x="716343" y="7302"/>
                      <a:pt x="729340" y="20298"/>
                    </a:cubicBezTo>
                    <a:cubicBezTo>
                      <a:pt x="742337" y="33295"/>
                      <a:pt x="749639" y="50923"/>
                      <a:pt x="749639" y="69303"/>
                    </a:cubicBezTo>
                    <a:lnTo>
                      <a:pt x="749639" y="69303"/>
                    </a:lnTo>
                    <a:cubicBezTo>
                      <a:pt x="749639" y="107578"/>
                      <a:pt x="718610" y="138606"/>
                      <a:pt x="680335" y="138606"/>
                    </a:cubicBezTo>
                    <a:lnTo>
                      <a:pt x="69303" y="138606"/>
                    </a:lnTo>
                    <a:cubicBezTo>
                      <a:pt x="31028" y="138606"/>
                      <a:pt x="0" y="107578"/>
                      <a:pt x="0" y="69303"/>
                    </a:cubicBezTo>
                    <a:lnTo>
                      <a:pt x="0" y="69303"/>
                    </a:lnTo>
                    <a:cubicBezTo>
                      <a:pt x="0" y="31028"/>
                      <a:pt x="31028" y="0"/>
                      <a:pt x="69303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rnd">
                <a:solidFill>
                  <a:srgbClr val="BDD9DD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Freeform 10"/>
              <p:cNvSpPr/>
              <p:nvPr/>
            </p:nvSpPr>
            <p:spPr>
              <a:xfrm>
                <a:off x="352080" y="8886133"/>
                <a:ext cx="2188656" cy="404678"/>
              </a:xfrm>
              <a:custGeom>
                <a:avLst/>
                <a:gdLst/>
                <a:ahLst/>
                <a:cxnLst/>
                <a:rect l="l" t="t" r="r" b="b"/>
                <a:pathLst>
                  <a:path w="749639" h="138606">
                    <a:moveTo>
                      <a:pt x="69303" y="0"/>
                    </a:moveTo>
                    <a:lnTo>
                      <a:pt x="680335" y="0"/>
                    </a:lnTo>
                    <a:cubicBezTo>
                      <a:pt x="698716" y="0"/>
                      <a:pt x="716343" y="7302"/>
                      <a:pt x="729340" y="20298"/>
                    </a:cubicBezTo>
                    <a:cubicBezTo>
                      <a:pt x="742337" y="33295"/>
                      <a:pt x="749639" y="50923"/>
                      <a:pt x="749639" y="69303"/>
                    </a:cubicBezTo>
                    <a:lnTo>
                      <a:pt x="749639" y="69303"/>
                    </a:lnTo>
                    <a:cubicBezTo>
                      <a:pt x="749639" y="107578"/>
                      <a:pt x="718610" y="138606"/>
                      <a:pt x="680335" y="138606"/>
                    </a:cubicBezTo>
                    <a:lnTo>
                      <a:pt x="69303" y="138606"/>
                    </a:lnTo>
                    <a:cubicBezTo>
                      <a:pt x="31028" y="138606"/>
                      <a:pt x="0" y="107578"/>
                      <a:pt x="0" y="69303"/>
                    </a:cubicBezTo>
                    <a:lnTo>
                      <a:pt x="0" y="69303"/>
                    </a:lnTo>
                    <a:cubicBezTo>
                      <a:pt x="0" y="31028"/>
                      <a:pt x="31028" y="0"/>
                      <a:pt x="69303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rnd">
                <a:solidFill>
                  <a:srgbClr val="BDD9DD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3"/>
              <p:cNvSpPr/>
              <p:nvPr/>
            </p:nvSpPr>
            <p:spPr>
              <a:xfrm>
                <a:off x="2685542" y="8886133"/>
                <a:ext cx="2188656" cy="404678"/>
              </a:xfrm>
              <a:custGeom>
                <a:avLst/>
                <a:gdLst/>
                <a:ahLst/>
                <a:cxnLst/>
                <a:rect l="l" t="t" r="r" b="b"/>
                <a:pathLst>
                  <a:path w="749639" h="138606">
                    <a:moveTo>
                      <a:pt x="69303" y="0"/>
                    </a:moveTo>
                    <a:lnTo>
                      <a:pt x="680335" y="0"/>
                    </a:lnTo>
                    <a:cubicBezTo>
                      <a:pt x="698716" y="0"/>
                      <a:pt x="716343" y="7302"/>
                      <a:pt x="729340" y="20298"/>
                    </a:cubicBezTo>
                    <a:cubicBezTo>
                      <a:pt x="742337" y="33295"/>
                      <a:pt x="749639" y="50923"/>
                      <a:pt x="749639" y="69303"/>
                    </a:cubicBezTo>
                    <a:lnTo>
                      <a:pt x="749639" y="69303"/>
                    </a:lnTo>
                    <a:cubicBezTo>
                      <a:pt x="749639" y="107578"/>
                      <a:pt x="718610" y="138606"/>
                      <a:pt x="680335" y="138606"/>
                    </a:cubicBezTo>
                    <a:lnTo>
                      <a:pt x="69303" y="138606"/>
                    </a:lnTo>
                    <a:cubicBezTo>
                      <a:pt x="31028" y="138606"/>
                      <a:pt x="0" y="107578"/>
                      <a:pt x="0" y="69303"/>
                    </a:cubicBezTo>
                    <a:lnTo>
                      <a:pt x="0" y="69303"/>
                    </a:lnTo>
                    <a:cubicBezTo>
                      <a:pt x="0" y="31028"/>
                      <a:pt x="31028" y="0"/>
                      <a:pt x="69303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rnd">
                <a:solidFill>
                  <a:srgbClr val="BDD9DD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Freeform 16"/>
              <p:cNvSpPr/>
              <p:nvPr/>
            </p:nvSpPr>
            <p:spPr>
              <a:xfrm>
                <a:off x="5019003" y="8886133"/>
                <a:ext cx="2188656" cy="404678"/>
              </a:xfrm>
              <a:custGeom>
                <a:avLst/>
                <a:gdLst/>
                <a:ahLst/>
                <a:cxnLst/>
                <a:rect l="l" t="t" r="r" b="b"/>
                <a:pathLst>
                  <a:path w="749639" h="138606">
                    <a:moveTo>
                      <a:pt x="69303" y="0"/>
                    </a:moveTo>
                    <a:lnTo>
                      <a:pt x="680335" y="0"/>
                    </a:lnTo>
                    <a:cubicBezTo>
                      <a:pt x="698716" y="0"/>
                      <a:pt x="716343" y="7302"/>
                      <a:pt x="729340" y="20298"/>
                    </a:cubicBezTo>
                    <a:cubicBezTo>
                      <a:pt x="742337" y="33295"/>
                      <a:pt x="749639" y="50923"/>
                      <a:pt x="749639" y="69303"/>
                    </a:cubicBezTo>
                    <a:lnTo>
                      <a:pt x="749639" y="69303"/>
                    </a:lnTo>
                    <a:cubicBezTo>
                      <a:pt x="749639" y="107578"/>
                      <a:pt x="718610" y="138606"/>
                      <a:pt x="680335" y="138606"/>
                    </a:cubicBezTo>
                    <a:lnTo>
                      <a:pt x="69303" y="138606"/>
                    </a:lnTo>
                    <a:cubicBezTo>
                      <a:pt x="31028" y="138606"/>
                      <a:pt x="0" y="107578"/>
                      <a:pt x="0" y="69303"/>
                    </a:cubicBezTo>
                    <a:lnTo>
                      <a:pt x="0" y="69303"/>
                    </a:lnTo>
                    <a:cubicBezTo>
                      <a:pt x="0" y="31028"/>
                      <a:pt x="31028" y="0"/>
                      <a:pt x="69303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rnd">
                <a:solidFill>
                  <a:srgbClr val="BDD9DD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TextBox 18"/>
              <p:cNvSpPr txBox="1"/>
              <p:nvPr/>
            </p:nvSpPr>
            <p:spPr>
              <a:xfrm>
                <a:off x="2830607" y="8451421"/>
                <a:ext cx="1898526" cy="1980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679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FFFFFF"/>
                    </a:solidFill>
                    <a:latin typeface="Plus Jakarta Sans"/>
                  </a:rPr>
                  <a:t>Car Showcase</a:t>
                </a:r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5164068" y="8451421"/>
                <a:ext cx="1898526" cy="1980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679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FFFFFF"/>
                    </a:solidFill>
                    <a:latin typeface="Plus Jakarta Sans"/>
                  </a:rPr>
                  <a:t>Food Truck</a:t>
                </a:r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5164068" y="8979924"/>
                <a:ext cx="1898526" cy="1980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679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FFFFFF"/>
                    </a:solidFill>
                    <a:latin typeface="Plus Jakarta Sans"/>
                  </a:rPr>
                  <a:t>Live Music</a:t>
                </a:r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2830607" y="8979924"/>
                <a:ext cx="1898526" cy="1980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679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FFFFFF"/>
                    </a:solidFill>
                    <a:latin typeface="Plus Jakarta Sans"/>
                  </a:rPr>
                  <a:t>Lucky Draw</a:t>
                </a:r>
              </a:p>
            </p:txBody>
          </p:sp>
          <p:sp>
            <p:nvSpPr>
              <p:cNvPr id="22" name="TextBox 22"/>
              <p:cNvSpPr txBox="1"/>
              <p:nvPr/>
            </p:nvSpPr>
            <p:spPr>
              <a:xfrm>
                <a:off x="497145" y="8979924"/>
                <a:ext cx="1898526" cy="1980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679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FFFFFF"/>
                    </a:solidFill>
                    <a:latin typeface="Plus Jakarta Sans"/>
                  </a:rPr>
                  <a:t>Car Contest</a:t>
                </a:r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636805" y="8385267"/>
                <a:ext cx="1619206" cy="2769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2363"/>
                  </a:lnSpc>
                  <a:spcBef>
                    <a:spcPct val="0"/>
                  </a:spcBef>
                </a:pPr>
                <a:r>
                  <a:rPr lang="en-US" sz="1700" b="1" dirty="0">
                    <a:solidFill>
                      <a:srgbClr val="FFFFFF"/>
                    </a:solidFill>
                    <a:latin typeface="Plus Jakarta Sans" pitchFamily="2" charset="0"/>
                    <a:cs typeface="Plus Jakarta Sans" pitchFamily="2" charset="0"/>
                  </a:rPr>
                  <a:t>Main Activities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CB818C0E-9013-AE02-3F46-F5BB81545FFD}"/>
                </a:ext>
              </a:extLst>
            </p:cNvPr>
            <p:cNvGrpSpPr/>
            <p:nvPr/>
          </p:nvGrpSpPr>
          <p:grpSpPr>
            <a:xfrm>
              <a:off x="350460" y="5358620"/>
              <a:ext cx="6857460" cy="2647127"/>
              <a:chOff x="350460" y="5358620"/>
              <a:chExt cx="6857460" cy="2647127"/>
            </a:xfrm>
          </p:grpSpPr>
          <p:sp>
            <p:nvSpPr>
              <p:cNvPr id="24" name="AutoShape 24"/>
              <p:cNvSpPr/>
              <p:nvPr/>
            </p:nvSpPr>
            <p:spPr>
              <a:xfrm flipH="1">
                <a:off x="2256011" y="6975609"/>
                <a:ext cx="4951909" cy="0"/>
              </a:xfrm>
              <a:prstGeom prst="line">
                <a:avLst/>
              </a:prstGeom>
              <a:ln w="9525" cap="flat">
                <a:solidFill>
                  <a:srgbClr val="BDD9D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AutoShape 25"/>
              <p:cNvSpPr/>
              <p:nvPr/>
            </p:nvSpPr>
            <p:spPr>
              <a:xfrm flipV="1">
                <a:off x="2260773" y="5358620"/>
                <a:ext cx="0" cy="2647127"/>
              </a:xfrm>
              <a:prstGeom prst="line">
                <a:avLst/>
              </a:prstGeom>
              <a:ln w="9525" cap="flat">
                <a:solidFill>
                  <a:srgbClr val="BDD9D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AutoShape 26"/>
              <p:cNvSpPr/>
              <p:nvPr/>
            </p:nvSpPr>
            <p:spPr>
              <a:xfrm flipH="1" flipV="1">
                <a:off x="3734358" y="6975609"/>
                <a:ext cx="0" cy="1030138"/>
              </a:xfrm>
              <a:prstGeom prst="line">
                <a:avLst/>
              </a:prstGeom>
              <a:ln w="9525" cap="flat">
                <a:solidFill>
                  <a:srgbClr val="BDD9D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AutoShape 27"/>
              <p:cNvSpPr/>
              <p:nvPr/>
            </p:nvSpPr>
            <p:spPr>
              <a:xfrm flipV="1">
                <a:off x="5209787" y="6975609"/>
                <a:ext cx="0" cy="1030138"/>
              </a:xfrm>
              <a:prstGeom prst="line">
                <a:avLst/>
              </a:prstGeom>
              <a:ln w="9525" cap="flat">
                <a:solidFill>
                  <a:srgbClr val="BDD9D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AutoShape 28"/>
              <p:cNvSpPr/>
              <p:nvPr/>
            </p:nvSpPr>
            <p:spPr>
              <a:xfrm flipH="1">
                <a:off x="350460" y="5363383"/>
                <a:ext cx="6855580" cy="0"/>
              </a:xfrm>
              <a:prstGeom prst="line">
                <a:avLst/>
              </a:prstGeom>
              <a:ln w="9525" cap="flat">
                <a:solidFill>
                  <a:srgbClr val="BDD9D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AutoShape 29"/>
              <p:cNvSpPr/>
              <p:nvPr/>
            </p:nvSpPr>
            <p:spPr>
              <a:xfrm flipH="1">
                <a:off x="350460" y="8005747"/>
                <a:ext cx="6855580" cy="0"/>
              </a:xfrm>
              <a:prstGeom prst="line">
                <a:avLst/>
              </a:prstGeom>
              <a:ln w="9525" cap="flat">
                <a:solidFill>
                  <a:srgbClr val="BDD9D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AutoShape 30"/>
              <p:cNvSpPr/>
              <p:nvPr/>
            </p:nvSpPr>
            <p:spPr>
              <a:xfrm flipV="1">
                <a:off x="793569" y="7215234"/>
                <a:ext cx="1030608" cy="0"/>
              </a:xfrm>
              <a:prstGeom prst="line">
                <a:avLst/>
              </a:prstGeom>
              <a:ln w="9525" cap="flat">
                <a:solidFill>
                  <a:srgbClr val="BDD9D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TextBox 31"/>
              <p:cNvSpPr txBox="1"/>
              <p:nvPr/>
            </p:nvSpPr>
            <p:spPr>
              <a:xfrm>
                <a:off x="786128" y="5622585"/>
                <a:ext cx="1045491" cy="2769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363"/>
                  </a:lnSpc>
                </a:pPr>
                <a:r>
                  <a:rPr lang="en-US" sz="1700" dirty="0">
                    <a:solidFill>
                      <a:srgbClr val="FFFFFF"/>
                    </a:solidFill>
                    <a:latin typeface="Plus Jakarta Sans SemiBold" pitchFamily="2" charset="0"/>
                    <a:cs typeface="Plus Jakarta Sans SemiBold" pitchFamily="2" charset="0"/>
                  </a:rPr>
                  <a:t>Entry Fee</a:t>
                </a:r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600776" y="5807837"/>
                <a:ext cx="1416194" cy="104041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8960"/>
                  </a:lnSpc>
                  <a:spcBef>
                    <a:spcPct val="0"/>
                  </a:spcBef>
                </a:pPr>
                <a:r>
                  <a:rPr lang="en-US" sz="6446" b="1" spc="-464" dirty="0">
                    <a:solidFill>
                      <a:srgbClr val="FFFFFF"/>
                    </a:solidFill>
                    <a:latin typeface="Plus Jakarta Sans" pitchFamily="2" charset="0"/>
                    <a:cs typeface="Plus Jakarta Sans" pitchFamily="2" charset="0"/>
                  </a:rPr>
                  <a:t>$</a:t>
                </a:r>
                <a:r>
                  <a:rPr lang="en-US" sz="6446" b="1" u="none" strike="noStrike" spc="-464" dirty="0">
                    <a:solidFill>
                      <a:srgbClr val="FFFFFF"/>
                    </a:solidFill>
                    <a:latin typeface="Plus Jakarta Sans" pitchFamily="2" charset="0"/>
                    <a:cs typeface="Plus Jakarta Sans" pitchFamily="2" charset="0"/>
                  </a:rPr>
                  <a:t>10</a:t>
                </a:r>
              </a:p>
            </p:txBody>
          </p:sp>
          <p:sp>
            <p:nvSpPr>
              <p:cNvPr id="33" name="TextBox 33"/>
              <p:cNvSpPr txBox="1"/>
              <p:nvPr/>
            </p:nvSpPr>
            <p:spPr>
              <a:xfrm>
                <a:off x="788047" y="6881125"/>
                <a:ext cx="1041653" cy="20839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836"/>
                  </a:lnSpc>
                  <a:spcBef>
                    <a:spcPct val="0"/>
                  </a:spcBef>
                </a:pPr>
                <a:r>
                  <a:rPr lang="en-US" sz="1300" u="none" strike="noStrike" dirty="0">
                    <a:solidFill>
                      <a:srgbClr val="FFFFFF"/>
                    </a:solidFill>
                    <a:latin typeface="Plus Jakarta Sans"/>
                  </a:rPr>
                  <a:t>per person</a:t>
                </a:r>
              </a:p>
            </p:txBody>
          </p:sp>
          <p:sp>
            <p:nvSpPr>
              <p:cNvPr id="34" name="TextBox 34"/>
              <p:cNvSpPr txBox="1"/>
              <p:nvPr/>
            </p:nvSpPr>
            <p:spPr>
              <a:xfrm>
                <a:off x="760204" y="7340953"/>
                <a:ext cx="1097338" cy="31617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b="1" u="none" strike="noStrike" dirty="0">
                    <a:solidFill>
                      <a:srgbClr val="FFFFFF"/>
                    </a:solidFill>
                    <a:latin typeface="Plus Jakarta Sans" pitchFamily="2" charset="0"/>
                    <a:cs typeface="Plus Jakarta Sans" pitchFamily="2" charset="0"/>
                  </a:rPr>
                  <a:t>Free entry </a:t>
                </a:r>
                <a:r>
                  <a:rPr lang="en-US" sz="900" u="none" strike="noStrike" dirty="0">
                    <a:solidFill>
                      <a:srgbClr val="FFFFFF"/>
                    </a:solidFill>
                    <a:latin typeface="Plus Jakarta Sans Light"/>
                  </a:rPr>
                  <a:t>for children under 10</a:t>
                </a:r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6BAA6E2-5801-9416-7F6A-5ABCA14706D9}"/>
                  </a:ext>
                </a:extLst>
              </p:cNvPr>
              <p:cNvGrpSpPr/>
              <p:nvPr/>
            </p:nvGrpSpPr>
            <p:grpSpPr>
              <a:xfrm>
                <a:off x="2683696" y="5688190"/>
                <a:ext cx="4096408" cy="962612"/>
                <a:chOff x="2683696" y="5684310"/>
                <a:chExt cx="4096408" cy="962612"/>
              </a:xfrm>
            </p:grpSpPr>
            <p:sp>
              <p:nvSpPr>
                <p:cNvPr id="36" name="TextBox 36"/>
                <p:cNvSpPr txBox="1"/>
                <p:nvPr/>
              </p:nvSpPr>
              <p:spPr>
                <a:xfrm>
                  <a:off x="2683696" y="5684310"/>
                  <a:ext cx="3590363" cy="16052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l">
                    <a:lnSpc>
                      <a:spcPts val="1422"/>
                    </a:lnSpc>
                    <a:spcBef>
                      <a:spcPct val="0"/>
                    </a:spcBef>
                  </a:pPr>
                  <a:r>
                    <a:rPr lang="en-US" sz="950" b="1" spc="-24" dirty="0">
                      <a:solidFill>
                        <a:srgbClr val="FFFFFF"/>
                      </a:solidFill>
                      <a:latin typeface="Plus Jakarta Sans" pitchFamily="2" charset="0"/>
                      <a:cs typeface="Plus Jakarta Sans" pitchFamily="2" charset="0"/>
                    </a:rPr>
                    <a:t>Beneficiary Information</a:t>
                  </a:r>
                </a:p>
              </p:txBody>
            </p:sp>
            <p:sp>
              <p:nvSpPr>
                <p:cNvPr id="37" name="TextBox 37"/>
                <p:cNvSpPr txBox="1"/>
                <p:nvPr/>
              </p:nvSpPr>
              <p:spPr>
                <a:xfrm>
                  <a:off x="2683696" y="5889214"/>
                  <a:ext cx="4096408" cy="75770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l">
                    <a:lnSpc>
                      <a:spcPts val="974"/>
                    </a:lnSpc>
                  </a:pPr>
                  <a:r>
                    <a:rPr lang="en-US" sz="749" spc="-19" dirty="0">
                      <a:solidFill>
                        <a:srgbClr val="FFFFFF"/>
                      </a:solidFill>
                      <a:latin typeface="Plus Jakarta Sans"/>
                    </a:rPr>
                    <a:t>Join us for a day of classic cars and compassion! Our Charity Car Show Fundraiser is not just about showcasing beautiful vehicles—it's about making a difference in our community. Every rev of an engine and every gleaming chrome surface will contribute to supporting the </a:t>
                  </a:r>
                  <a:r>
                    <a:rPr lang="en-US" sz="749" b="1" spc="-19" dirty="0">
                      <a:solidFill>
                        <a:srgbClr val="FFFFFF"/>
                      </a:solidFill>
                      <a:latin typeface="Plus Jakarta Sans" pitchFamily="2" charset="0"/>
                      <a:cs typeface="Plus Jakarta Sans" pitchFamily="2" charset="0"/>
                    </a:rPr>
                    <a:t>Sunshine Children's Hospital</a:t>
                  </a:r>
                  <a:r>
                    <a:rPr lang="en-US" sz="749" spc="-19" dirty="0">
                      <a:solidFill>
                        <a:srgbClr val="FFFFFF"/>
                      </a:solidFill>
                      <a:latin typeface="Plus Jakarta Sans"/>
                    </a:rPr>
                    <a:t>, ensuring that children in need receive the medical care and support they deserve. Bring your family and friends for a day of fun, philanthropy, and memorable moments. Together, we can drive change and make a positive impact!</a:t>
                  </a:r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881DBE57-1491-4DF2-F3D3-6F0B8B54007E}"/>
                  </a:ext>
                </a:extLst>
              </p:cNvPr>
              <p:cNvGrpSpPr/>
              <p:nvPr/>
            </p:nvGrpSpPr>
            <p:grpSpPr>
              <a:xfrm>
                <a:off x="2573437" y="7300416"/>
                <a:ext cx="4543644" cy="380523"/>
                <a:chOff x="2573437" y="7282865"/>
                <a:chExt cx="4543644" cy="380523"/>
              </a:xfrm>
            </p:grpSpPr>
            <p:sp>
              <p:nvSpPr>
                <p:cNvPr id="39" name="TextBox 39"/>
                <p:cNvSpPr txBox="1"/>
                <p:nvPr/>
              </p:nvSpPr>
              <p:spPr>
                <a:xfrm>
                  <a:off x="2573437" y="7282865"/>
                  <a:ext cx="848257" cy="380523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500"/>
                    </a:lnSpc>
                  </a:pPr>
                  <a:r>
                    <a:rPr lang="en-US" sz="1200" b="1" dirty="0">
                      <a:solidFill>
                        <a:srgbClr val="FFFFFF"/>
                      </a:solidFill>
                      <a:latin typeface="Plus Jakarta Sans" pitchFamily="2" charset="0"/>
                      <a:cs typeface="Plus Jakarta Sans" pitchFamily="2" charset="0"/>
                    </a:rPr>
                    <a:t>SATURDAY</a:t>
                  </a:r>
                </a:p>
                <a:p>
                  <a:pPr algn="ctr">
                    <a:lnSpc>
                      <a:spcPts val="1500"/>
                    </a:lnSpc>
                  </a:pPr>
                  <a:r>
                    <a:rPr lang="en-US" sz="1200" b="1" dirty="0">
                      <a:solidFill>
                        <a:srgbClr val="FFFFFF"/>
                      </a:solidFill>
                      <a:latin typeface="Plus Jakarta Sans" pitchFamily="2" charset="0"/>
                      <a:cs typeface="Plus Jakarta Sans" pitchFamily="2" charset="0"/>
                    </a:rPr>
                    <a:t>JUNE 15TH</a:t>
                  </a:r>
                </a:p>
              </p:txBody>
            </p:sp>
            <p:sp>
              <p:nvSpPr>
                <p:cNvPr id="40" name="TextBox 40"/>
                <p:cNvSpPr txBox="1"/>
                <p:nvPr/>
              </p:nvSpPr>
              <p:spPr>
                <a:xfrm>
                  <a:off x="4047021" y="7282865"/>
                  <a:ext cx="850102" cy="380523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500"/>
                    </a:lnSpc>
                    <a:spcBef>
                      <a:spcPct val="0"/>
                    </a:spcBef>
                  </a:pPr>
                  <a:r>
                    <a:rPr lang="en-US" sz="1200" b="1" u="none" strike="noStrike" dirty="0">
                      <a:solidFill>
                        <a:srgbClr val="FFFFFF"/>
                      </a:solidFill>
                      <a:latin typeface="Plus Jakarta Sans" pitchFamily="2" charset="0"/>
                      <a:cs typeface="Plus Jakarta Sans" pitchFamily="2" charset="0"/>
                    </a:rPr>
                    <a:t>10:00 AM </a:t>
                  </a:r>
                </a:p>
                <a:p>
                  <a:pPr marL="0" lvl="0" indent="0" algn="ctr">
                    <a:lnSpc>
                      <a:spcPts val="1500"/>
                    </a:lnSpc>
                    <a:spcBef>
                      <a:spcPct val="0"/>
                    </a:spcBef>
                  </a:pPr>
                  <a:r>
                    <a:rPr lang="en-US" sz="1200" b="1" u="none" strike="noStrike" dirty="0">
                      <a:solidFill>
                        <a:srgbClr val="FFFFFF"/>
                      </a:solidFill>
                      <a:latin typeface="Plus Jakarta Sans" pitchFamily="2" charset="0"/>
                      <a:cs typeface="Plus Jakarta Sans" pitchFamily="2" charset="0"/>
                    </a:rPr>
                    <a:t>- 4:00 PM</a:t>
                  </a:r>
                </a:p>
              </p:txBody>
            </p:sp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6C8C371C-F989-15D4-869B-96AB6A9E9E9F}"/>
                    </a:ext>
                  </a:extLst>
                </p:cNvPr>
                <p:cNvGrpSpPr/>
                <p:nvPr/>
              </p:nvGrpSpPr>
              <p:grpSpPr>
                <a:xfrm>
                  <a:off x="5295735" y="7316798"/>
                  <a:ext cx="1821346" cy="312657"/>
                  <a:chOff x="5295735" y="7328323"/>
                  <a:chExt cx="1821346" cy="312657"/>
                </a:xfrm>
              </p:grpSpPr>
              <p:sp>
                <p:nvSpPr>
                  <p:cNvPr id="41" name="TextBox 41"/>
                  <p:cNvSpPr txBox="1"/>
                  <p:nvPr/>
                </p:nvSpPr>
                <p:spPr>
                  <a:xfrm>
                    <a:off x="5522451" y="7328323"/>
                    <a:ext cx="1367913" cy="176843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500"/>
                      </a:lnSpc>
                      <a:spcBef>
                        <a:spcPct val="0"/>
                      </a:spcBef>
                    </a:pPr>
                    <a:r>
                      <a:rPr lang="en-US" sz="1200" b="1" u="none" strike="noStrike" dirty="0">
                        <a:solidFill>
                          <a:srgbClr val="FFFFFF"/>
                        </a:solidFill>
                        <a:latin typeface="Plus Jakarta Sans" pitchFamily="2" charset="0"/>
                        <a:cs typeface="Plus Jakarta Sans" pitchFamily="2" charset="0"/>
                      </a:rPr>
                      <a:t>RIVERSIDE PARK</a:t>
                    </a:r>
                  </a:p>
                </p:txBody>
              </p:sp>
              <p:sp>
                <p:nvSpPr>
                  <p:cNvPr id="42" name="TextBox 42"/>
                  <p:cNvSpPr txBox="1"/>
                  <p:nvPr/>
                </p:nvSpPr>
                <p:spPr>
                  <a:xfrm>
                    <a:off x="5295735" y="7538388"/>
                    <a:ext cx="1821346" cy="102592"/>
                  </a:xfrm>
                  <a:prstGeom prst="rect">
                    <a:avLst/>
                  </a:prstGeom>
                </p:spPr>
                <p:txBody>
                  <a:bodyPr wrap="square"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824"/>
                      </a:lnSpc>
                    </a:pPr>
                    <a:r>
                      <a:rPr lang="en-US" sz="749" b="1" u="none" strike="noStrike" spc="-19" dirty="0">
                        <a:solidFill>
                          <a:srgbClr val="FFFFFF"/>
                        </a:solidFill>
                        <a:latin typeface="Plus Jakarta Sans" pitchFamily="2" charset="0"/>
                        <a:cs typeface="Plus Jakarta Sans" pitchFamily="2" charset="0"/>
                      </a:rPr>
                      <a:t>123 Main Street, Anytown, USA</a:t>
                    </a:r>
                  </a:p>
                </p:txBody>
              </p:sp>
            </p:grp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A70F6E54-2C26-D539-B807-AE2690EE273D}"/>
                </a:ext>
              </a:extLst>
            </p:cNvPr>
            <p:cNvGrpSpPr/>
            <p:nvPr/>
          </p:nvGrpSpPr>
          <p:grpSpPr>
            <a:xfrm>
              <a:off x="685884" y="3308391"/>
              <a:ext cx="6188232" cy="2066543"/>
              <a:chOff x="685884" y="3308391"/>
              <a:chExt cx="6188232" cy="2066543"/>
            </a:xfrm>
          </p:grpSpPr>
          <p:sp>
            <p:nvSpPr>
              <p:cNvPr id="44" name="Freeform 44"/>
              <p:cNvSpPr/>
              <p:nvPr/>
            </p:nvSpPr>
            <p:spPr>
              <a:xfrm>
                <a:off x="685884" y="3518465"/>
                <a:ext cx="6188232" cy="1856469"/>
              </a:xfrm>
              <a:custGeom>
                <a:avLst/>
                <a:gdLst/>
                <a:ahLst/>
                <a:cxnLst/>
                <a:rect l="l" t="t" r="r" b="b"/>
                <a:pathLst>
                  <a:path w="8250976" h="2475293">
                    <a:moveTo>
                      <a:pt x="0" y="0"/>
                    </a:moveTo>
                    <a:lnTo>
                      <a:pt x="8250976" y="0"/>
                    </a:lnTo>
                    <a:lnTo>
                      <a:pt x="8250976" y="2475293"/>
                    </a:lnTo>
                    <a:lnTo>
                      <a:pt x="0" y="2475293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" name="TextBox 45"/>
              <p:cNvSpPr txBox="1"/>
              <p:nvPr/>
            </p:nvSpPr>
            <p:spPr>
              <a:xfrm rot="76205">
                <a:off x="1945192" y="3308391"/>
                <a:ext cx="2423038" cy="839983"/>
              </a:xfrm>
              <a:prstGeom prst="rect">
                <a:avLst/>
              </a:prstGeom>
            </p:spPr>
            <p:txBody>
              <a:bodyPr lIns="0" tIns="0" rIns="0" bIns="0" rtlCol="0" anchor="t">
                <a:prstTxWarp prst="textArchUp">
                  <a:avLst>
                    <a:gd name="adj" fmla="val 12004287"/>
                  </a:avLst>
                </a:prstTxWarp>
                <a:spAutoFit/>
              </a:bodyPr>
              <a:lstStyle/>
              <a:p>
                <a:pPr marL="0" lvl="0" indent="0" algn="ctr">
                  <a:lnSpc>
                    <a:spcPts val="2363"/>
                  </a:lnSpc>
                  <a:spcBef>
                    <a:spcPct val="0"/>
                  </a:spcBef>
                </a:pPr>
                <a:r>
                  <a:rPr lang="en-US" sz="1700" dirty="0">
                    <a:solidFill>
                      <a:srgbClr val="FFFFFF"/>
                    </a:solidFill>
                    <a:latin typeface="Plus Jakarta Sans SemiBold" pitchFamily="2" charset="0"/>
                    <a:cs typeface="Plus Jakarta Sans SemiBold" pitchFamily="2" charset="0"/>
                  </a:rPr>
                  <a:t>Let’s help our community!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41C3FFC4-6388-BB04-AFA7-670971808436}"/>
                </a:ext>
              </a:extLst>
            </p:cNvPr>
            <p:cNvGrpSpPr/>
            <p:nvPr/>
          </p:nvGrpSpPr>
          <p:grpSpPr>
            <a:xfrm>
              <a:off x="352210" y="485621"/>
              <a:ext cx="6855709" cy="1965473"/>
              <a:chOff x="352210" y="485621"/>
              <a:chExt cx="6855709" cy="1965473"/>
            </a:xfrm>
          </p:grpSpPr>
          <p:sp>
            <p:nvSpPr>
              <p:cNvPr id="56" name="TextBox 56"/>
              <p:cNvSpPr txBox="1"/>
              <p:nvPr/>
            </p:nvSpPr>
            <p:spPr>
              <a:xfrm>
                <a:off x="352210" y="815777"/>
                <a:ext cx="5170241" cy="1346639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5263"/>
                  </a:lnSpc>
                </a:pPr>
                <a:r>
                  <a:rPr lang="en-US" sz="4800" b="1" dirty="0">
                    <a:solidFill>
                      <a:srgbClr val="FFFFFF"/>
                    </a:solidFill>
                    <a:latin typeface="Plus Jakarta Sans" pitchFamily="2" charset="0"/>
                    <a:cs typeface="Plus Jakarta Sans" pitchFamily="2" charset="0"/>
                  </a:rPr>
                  <a:t>Charity car </a:t>
                </a:r>
              </a:p>
              <a:p>
                <a:pPr>
                  <a:lnSpc>
                    <a:spcPts val="5263"/>
                  </a:lnSpc>
                </a:pPr>
                <a:r>
                  <a:rPr lang="en-US" sz="4800" b="1" dirty="0">
                    <a:solidFill>
                      <a:srgbClr val="FFFFFF"/>
                    </a:solidFill>
                    <a:latin typeface="Plus Jakarta Sans" pitchFamily="2" charset="0"/>
                    <a:cs typeface="Plus Jakarta Sans" pitchFamily="2" charset="0"/>
                  </a:rPr>
                  <a:t>show fundraiser</a:t>
                </a:r>
              </a:p>
            </p:txBody>
          </p:sp>
          <p:sp>
            <p:nvSpPr>
              <p:cNvPr id="57" name="TextBox 57"/>
              <p:cNvSpPr txBox="1"/>
              <p:nvPr/>
            </p:nvSpPr>
            <p:spPr>
              <a:xfrm>
                <a:off x="352210" y="535555"/>
                <a:ext cx="4377053" cy="19837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666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FFFFFF"/>
                    </a:solidFill>
                    <a:latin typeface="Plus Jakarta Sans"/>
                  </a:rPr>
                  <a:t>REVVING HEARTS FOUNDATION</a:t>
                </a:r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8813E7B0-3769-529D-C497-C225E2ACA578}"/>
                  </a:ext>
                </a:extLst>
              </p:cNvPr>
              <p:cNvGrpSpPr/>
              <p:nvPr/>
            </p:nvGrpSpPr>
            <p:grpSpPr>
              <a:xfrm>
                <a:off x="6499689" y="485621"/>
                <a:ext cx="708230" cy="1965473"/>
                <a:chOff x="6499689" y="485621"/>
                <a:chExt cx="708230" cy="1965473"/>
              </a:xfrm>
            </p:grpSpPr>
            <p:sp>
              <p:nvSpPr>
                <p:cNvPr id="58" name="TextBox 58"/>
                <p:cNvSpPr txBox="1"/>
                <p:nvPr/>
              </p:nvSpPr>
              <p:spPr>
                <a:xfrm rot="5400000">
                  <a:off x="6300112" y="1696930"/>
                  <a:ext cx="1107385" cy="400944"/>
                </a:xfrm>
                <a:prstGeom prst="rect">
                  <a:avLst/>
                </a:prstGeom>
              </p:spPr>
              <p:txBody>
                <a:bodyPr wrap="square" lIns="0" tIns="0" rIns="0" bIns="0" rtlCol="0" anchor="t">
                  <a:spAutoFit/>
                </a:bodyPr>
                <a:lstStyle/>
                <a:p>
                  <a:pPr marL="0" lvl="0" indent="0">
                    <a:lnSpc>
                      <a:spcPts val="840"/>
                    </a:lnSpc>
                    <a:spcBef>
                      <a:spcPct val="0"/>
                    </a:spcBef>
                  </a:pPr>
                  <a:r>
                    <a:rPr lang="en-US" sz="600" dirty="0">
                      <a:solidFill>
                        <a:srgbClr val="FFFFFF"/>
                      </a:solidFill>
                      <a:latin typeface="Plus Jakarta Sans Light"/>
                    </a:rPr>
                    <a:t>Scan this QR code to get more detailed information about the event and contact information of the event organizer</a:t>
                  </a:r>
                </a:p>
              </p:txBody>
            </p:sp>
            <p:sp>
              <p:nvSpPr>
                <p:cNvPr id="60" name="Freeform 60"/>
                <p:cNvSpPr/>
                <p:nvPr/>
              </p:nvSpPr>
              <p:spPr>
                <a:xfrm>
                  <a:off x="6499689" y="485621"/>
                  <a:ext cx="708230" cy="708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307" h="944307">
                      <a:moveTo>
                        <a:pt x="0" y="0"/>
                      </a:moveTo>
                      <a:lnTo>
                        <a:pt x="944307" y="0"/>
                      </a:lnTo>
                      <a:lnTo>
                        <a:pt x="944307" y="944307"/>
                      </a:lnTo>
                      <a:lnTo>
                        <a:pt x="0" y="94430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10">
                    <a:extLst>
                      <a:ext uri="{96DAC541-7B7A-43D3-8B79-37D633B846F1}">
                        <asvg:svgBlip xmlns:asvg="http://schemas.microsoft.com/office/drawing/2016/SVG/main" r:embed="rId11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61" name="TemplateLAB"/>
            <p:cNvSpPr/>
            <p:nvPr/>
          </p:nvSpPr>
          <p:spPr>
            <a:xfrm rot="-5400000">
              <a:off x="6878734" y="4769246"/>
              <a:ext cx="564680" cy="93172"/>
            </a:xfrm>
            <a:custGeom>
              <a:avLst/>
              <a:gdLst/>
              <a:ahLst/>
              <a:cxnLst/>
              <a:rect l="l" t="t" r="r" b="b"/>
              <a:pathLst>
                <a:path w="564680" h="93172">
                  <a:moveTo>
                    <a:pt x="0" y="0"/>
                  </a:moveTo>
                  <a:lnTo>
                    <a:pt x="564680" y="0"/>
                  </a:lnTo>
                  <a:lnTo>
                    <a:pt x="564680" y="93172"/>
                  </a:lnTo>
                  <a:lnTo>
                    <a:pt x="0" y="9317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>
                <a:alphaModFix amt="80000"/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190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Plus Jakarta Sans</vt:lpstr>
      <vt:lpstr>Calibri</vt:lpstr>
      <vt:lpstr>Arial</vt:lpstr>
      <vt:lpstr>Plus Jakarta Sans Light</vt:lpstr>
      <vt:lpstr>Plus Jakarta Sans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Car show flyer templates</dc:title>
  <dc:creator>Hoang Anh</dc:creator>
  <cp:lastModifiedBy>Hoang Anh</cp:lastModifiedBy>
  <cp:revision>32</cp:revision>
  <dcterms:created xsi:type="dcterms:W3CDTF">2006-08-16T00:00:00Z</dcterms:created>
  <dcterms:modified xsi:type="dcterms:W3CDTF">2024-04-05T04:28:24Z</dcterms:modified>
  <dc:identifier>DAGBdxiAhKc</dc:identifier>
</cp:coreProperties>
</file>