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7556500" cy="10693400"/>
  <p:notesSz cx="6858000" cy="9144000"/>
  <p:embeddedFontLst>
    <p:embeddedFont>
      <p:font typeface="Bebas Neue" panose="020B0606020202050201" pitchFamily="34" charset="0"/>
      <p:regular r:id="rId3"/>
    </p:embeddedFont>
    <p:embeddedFont>
      <p:font typeface="Switzer" pitchFamily="50" charset="0"/>
      <p:regular r:id="rId4"/>
      <p:bold r:id="rId5"/>
      <p:italic r:id="rId6"/>
      <p:boldItalic r:id="rId7"/>
    </p:embeddedFont>
    <p:embeddedFont>
      <p:font typeface="Switzer Light" pitchFamily="50" charset="0"/>
      <p:regular r:id="rId8"/>
    </p:embeddedFont>
    <p:embeddedFont>
      <p:font typeface="Switzer Medium" pitchFamily="50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8DE"/>
    <a:srgbClr val="EAE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1746" y="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2">
            <a:extLst>
              <a:ext uri="{FF2B5EF4-FFF2-40B4-BE49-F238E27FC236}">
                <a16:creationId xmlns:a16="http://schemas.microsoft.com/office/drawing/2014/main" id="{862C696B-D3E4-4B55-D585-5493BB3B48DC}"/>
              </a:ext>
            </a:extLst>
          </p:cNvPr>
          <p:cNvGrpSpPr/>
          <p:nvPr/>
        </p:nvGrpSpPr>
        <p:grpSpPr>
          <a:xfrm>
            <a:off x="0" y="0"/>
            <a:ext cx="7556500" cy="10696575"/>
            <a:chOff x="0" y="0"/>
            <a:chExt cx="7556500" cy="10696575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7553325" cy="10696575"/>
            </a:xfrm>
            <a:prstGeom prst="rect">
              <a:avLst/>
            </a:prstGeom>
            <a:blipFill>
              <a:blip r:embed="rId2"/>
              <a:stretch>
                <a:fillRect l="-1513" t="-4130" r="-1601" b="-4087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7556500" cy="10693400"/>
            </a:xfrm>
            <a:custGeom>
              <a:avLst/>
              <a:gdLst/>
              <a:ahLst/>
              <a:cxnLst/>
              <a:rect l="l" t="t" r="r" b="b"/>
              <a:pathLst>
                <a:path w="15488870" h="15442516">
                  <a:moveTo>
                    <a:pt x="0" y="0"/>
                  </a:moveTo>
                  <a:lnTo>
                    <a:pt x="15488870" y="0"/>
                  </a:lnTo>
                  <a:lnTo>
                    <a:pt x="15488870" y="15442517"/>
                  </a:lnTo>
                  <a:lnTo>
                    <a:pt x="0" y="1544251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>
                <a:alphaModFix amt="25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 l="-52511" t="-29810" r="-52550" b="-14600"/>
              </a:stretch>
            </a:blipFill>
          </p:spPr>
          <p:txBody>
            <a:bodyPr>
              <a:normAutofit/>
            </a:bodyPr>
            <a:lstStyle/>
            <a:p>
              <a:endParaRPr lang="en-US" dirty="0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534177" y="10212262"/>
              <a:ext cx="6488145" cy="0"/>
            </a:xfrm>
            <a:prstGeom prst="line">
              <a:avLst/>
            </a:prstGeom>
            <a:ln w="19050" cap="flat">
              <a:solidFill>
                <a:srgbClr val="9B282E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9C82361A-E8A1-4D3E-F81A-A4B7E18F713B}"/>
                </a:ext>
              </a:extLst>
            </p:cNvPr>
            <p:cNvGrpSpPr/>
            <p:nvPr/>
          </p:nvGrpSpPr>
          <p:grpSpPr>
            <a:xfrm>
              <a:off x="534177" y="7396756"/>
              <a:ext cx="6488145" cy="2328300"/>
              <a:chOff x="535927" y="7396756"/>
              <a:chExt cx="6488145" cy="2328300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8409CFC5-529C-1FF4-BD8F-26624E2B8723}"/>
                  </a:ext>
                </a:extLst>
              </p:cNvPr>
              <p:cNvGrpSpPr/>
              <p:nvPr/>
            </p:nvGrpSpPr>
            <p:grpSpPr>
              <a:xfrm>
                <a:off x="2801491" y="7396756"/>
                <a:ext cx="1957001" cy="2328300"/>
                <a:chOff x="2801483" y="7396756"/>
                <a:chExt cx="1957001" cy="2328300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2801483" y="7396756"/>
                  <a:ext cx="1957001" cy="232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345" h="834410">
                      <a:moveTo>
                        <a:pt x="0" y="0"/>
                      </a:moveTo>
                      <a:lnTo>
                        <a:pt x="701345" y="0"/>
                      </a:lnTo>
                      <a:lnTo>
                        <a:pt x="701345" y="834410"/>
                      </a:lnTo>
                      <a:lnTo>
                        <a:pt x="0" y="834410"/>
                      </a:lnTo>
                      <a:close/>
                    </a:path>
                  </a:pathLst>
                </a:custGeom>
                <a:solidFill>
                  <a:srgbClr val="BB6468">
                    <a:alpha val="8627"/>
                  </a:srgbClr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" name="AutoShape 10"/>
                <p:cNvSpPr/>
                <p:nvPr/>
              </p:nvSpPr>
              <p:spPr>
                <a:xfrm>
                  <a:off x="2801483" y="7396756"/>
                  <a:ext cx="1957001" cy="0"/>
                </a:xfrm>
                <a:prstGeom prst="line">
                  <a:avLst/>
                </a:prstGeom>
                <a:ln w="28575" cap="flat">
                  <a:solidFill>
                    <a:srgbClr val="A83036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" name="AutoShape 11"/>
                <p:cNvSpPr/>
                <p:nvPr/>
              </p:nvSpPr>
              <p:spPr>
                <a:xfrm>
                  <a:off x="3056411" y="8373708"/>
                  <a:ext cx="1447145" cy="0"/>
                </a:xfrm>
                <a:prstGeom prst="line">
                  <a:avLst/>
                </a:prstGeom>
                <a:ln w="9525" cap="flat">
                  <a:solidFill>
                    <a:srgbClr val="C13535">
                      <a:alpha val="31765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" name="AutoShape 12"/>
                <p:cNvSpPr/>
                <p:nvPr/>
              </p:nvSpPr>
              <p:spPr>
                <a:xfrm>
                  <a:off x="3056411" y="8828795"/>
                  <a:ext cx="1447145" cy="0"/>
                </a:xfrm>
                <a:prstGeom prst="line">
                  <a:avLst/>
                </a:prstGeom>
                <a:ln w="9525" cap="flat">
                  <a:solidFill>
                    <a:srgbClr val="C13535">
                      <a:alpha val="31765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" name="AutoShape 13"/>
                <p:cNvSpPr/>
                <p:nvPr/>
              </p:nvSpPr>
              <p:spPr>
                <a:xfrm>
                  <a:off x="3056411" y="9283882"/>
                  <a:ext cx="1447145" cy="0"/>
                </a:xfrm>
                <a:prstGeom prst="line">
                  <a:avLst/>
                </a:prstGeom>
                <a:ln w="9525" cap="flat">
                  <a:solidFill>
                    <a:srgbClr val="C13535">
                      <a:alpha val="31765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" name="TextBox 35"/>
                <p:cNvSpPr txBox="1"/>
                <p:nvPr/>
              </p:nvSpPr>
              <p:spPr>
                <a:xfrm>
                  <a:off x="3067679" y="7990907"/>
                  <a:ext cx="1424609" cy="31051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260"/>
                    </a:lnSpc>
                    <a:spcBef>
                      <a:spcPct val="0"/>
                    </a:spcBef>
                  </a:pPr>
                  <a:r>
                    <a:rPr lang="en-US" sz="900" u="none" strike="noStrike" dirty="0">
                      <a:solidFill>
                        <a:srgbClr val="292623"/>
                      </a:solidFill>
                      <a:latin typeface="Switzer Light"/>
                    </a:rPr>
                    <a:t>Live music performances throughout the day</a:t>
                  </a:r>
                </a:p>
              </p:txBody>
            </p:sp>
            <p:sp>
              <p:nvSpPr>
                <p:cNvPr id="36" name="TextBox 36"/>
                <p:cNvSpPr txBox="1"/>
                <p:nvPr/>
              </p:nvSpPr>
              <p:spPr>
                <a:xfrm>
                  <a:off x="3104712" y="8445994"/>
                  <a:ext cx="1350543" cy="31051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260"/>
                    </a:lnSpc>
                    <a:spcBef>
                      <a:spcPct val="0"/>
                    </a:spcBef>
                  </a:pPr>
                  <a:r>
                    <a:rPr lang="en-US" sz="900" dirty="0">
                      <a:solidFill>
                        <a:srgbClr val="292623"/>
                      </a:solidFill>
                      <a:latin typeface="Switzer Light"/>
                    </a:rPr>
                    <a:t>Food vendors serving classic American cuisine</a:t>
                  </a:r>
                </a:p>
              </p:txBody>
            </p:sp>
            <p:sp>
              <p:nvSpPr>
                <p:cNvPr id="37" name="TextBox 37"/>
                <p:cNvSpPr txBox="1"/>
                <p:nvPr/>
              </p:nvSpPr>
              <p:spPr>
                <a:xfrm>
                  <a:off x="3104712" y="8901081"/>
                  <a:ext cx="1350543" cy="31051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260"/>
                    </a:lnSpc>
                    <a:spcBef>
                      <a:spcPct val="0"/>
                    </a:spcBef>
                  </a:pPr>
                  <a:r>
                    <a:rPr lang="en-US" sz="900" dirty="0">
                      <a:solidFill>
                        <a:srgbClr val="292623"/>
                      </a:solidFill>
                      <a:latin typeface="Switzer Light"/>
                    </a:rPr>
                    <a:t>Vintage car memorabilia for purchase</a:t>
                  </a:r>
                </a:p>
              </p:txBody>
            </p:sp>
            <p:sp>
              <p:nvSpPr>
                <p:cNvPr id="38" name="TextBox 38"/>
                <p:cNvSpPr txBox="1"/>
                <p:nvPr/>
              </p:nvSpPr>
              <p:spPr>
                <a:xfrm>
                  <a:off x="3067679" y="9356169"/>
                  <a:ext cx="1424609" cy="15811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260"/>
                    </a:lnSpc>
                    <a:spcBef>
                      <a:spcPct val="0"/>
                    </a:spcBef>
                  </a:pPr>
                  <a:r>
                    <a:rPr lang="en-US" sz="900" dirty="0">
                      <a:solidFill>
                        <a:srgbClr val="292623"/>
                      </a:solidFill>
                      <a:latin typeface="Switzer Light"/>
                    </a:rPr>
                    <a:t>Parking available onsite</a:t>
                  </a:r>
                </a:p>
              </p:txBody>
            </p:sp>
            <p:sp>
              <p:nvSpPr>
                <p:cNvPr id="39" name="TextBox 39"/>
                <p:cNvSpPr txBox="1"/>
                <p:nvPr/>
              </p:nvSpPr>
              <p:spPr>
                <a:xfrm>
                  <a:off x="3432500" y="7569428"/>
                  <a:ext cx="694968" cy="29623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2363"/>
                    </a:lnSpc>
                  </a:pPr>
                  <a:r>
                    <a:rPr lang="en-US" sz="1700" dirty="0">
                      <a:solidFill>
                        <a:srgbClr val="AA1D25"/>
                      </a:solidFill>
                      <a:latin typeface="Bebas Neue" panose="020B0606020202050201" pitchFamily="34" charset="0"/>
                    </a:rPr>
                    <a:t>Activities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5A7C20A4-F1EF-CB52-1B69-C1E9B9AEB78C}"/>
                  </a:ext>
                </a:extLst>
              </p:cNvPr>
              <p:cNvGrpSpPr/>
              <p:nvPr/>
            </p:nvGrpSpPr>
            <p:grpSpPr>
              <a:xfrm>
                <a:off x="5067054" y="7396756"/>
                <a:ext cx="1957018" cy="2328300"/>
                <a:chOff x="5067054" y="7396756"/>
                <a:chExt cx="1957018" cy="2328300"/>
              </a:xfrm>
            </p:grpSpPr>
            <p:sp>
              <p:nvSpPr>
                <p:cNvPr id="15" name="Freeform 15"/>
                <p:cNvSpPr/>
                <p:nvPr/>
              </p:nvSpPr>
              <p:spPr>
                <a:xfrm>
                  <a:off x="5067054" y="7396756"/>
                  <a:ext cx="1957001" cy="232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345" h="834410">
                      <a:moveTo>
                        <a:pt x="0" y="0"/>
                      </a:moveTo>
                      <a:lnTo>
                        <a:pt x="701345" y="0"/>
                      </a:lnTo>
                      <a:lnTo>
                        <a:pt x="701345" y="834410"/>
                      </a:lnTo>
                      <a:lnTo>
                        <a:pt x="0" y="834410"/>
                      </a:lnTo>
                      <a:close/>
                    </a:path>
                  </a:pathLst>
                </a:custGeom>
                <a:solidFill>
                  <a:srgbClr val="BB6468">
                    <a:alpha val="8627"/>
                  </a:srgbClr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" name="AutoShape 17"/>
                <p:cNvSpPr/>
                <p:nvPr/>
              </p:nvSpPr>
              <p:spPr>
                <a:xfrm>
                  <a:off x="5067054" y="7396756"/>
                  <a:ext cx="1957018" cy="0"/>
                </a:xfrm>
                <a:prstGeom prst="line">
                  <a:avLst/>
                </a:prstGeom>
                <a:ln w="28575" cap="flat">
                  <a:solidFill>
                    <a:srgbClr val="A83036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" name="AutoShape 18"/>
                <p:cNvSpPr/>
                <p:nvPr/>
              </p:nvSpPr>
              <p:spPr>
                <a:xfrm>
                  <a:off x="5344405" y="8853606"/>
                  <a:ext cx="1402318" cy="0"/>
                </a:xfrm>
                <a:prstGeom prst="line">
                  <a:avLst/>
                </a:prstGeom>
                <a:ln w="9525" cap="flat">
                  <a:solidFill>
                    <a:srgbClr val="C13535">
                      <a:alpha val="31765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" name="Freeform 19"/>
                <p:cNvSpPr/>
                <p:nvPr/>
              </p:nvSpPr>
              <p:spPr>
                <a:xfrm>
                  <a:off x="5422930" y="8283788"/>
                  <a:ext cx="136718" cy="136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18" h="136718">
                      <a:moveTo>
                        <a:pt x="0" y="0"/>
                      </a:moveTo>
                      <a:lnTo>
                        <a:pt x="136718" y="0"/>
                      </a:lnTo>
                      <a:lnTo>
                        <a:pt x="136718" y="136718"/>
                      </a:lnTo>
                      <a:lnTo>
                        <a:pt x="0" y="1367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" name="Freeform 20"/>
                <p:cNvSpPr/>
                <p:nvPr/>
              </p:nvSpPr>
              <p:spPr>
                <a:xfrm>
                  <a:off x="5422930" y="8577277"/>
                  <a:ext cx="145700" cy="103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00" h="103993">
                      <a:moveTo>
                        <a:pt x="0" y="0"/>
                      </a:moveTo>
                      <a:lnTo>
                        <a:pt x="145700" y="0"/>
                      </a:lnTo>
                      <a:lnTo>
                        <a:pt x="145700" y="103994"/>
                      </a:lnTo>
                      <a:lnTo>
                        <a:pt x="0" y="1039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>
                    <a:extLs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TextBox 22"/>
                <p:cNvSpPr txBox="1"/>
                <p:nvPr/>
              </p:nvSpPr>
              <p:spPr>
                <a:xfrm>
                  <a:off x="5392030" y="9064339"/>
                  <a:ext cx="826260" cy="41336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851"/>
                    </a:lnSpc>
                  </a:pPr>
                  <a:r>
                    <a:rPr lang="en-US" sz="650" u="none" strike="noStrike" dirty="0">
                      <a:solidFill>
                        <a:srgbClr val="292623"/>
                      </a:solidFill>
                      <a:latin typeface="Switzer Light"/>
                    </a:rPr>
                    <a:t>Scan this QR code </a:t>
                  </a:r>
                </a:p>
                <a:p>
                  <a:pPr marL="0" lvl="0" indent="0" algn="l">
                    <a:lnSpc>
                      <a:spcPts val="851"/>
                    </a:lnSpc>
                  </a:pPr>
                  <a:r>
                    <a:rPr lang="en-US" sz="650" u="none" strike="noStrike" dirty="0">
                      <a:solidFill>
                        <a:srgbClr val="292623"/>
                      </a:solidFill>
                      <a:latin typeface="Switzer Light"/>
                    </a:rPr>
                    <a:t>to get more detailed information about </a:t>
                  </a:r>
                </a:p>
                <a:p>
                  <a:pPr marL="0" lvl="0" indent="0" algn="l">
                    <a:lnSpc>
                      <a:spcPts val="851"/>
                    </a:lnSpc>
                  </a:pPr>
                  <a:r>
                    <a:rPr lang="en-US" sz="650" u="none" strike="noStrike" dirty="0">
                      <a:solidFill>
                        <a:srgbClr val="292623"/>
                      </a:solidFill>
                      <a:latin typeface="Switzer Light"/>
                    </a:rPr>
                    <a:t>the event</a:t>
                  </a:r>
                </a:p>
              </p:txBody>
            </p:sp>
            <p:sp>
              <p:nvSpPr>
                <p:cNvPr id="31" name="Freeform 31"/>
                <p:cNvSpPr/>
                <p:nvPr/>
              </p:nvSpPr>
              <p:spPr>
                <a:xfrm>
                  <a:off x="6183927" y="8989669"/>
                  <a:ext cx="538983" cy="53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644" h="718644">
                      <a:moveTo>
                        <a:pt x="0" y="0"/>
                      </a:moveTo>
                      <a:lnTo>
                        <a:pt x="718644" y="0"/>
                      </a:lnTo>
                      <a:lnTo>
                        <a:pt x="718644" y="718644"/>
                      </a:lnTo>
                      <a:lnTo>
                        <a:pt x="0" y="718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9">
                    <a:extLst>
                      <a:ext uri="{96DAC541-7B7A-43D3-8B79-37D633B846F1}">
                        <asvg:svgBlip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0" name="TextBox 40"/>
                <p:cNvSpPr txBox="1"/>
                <p:nvPr/>
              </p:nvSpPr>
              <p:spPr>
                <a:xfrm>
                  <a:off x="5659170" y="8263564"/>
                  <a:ext cx="946433" cy="15811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260"/>
                    </a:lnSpc>
                    <a:spcBef>
                      <a:spcPct val="0"/>
                    </a:spcBef>
                  </a:pPr>
                  <a:r>
                    <a:rPr lang="en-US" sz="900" u="none" strike="noStrike" dirty="0">
                      <a:solidFill>
                        <a:srgbClr val="292623"/>
                      </a:solidFill>
                      <a:latin typeface="Switzer Light"/>
                    </a:rPr>
                    <a:t>(555) 789-1234</a:t>
                  </a:r>
                </a:p>
              </p:txBody>
            </p:sp>
            <p:sp>
              <p:nvSpPr>
                <p:cNvPr id="41" name="TextBox 41"/>
                <p:cNvSpPr txBox="1"/>
                <p:nvPr/>
              </p:nvSpPr>
              <p:spPr>
                <a:xfrm>
                  <a:off x="5659170" y="8535929"/>
                  <a:ext cx="1009027" cy="15811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260"/>
                    </a:lnSpc>
                    <a:spcBef>
                      <a:spcPct val="0"/>
                    </a:spcBef>
                  </a:pPr>
                  <a:r>
                    <a:rPr lang="en-US" sz="900" dirty="0">
                      <a:solidFill>
                        <a:srgbClr val="292623"/>
                      </a:solidFill>
                      <a:latin typeface="Switzer Light"/>
                    </a:rPr>
                    <a:t>info@ccrevive.com</a:t>
                  </a:r>
                </a:p>
              </p:txBody>
            </p:sp>
            <p:sp>
              <p:nvSpPr>
                <p:cNvPr id="21" name="Freeform 21"/>
                <p:cNvSpPr/>
                <p:nvPr/>
              </p:nvSpPr>
              <p:spPr>
                <a:xfrm>
                  <a:off x="5422930" y="8004903"/>
                  <a:ext cx="130123" cy="13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23" h="130123">
                      <a:moveTo>
                        <a:pt x="0" y="0"/>
                      </a:moveTo>
                      <a:lnTo>
                        <a:pt x="130123" y="0"/>
                      </a:lnTo>
                      <a:lnTo>
                        <a:pt x="130123" y="130124"/>
                      </a:lnTo>
                      <a:lnTo>
                        <a:pt x="0" y="1301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1"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2" name="TextBox 42"/>
                <p:cNvSpPr txBox="1"/>
                <p:nvPr/>
              </p:nvSpPr>
              <p:spPr>
                <a:xfrm>
                  <a:off x="5659170" y="7990907"/>
                  <a:ext cx="629104" cy="15811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260"/>
                    </a:lnSpc>
                    <a:spcBef>
                      <a:spcPct val="0"/>
                    </a:spcBef>
                  </a:pPr>
                  <a:r>
                    <a:rPr lang="en-US" sz="900" dirty="0">
                      <a:solidFill>
                        <a:srgbClr val="292623"/>
                      </a:solidFill>
                      <a:latin typeface="Switzer Light"/>
                    </a:rPr>
                    <a:t>Sarah Davis</a:t>
                  </a:r>
                </a:p>
              </p:txBody>
            </p:sp>
            <p:sp>
              <p:nvSpPr>
                <p:cNvPr id="43" name="TextBox 43"/>
                <p:cNvSpPr txBox="1"/>
                <p:nvPr/>
              </p:nvSpPr>
              <p:spPr>
                <a:xfrm>
                  <a:off x="5669527" y="7569428"/>
                  <a:ext cx="752074" cy="29623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ts val="2363"/>
                    </a:lnSpc>
                  </a:pPr>
                  <a:r>
                    <a:rPr lang="en-US" sz="1700" dirty="0">
                      <a:solidFill>
                        <a:srgbClr val="AA1D25"/>
                      </a:solidFill>
                      <a:latin typeface="Bebas Neue" panose="020B0606020202050201" pitchFamily="34" charset="0"/>
                    </a:rPr>
                    <a:t>Contact</a:t>
                  </a:r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0412FE43-2B7B-E2F0-3023-31996F948E04}"/>
                  </a:ext>
                </a:extLst>
              </p:cNvPr>
              <p:cNvGrpSpPr/>
              <p:nvPr/>
            </p:nvGrpSpPr>
            <p:grpSpPr>
              <a:xfrm>
                <a:off x="535927" y="7396756"/>
                <a:ext cx="1957001" cy="2328300"/>
                <a:chOff x="535927" y="7396756"/>
                <a:chExt cx="1957001" cy="2328300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535927" y="7396756"/>
                  <a:ext cx="1957001" cy="232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345" h="834410">
                      <a:moveTo>
                        <a:pt x="0" y="0"/>
                      </a:moveTo>
                      <a:lnTo>
                        <a:pt x="701345" y="0"/>
                      </a:lnTo>
                      <a:lnTo>
                        <a:pt x="701345" y="834410"/>
                      </a:lnTo>
                      <a:lnTo>
                        <a:pt x="0" y="834410"/>
                      </a:lnTo>
                      <a:close/>
                    </a:path>
                  </a:pathLst>
                </a:custGeom>
                <a:solidFill>
                  <a:srgbClr val="BB6468">
                    <a:alpha val="8627"/>
                  </a:srgbClr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" name="AutoShape 26"/>
                <p:cNvSpPr/>
                <p:nvPr/>
              </p:nvSpPr>
              <p:spPr>
                <a:xfrm>
                  <a:off x="535927" y="7396756"/>
                  <a:ext cx="1957001" cy="0"/>
                </a:xfrm>
                <a:prstGeom prst="line">
                  <a:avLst/>
                </a:prstGeom>
                <a:ln w="28575" cap="flat">
                  <a:solidFill>
                    <a:srgbClr val="A83036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5" name="TextBox 45"/>
                <p:cNvSpPr txBox="1"/>
                <p:nvPr/>
              </p:nvSpPr>
              <p:spPr>
                <a:xfrm>
                  <a:off x="1216274" y="7694355"/>
                  <a:ext cx="817476" cy="12255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9874"/>
                    </a:lnSpc>
                    <a:spcBef>
                      <a:spcPct val="0"/>
                    </a:spcBef>
                  </a:pPr>
                  <a:r>
                    <a:rPr lang="en-US" sz="7104" u="none" strike="noStrike" spc="-511" dirty="0">
                      <a:solidFill>
                        <a:srgbClr val="AA1D25"/>
                      </a:solidFill>
                      <a:latin typeface="Bebas Neue" panose="020B0606020202050201" pitchFamily="34" charset="0"/>
                    </a:rPr>
                    <a:t>10</a:t>
                  </a:r>
                </a:p>
              </p:txBody>
            </p:sp>
            <p:sp>
              <p:nvSpPr>
                <p:cNvPr id="46" name="TextBox 46"/>
                <p:cNvSpPr txBox="1"/>
                <p:nvPr/>
              </p:nvSpPr>
              <p:spPr>
                <a:xfrm>
                  <a:off x="1035058" y="7896260"/>
                  <a:ext cx="420842" cy="91141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7408"/>
                    </a:lnSpc>
                    <a:spcBef>
                      <a:spcPct val="0"/>
                    </a:spcBef>
                  </a:pPr>
                  <a:r>
                    <a:rPr lang="en-US" sz="5350" dirty="0">
                      <a:solidFill>
                        <a:srgbClr val="AA1D25"/>
                      </a:solidFill>
                      <a:latin typeface="Bebas Neue" panose="020B0606020202050201" pitchFamily="34" charset="0"/>
                    </a:rPr>
                    <a:t>$</a:t>
                  </a:r>
                </a:p>
              </p:txBody>
            </p:sp>
            <p:sp>
              <p:nvSpPr>
                <p:cNvPr id="27" name="AutoShape 27"/>
                <p:cNvSpPr/>
                <p:nvPr/>
              </p:nvSpPr>
              <p:spPr>
                <a:xfrm flipV="1">
                  <a:off x="999124" y="9080743"/>
                  <a:ext cx="1030608" cy="0"/>
                </a:xfrm>
                <a:prstGeom prst="line">
                  <a:avLst/>
                </a:prstGeom>
                <a:ln w="9525" cap="flat">
                  <a:solidFill>
                    <a:srgbClr val="C13535">
                      <a:alpha val="31765"/>
                    </a:srgbClr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7" name="TextBox 47"/>
                <p:cNvSpPr txBox="1"/>
                <p:nvPr/>
              </p:nvSpPr>
              <p:spPr>
                <a:xfrm>
                  <a:off x="993602" y="8743941"/>
                  <a:ext cx="1041653" cy="21377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836"/>
                    </a:lnSpc>
                    <a:spcBef>
                      <a:spcPct val="0"/>
                    </a:spcBef>
                  </a:pPr>
                  <a:r>
                    <a:rPr lang="en-US" sz="1300" u="none" strike="noStrike" dirty="0">
                      <a:solidFill>
                        <a:srgbClr val="292623"/>
                      </a:solidFill>
                      <a:latin typeface="Switzer"/>
                    </a:rPr>
                    <a:t>per person</a:t>
                  </a:r>
                </a:p>
              </p:txBody>
            </p:sp>
            <p:sp>
              <p:nvSpPr>
                <p:cNvPr id="48" name="TextBox 48"/>
                <p:cNvSpPr txBox="1"/>
                <p:nvPr/>
              </p:nvSpPr>
              <p:spPr>
                <a:xfrm>
                  <a:off x="965759" y="9203769"/>
                  <a:ext cx="1097338" cy="31051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260"/>
                    </a:lnSpc>
                    <a:spcBef>
                      <a:spcPct val="0"/>
                    </a:spcBef>
                  </a:pPr>
                  <a:r>
                    <a:rPr lang="en-US" sz="900" u="none" strike="noStrike" dirty="0">
                      <a:solidFill>
                        <a:srgbClr val="292623"/>
                      </a:solidFill>
                      <a:latin typeface="Switzer Medium"/>
                    </a:rPr>
                    <a:t>Free entry</a:t>
                  </a:r>
                  <a:r>
                    <a:rPr lang="en-US" sz="900" u="none" strike="noStrike" dirty="0">
                      <a:solidFill>
                        <a:srgbClr val="292623"/>
                      </a:solidFill>
                      <a:latin typeface="Switzer Light"/>
                    </a:rPr>
                    <a:t> for children under 12</a:t>
                  </a:r>
                </a:p>
              </p:txBody>
            </p:sp>
            <p:sp>
              <p:nvSpPr>
                <p:cNvPr id="44" name="TextBox 44"/>
                <p:cNvSpPr txBox="1"/>
                <p:nvPr/>
              </p:nvSpPr>
              <p:spPr>
                <a:xfrm>
                  <a:off x="1026858" y="7569428"/>
                  <a:ext cx="975142" cy="29623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ts val="2363"/>
                    </a:lnSpc>
                  </a:pPr>
                  <a:r>
                    <a:rPr lang="en-US" sz="1700" dirty="0">
                      <a:solidFill>
                        <a:srgbClr val="AA1D25"/>
                      </a:solidFill>
                      <a:latin typeface="Bebas Neue" panose="020B0606020202050201" pitchFamily="34" charset="0"/>
                    </a:rPr>
                    <a:t>Entry Fee</a:t>
                  </a:r>
                </a:p>
              </p:txBody>
            </p:sp>
          </p:grp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0F5D5AD-2B63-A1EF-FA4A-10CBC99C92F2}"/>
                </a:ext>
              </a:extLst>
            </p:cNvPr>
            <p:cNvGrpSpPr/>
            <p:nvPr/>
          </p:nvGrpSpPr>
          <p:grpSpPr>
            <a:xfrm>
              <a:off x="534177" y="6687556"/>
              <a:ext cx="6488145" cy="437738"/>
              <a:chOff x="534177" y="6687556"/>
              <a:chExt cx="6488145" cy="437738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534177" y="6687556"/>
                <a:ext cx="6488145" cy="437738"/>
              </a:xfrm>
              <a:custGeom>
                <a:avLst/>
                <a:gdLst/>
                <a:ahLst/>
                <a:cxnLst/>
                <a:rect l="l" t="t" r="r" b="b"/>
                <a:pathLst>
                  <a:path w="2325205" h="156875">
                    <a:moveTo>
                      <a:pt x="0" y="0"/>
                    </a:moveTo>
                    <a:lnTo>
                      <a:pt x="2325205" y="0"/>
                    </a:lnTo>
                    <a:lnTo>
                      <a:pt x="2325205" y="156875"/>
                    </a:lnTo>
                    <a:lnTo>
                      <a:pt x="0" y="156875"/>
                    </a:lnTo>
                    <a:close/>
                  </a:path>
                </a:pathLst>
              </a:custGeom>
              <a:solidFill>
                <a:srgbClr val="A83036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Freeform 63"/>
              <p:cNvSpPr/>
              <p:nvPr/>
            </p:nvSpPr>
            <p:spPr>
              <a:xfrm>
                <a:off x="2479813" y="6820177"/>
                <a:ext cx="143640" cy="136817"/>
              </a:xfrm>
              <a:custGeom>
                <a:avLst/>
                <a:gdLst/>
                <a:ahLst/>
                <a:cxnLst/>
                <a:rect l="l" t="t" r="r" b="b"/>
                <a:pathLst>
                  <a:path w="191520" h="182423">
                    <a:moveTo>
                      <a:pt x="0" y="0"/>
                    </a:moveTo>
                    <a:lnTo>
                      <a:pt x="191520" y="0"/>
                    </a:lnTo>
                    <a:lnTo>
                      <a:pt x="191520" y="182423"/>
                    </a:lnTo>
                    <a:lnTo>
                      <a:pt x="0" y="182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Freeform 64"/>
              <p:cNvSpPr/>
              <p:nvPr/>
            </p:nvSpPr>
            <p:spPr>
              <a:xfrm>
                <a:off x="4843164" y="6820177"/>
                <a:ext cx="143640" cy="136817"/>
              </a:xfrm>
              <a:custGeom>
                <a:avLst/>
                <a:gdLst/>
                <a:ahLst/>
                <a:cxnLst/>
                <a:rect l="l" t="t" r="r" b="b"/>
                <a:pathLst>
                  <a:path w="191520" h="182423">
                    <a:moveTo>
                      <a:pt x="0" y="0"/>
                    </a:moveTo>
                    <a:lnTo>
                      <a:pt x="191520" y="0"/>
                    </a:lnTo>
                    <a:lnTo>
                      <a:pt x="191520" y="182423"/>
                    </a:lnTo>
                    <a:lnTo>
                      <a:pt x="0" y="182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536537" y="6758317"/>
                <a:ext cx="1925676" cy="29623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363"/>
                  </a:lnSpc>
                </a:pPr>
                <a:r>
                  <a:rPr lang="en-US" sz="1700" dirty="0">
                    <a:solidFill>
                      <a:srgbClr val="F2E8DE"/>
                    </a:solidFill>
                    <a:latin typeface="Bebas Neue" panose="020B0606020202050201" pitchFamily="34" charset="0"/>
                  </a:rPr>
                  <a:t>1957 Chevrolet Bel Air</a:t>
                </a:r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2634267" y="6758298"/>
                <a:ext cx="2198084" cy="29623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363"/>
                  </a:lnSpc>
                </a:pPr>
                <a:r>
                  <a:rPr lang="en-US" sz="1700" dirty="0">
                    <a:solidFill>
                      <a:srgbClr val="F2E8DE"/>
                    </a:solidFill>
                    <a:latin typeface="Bebas Neue" panose="020B0606020202050201" pitchFamily="34" charset="0"/>
                  </a:rPr>
                  <a:t>1969 Ford Mustang Mach 1</a:t>
                </a:r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4973961" y="6758298"/>
                <a:ext cx="2045964" cy="29623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363"/>
                  </a:lnSpc>
                </a:pPr>
                <a:r>
                  <a:rPr lang="en-US" sz="1700" dirty="0">
                    <a:solidFill>
                      <a:srgbClr val="F2E8DE"/>
                    </a:solidFill>
                    <a:latin typeface="Bebas Neue" panose="020B0606020202050201" pitchFamily="34" charset="0"/>
                  </a:rPr>
                  <a:t>1955 Cadillac Eldorado</a:t>
                </a: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27A2BC70-127E-9AAD-C903-C2E3498809F5}"/>
                </a:ext>
              </a:extLst>
            </p:cNvPr>
            <p:cNvGrpSpPr/>
            <p:nvPr/>
          </p:nvGrpSpPr>
          <p:grpSpPr>
            <a:xfrm>
              <a:off x="498754" y="407317"/>
              <a:ext cx="6558991" cy="5951155"/>
              <a:chOff x="498754" y="407317"/>
              <a:chExt cx="6558991" cy="5951155"/>
            </a:xfrm>
          </p:grpSpPr>
          <p:sp>
            <p:nvSpPr>
              <p:cNvPr id="28" name="AutoShape 28"/>
              <p:cNvSpPr/>
              <p:nvPr/>
            </p:nvSpPr>
            <p:spPr>
              <a:xfrm>
                <a:off x="534177" y="703544"/>
                <a:ext cx="6488145" cy="0"/>
              </a:xfrm>
              <a:prstGeom prst="line">
                <a:avLst/>
              </a:prstGeom>
              <a:ln w="19050" cap="flat">
                <a:solidFill>
                  <a:srgbClr val="9B282E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524568" y="2111785"/>
                <a:ext cx="259979" cy="244853"/>
              </a:xfrm>
              <a:custGeom>
                <a:avLst/>
                <a:gdLst/>
                <a:ahLst/>
                <a:cxnLst/>
                <a:rect l="l" t="t" r="r" b="b"/>
                <a:pathLst>
                  <a:path w="259979" h="244853">
                    <a:moveTo>
                      <a:pt x="0" y="0"/>
                    </a:moveTo>
                    <a:lnTo>
                      <a:pt x="259979" y="0"/>
                    </a:lnTo>
                    <a:lnTo>
                      <a:pt x="259979" y="244853"/>
                    </a:lnTo>
                    <a:lnTo>
                      <a:pt x="0" y="24485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559008" y="2548295"/>
                <a:ext cx="185805" cy="287867"/>
              </a:xfrm>
              <a:custGeom>
                <a:avLst/>
                <a:gdLst/>
                <a:ahLst/>
                <a:cxnLst/>
                <a:rect l="l" t="t" r="r" b="b"/>
                <a:pathLst>
                  <a:path w="185805" h="287867">
                    <a:moveTo>
                      <a:pt x="0" y="0"/>
                    </a:moveTo>
                    <a:lnTo>
                      <a:pt x="185804" y="0"/>
                    </a:lnTo>
                    <a:lnTo>
                      <a:pt x="185804" y="287866"/>
                    </a:lnTo>
                    <a:lnTo>
                      <a:pt x="0" y="2878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4365058" y="407317"/>
                <a:ext cx="1203571" cy="15811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dirty="0">
                    <a:solidFill>
                      <a:srgbClr val="292623"/>
                    </a:solidFill>
                    <a:latin typeface="Switzer Light"/>
                  </a:rPr>
                  <a:t>Retro Auto Restoration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534177" y="407317"/>
                <a:ext cx="1261122" cy="15796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dirty="0">
                    <a:solidFill>
                      <a:srgbClr val="292623"/>
                    </a:solidFill>
                    <a:latin typeface="Switzer Light"/>
                  </a:rPr>
                  <a:t>Proudly sponsored by</a:t>
                </a: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5756744" y="407317"/>
                <a:ext cx="1265578" cy="15811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u="none" strike="noStrike" dirty="0">
                    <a:solidFill>
                      <a:srgbClr val="292623"/>
                    </a:solidFill>
                    <a:latin typeface="Switzer Light"/>
                  </a:rPr>
                  <a:t>Vintage Parts Emporium</a:t>
                </a: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498754" y="804288"/>
                <a:ext cx="6558991" cy="12363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9528"/>
                  </a:lnSpc>
                  <a:spcBef>
                    <a:spcPct val="0"/>
                  </a:spcBef>
                </a:pPr>
                <a:r>
                  <a:rPr lang="en-US" sz="7950" dirty="0">
                    <a:solidFill>
                      <a:srgbClr val="AA1D25"/>
                    </a:solidFill>
                    <a:latin typeface="Bebas Neue" panose="020B0606020202050201" pitchFamily="34" charset="0"/>
                  </a:rPr>
                  <a:t>Classic Car </a:t>
                </a:r>
                <a:r>
                  <a:rPr lang="en-US" sz="7950" dirty="0">
                    <a:solidFill>
                      <a:srgbClr val="292623"/>
                    </a:solidFill>
                    <a:latin typeface="Bebas Neue" panose="020B0606020202050201" pitchFamily="34" charset="0"/>
                  </a:rPr>
                  <a:t>revival</a:t>
                </a: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889682" y="2092258"/>
                <a:ext cx="2725627" cy="3347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640"/>
                  </a:lnSpc>
                  <a:spcBef>
                    <a:spcPct val="0"/>
                  </a:spcBef>
                </a:pPr>
                <a:r>
                  <a:rPr lang="en-US" sz="2200" dirty="0">
                    <a:solidFill>
                      <a:srgbClr val="292623"/>
                    </a:solidFill>
                    <a:latin typeface="Bebas Neue" panose="020B0606020202050201" pitchFamily="34" charset="0"/>
                  </a:rPr>
                  <a:t>July 20th, 2024 | 9AM - 5PM</a:t>
                </a: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889682" y="2550275"/>
                <a:ext cx="1974167" cy="33470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2640"/>
                  </a:lnSpc>
                  <a:spcBef>
                    <a:spcPct val="0"/>
                  </a:spcBef>
                </a:pPr>
                <a:r>
                  <a:rPr lang="en-US" sz="2200" u="none" strike="noStrike" dirty="0">
                    <a:solidFill>
                      <a:srgbClr val="292623"/>
                    </a:solidFill>
                    <a:latin typeface="Bebas Neue" panose="020B0606020202050201" pitchFamily="34" charset="0"/>
                  </a:rPr>
                  <a:t>Retro Park Pavilion</a:t>
                </a: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889683" y="2868138"/>
                <a:ext cx="2088110" cy="14029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072"/>
                  </a:lnSpc>
                </a:pPr>
                <a:r>
                  <a:rPr lang="en-US" sz="800" u="none" strike="noStrike" dirty="0">
                    <a:solidFill>
                      <a:srgbClr val="292623"/>
                    </a:solidFill>
                    <a:latin typeface="Switzer Light"/>
                  </a:rPr>
                  <a:t>123 Vintage Avenue, Nostalgia Town, USA</a:t>
                </a:r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5163354" y="2092258"/>
                <a:ext cx="1849490" cy="68114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079"/>
                  </a:lnSpc>
                </a:pPr>
                <a:r>
                  <a:rPr lang="en-US" sz="799" u="none" strike="noStrike" dirty="0">
                    <a:solidFill>
                      <a:srgbClr val="565656"/>
                    </a:solidFill>
                    <a:latin typeface="Switzer Light"/>
                  </a:rPr>
                  <a:t>Experience the glory days of automotive history at our Classic Car Revival! Join us for a showcase of beautifully restored vintage automobiles, live music, and family-friendly activities</a:t>
                </a:r>
              </a:p>
            </p:txBody>
          </p:sp>
          <p:sp>
            <p:nvSpPr>
              <p:cNvPr id="57" name="Freeform 57"/>
              <p:cNvSpPr/>
              <p:nvPr/>
            </p:nvSpPr>
            <p:spPr>
              <a:xfrm>
                <a:off x="4934990" y="3160183"/>
                <a:ext cx="2075792" cy="2079573"/>
              </a:xfrm>
              <a:custGeom>
                <a:avLst/>
                <a:gdLst/>
                <a:ahLst/>
                <a:cxnLst/>
                <a:rect l="l" t="t" r="r" b="b"/>
                <a:pathLst>
                  <a:path w="2075792" h="2079573">
                    <a:moveTo>
                      <a:pt x="0" y="0"/>
                    </a:moveTo>
                    <a:lnTo>
                      <a:pt x="2075792" y="0"/>
                    </a:lnTo>
                    <a:lnTo>
                      <a:pt x="2075792" y="2079573"/>
                    </a:lnTo>
                    <a:lnTo>
                      <a:pt x="0" y="20795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9">
                  <a:alphaModFix amt="80000"/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Freeform 58"/>
              <p:cNvSpPr/>
              <p:nvPr/>
            </p:nvSpPr>
            <p:spPr>
              <a:xfrm flipH="1">
                <a:off x="545718" y="3456106"/>
                <a:ext cx="6046595" cy="2902366"/>
              </a:xfrm>
              <a:custGeom>
                <a:avLst/>
                <a:gdLst/>
                <a:ahLst/>
                <a:cxnLst/>
                <a:rect l="l" t="t" r="r" b="b"/>
                <a:pathLst>
                  <a:path w="6046595" h="2902366">
                    <a:moveTo>
                      <a:pt x="6046595" y="0"/>
                    </a:moveTo>
                    <a:lnTo>
                      <a:pt x="0" y="0"/>
                    </a:lnTo>
                    <a:lnTo>
                      <a:pt x="0" y="2902366"/>
                    </a:lnTo>
                    <a:lnTo>
                      <a:pt x="6046595" y="2902366"/>
                    </a:lnTo>
                    <a:lnTo>
                      <a:pt x="6046595" y="0"/>
                    </a:lnTo>
                    <a:close/>
                  </a:path>
                </a:pathLst>
              </a:custGeom>
              <a:blipFill>
                <a:blip r:embed="rId21">
                  <a:extLs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4" name="TemplateLAB"/>
            <p:cNvSpPr/>
            <p:nvPr/>
          </p:nvSpPr>
          <p:spPr>
            <a:xfrm>
              <a:off x="3497660" y="10372825"/>
              <a:ext cx="564680" cy="93172"/>
            </a:xfrm>
            <a:custGeom>
              <a:avLst/>
              <a:gdLst/>
              <a:ahLst/>
              <a:cxnLst/>
              <a:rect l="l" t="t" r="r" b="b"/>
              <a:pathLst>
                <a:path w="564680" h="93172">
                  <a:moveTo>
                    <a:pt x="0" y="0"/>
                  </a:moveTo>
                  <a:lnTo>
                    <a:pt x="564680" y="0"/>
                  </a:lnTo>
                  <a:lnTo>
                    <a:pt x="564680" y="93172"/>
                  </a:lnTo>
                  <a:lnTo>
                    <a:pt x="0" y="93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130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Switzer</vt:lpstr>
      <vt:lpstr>Switzer Medium</vt:lpstr>
      <vt:lpstr>Switzer Light</vt:lpstr>
      <vt:lpstr>Bebas Neue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Car show flyer templates</dc:title>
  <dc:creator>Hoang Anh</dc:creator>
  <cp:lastModifiedBy>Hoang Anh</cp:lastModifiedBy>
  <cp:revision>35</cp:revision>
  <dcterms:created xsi:type="dcterms:W3CDTF">2006-08-16T00:00:00Z</dcterms:created>
  <dcterms:modified xsi:type="dcterms:W3CDTF">2024-04-05T09:00:58Z</dcterms:modified>
  <dc:identifier>DAGBdxiAhKc</dc:identifier>
</cp:coreProperties>
</file>