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Newsreader" panose="02000000000000000000" pitchFamily="2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244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oup 1">
            <a:extLst>
              <a:ext uri="{FF2B5EF4-FFF2-40B4-BE49-F238E27FC236}">
                <a16:creationId xmlns:a16="http://schemas.microsoft.com/office/drawing/2014/main" id="{71E3418A-8D2B-FC01-A62E-9F93E465292C}"/>
              </a:ext>
            </a:extLst>
          </p:cNvPr>
          <p:cNvGrpSpPr/>
          <p:nvPr/>
        </p:nvGrpSpPr>
        <p:grpSpPr>
          <a:xfrm>
            <a:off x="382655" y="455402"/>
            <a:ext cx="6975802" cy="9853943"/>
            <a:chOff x="382655" y="455402"/>
            <a:chExt cx="6975802" cy="9853943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B97C983-11C9-6738-8D4A-55B5236180AF}"/>
                </a:ext>
              </a:extLst>
            </p:cNvPr>
            <p:cNvGrpSpPr/>
            <p:nvPr/>
          </p:nvGrpSpPr>
          <p:grpSpPr>
            <a:xfrm>
              <a:off x="5046032" y="7391806"/>
              <a:ext cx="2131313" cy="2917539"/>
              <a:chOff x="5046032" y="7391806"/>
              <a:chExt cx="2131313" cy="2917539"/>
            </a:xfrm>
          </p:grpSpPr>
          <p:sp>
            <p:nvSpPr>
              <p:cNvPr id="100" name="Freeform 100"/>
              <p:cNvSpPr/>
              <p:nvPr/>
            </p:nvSpPr>
            <p:spPr>
              <a:xfrm>
                <a:off x="5046032" y="7391806"/>
                <a:ext cx="2131313" cy="2917539"/>
              </a:xfrm>
              <a:custGeom>
                <a:avLst/>
                <a:gdLst/>
                <a:ahLst/>
                <a:cxnLst/>
                <a:rect l="l" t="t" r="r" b="b"/>
                <a:pathLst>
                  <a:path w="763814" h="1045580">
                    <a:moveTo>
                      <a:pt x="0" y="0"/>
                    </a:moveTo>
                    <a:lnTo>
                      <a:pt x="763814" y="0"/>
                    </a:lnTo>
                    <a:lnTo>
                      <a:pt x="763814" y="1045580"/>
                    </a:lnTo>
                    <a:lnTo>
                      <a:pt x="0" y="104558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5D5D5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" name="AutoShape 102"/>
              <p:cNvSpPr/>
              <p:nvPr/>
            </p:nvSpPr>
            <p:spPr>
              <a:xfrm>
                <a:off x="5046032" y="9413814"/>
                <a:ext cx="2131313" cy="0"/>
              </a:xfrm>
              <a:prstGeom prst="line">
                <a:avLst/>
              </a:prstGeom>
              <a:ln w="9525" cap="flat">
                <a:solidFill>
                  <a:srgbClr val="5D5D5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" name="AutoShape 104"/>
              <p:cNvSpPr/>
              <p:nvPr/>
            </p:nvSpPr>
            <p:spPr>
              <a:xfrm>
                <a:off x="5046032" y="9755482"/>
                <a:ext cx="2131313" cy="0"/>
              </a:xfrm>
              <a:prstGeom prst="line">
                <a:avLst/>
              </a:prstGeom>
              <a:ln w="9525" cap="flat">
                <a:solidFill>
                  <a:srgbClr val="5D5D5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2" name="Freeform 112"/>
              <p:cNvSpPr/>
              <p:nvPr/>
            </p:nvSpPr>
            <p:spPr>
              <a:xfrm>
                <a:off x="6889825" y="9124139"/>
                <a:ext cx="169867" cy="169867"/>
              </a:xfrm>
              <a:custGeom>
                <a:avLst/>
                <a:gdLst/>
                <a:ahLst/>
                <a:cxnLst/>
                <a:rect l="l" t="t" r="r" b="b"/>
                <a:pathLst>
                  <a:path w="60877" h="60877">
                    <a:moveTo>
                      <a:pt x="0" y="0"/>
                    </a:moveTo>
                    <a:lnTo>
                      <a:pt x="60877" y="0"/>
                    </a:lnTo>
                    <a:lnTo>
                      <a:pt x="60877" y="60877"/>
                    </a:lnTo>
                    <a:lnTo>
                      <a:pt x="0" y="6087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5D5D5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" name="TextBox 154"/>
              <p:cNvSpPr txBox="1"/>
              <p:nvPr/>
            </p:nvSpPr>
            <p:spPr>
              <a:xfrm>
                <a:off x="5150859" y="9532711"/>
                <a:ext cx="761758" cy="1038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840"/>
                  </a:lnSpc>
                </a:pPr>
                <a:r>
                  <a:rPr lang="en-US" sz="700" b="1" dirty="0">
                    <a:solidFill>
                      <a:srgbClr val="000000"/>
                    </a:solidFill>
                    <a:latin typeface="Newsreader" panose="02000000000000000000" pitchFamily="2" charset="0"/>
                  </a:rPr>
                  <a:t>Age: </a:t>
                </a:r>
                <a:r>
                  <a:rPr lang="en-US" sz="700" dirty="0">
                    <a:solidFill>
                      <a:srgbClr val="000000"/>
                    </a:solidFill>
                    <a:latin typeface="Newsreader" panose="02000000000000000000" pitchFamily="2" charset="0"/>
                  </a:rPr>
                  <a:t>29 years old</a:t>
                </a:r>
              </a:p>
            </p:txBody>
          </p:sp>
          <p:sp>
            <p:nvSpPr>
              <p:cNvPr id="155" name="TextBox 155"/>
              <p:cNvSpPr txBox="1"/>
              <p:nvPr/>
            </p:nvSpPr>
            <p:spPr>
              <a:xfrm>
                <a:off x="6017443" y="9532711"/>
                <a:ext cx="1042249" cy="1038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840"/>
                  </a:lnSpc>
                </a:pPr>
                <a:r>
                  <a:rPr lang="en-US" sz="700" b="1" dirty="0">
                    <a:solidFill>
                      <a:srgbClr val="000000"/>
                    </a:solidFill>
                    <a:latin typeface="Newsreader" panose="02000000000000000000" pitchFamily="2" charset="0"/>
                  </a:rPr>
                  <a:t>Hometown: </a:t>
                </a:r>
                <a:r>
                  <a:rPr lang="en-US" sz="700" dirty="0">
                    <a:solidFill>
                      <a:srgbClr val="000000"/>
                    </a:solidFill>
                    <a:latin typeface="Newsreader" panose="02000000000000000000" pitchFamily="2" charset="0"/>
                  </a:rPr>
                  <a:t>Win Valley</a:t>
                </a:r>
              </a:p>
            </p:txBody>
          </p:sp>
          <p:sp>
            <p:nvSpPr>
              <p:cNvPr id="156" name="TextBox 156"/>
              <p:cNvSpPr txBox="1"/>
              <p:nvPr/>
            </p:nvSpPr>
            <p:spPr>
              <a:xfrm>
                <a:off x="5150859" y="9872170"/>
                <a:ext cx="1908834" cy="3204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840"/>
                  </a:lnSpc>
                  <a:spcBef>
                    <a:spcPct val="0"/>
                  </a:spcBef>
                </a:pPr>
                <a:r>
                  <a:rPr lang="en-US" sz="700" dirty="0">
                    <a:solidFill>
                      <a:srgbClr val="000000"/>
                    </a:solidFill>
                    <a:latin typeface="Newsreader"/>
                  </a:rPr>
                  <a:t>I will work to enhance public services, support local businesses, and strengthen neighborhoods for a vibrant city</a:t>
                </a:r>
              </a:p>
            </p:txBody>
          </p:sp>
          <p:sp>
            <p:nvSpPr>
              <p:cNvPr id="157" name="TextBox 157"/>
              <p:cNvSpPr txBox="1"/>
              <p:nvPr/>
            </p:nvSpPr>
            <p:spPr>
              <a:xfrm>
                <a:off x="5150859" y="9146670"/>
                <a:ext cx="1045899" cy="1248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950"/>
                  </a:lnSpc>
                </a:pPr>
                <a:r>
                  <a:rPr lang="en-US" sz="703" b="1" spc="52" dirty="0">
                    <a:solidFill>
                      <a:srgbClr val="000000"/>
                    </a:solidFill>
                    <a:latin typeface="Newsreader" panose="02000000000000000000" pitchFamily="2" charset="0"/>
                  </a:rPr>
                  <a:t>Emma White</a:t>
                </a:r>
              </a:p>
            </p:txBody>
          </p:sp>
          <p:sp>
            <p:nvSpPr>
              <p:cNvPr id="95" name="Freeform 4">
                <a:extLst>
                  <a:ext uri="{FF2B5EF4-FFF2-40B4-BE49-F238E27FC236}">
                    <a16:creationId xmlns:a16="http://schemas.microsoft.com/office/drawing/2014/main" id="{52E31950-1D7C-A3BD-BB07-D29036AF2BB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046032" y="7391806"/>
                <a:ext cx="2131313" cy="1612524"/>
              </a:xfrm>
              <a:custGeom>
                <a:avLst/>
                <a:gdLst/>
                <a:ahLst/>
                <a:cxnLst/>
                <a:rect l="l" t="t" r="r" b="b"/>
                <a:pathLst>
                  <a:path w="763814" h="1045580">
                    <a:moveTo>
                      <a:pt x="0" y="0"/>
                    </a:moveTo>
                    <a:lnTo>
                      <a:pt x="763814" y="0"/>
                    </a:lnTo>
                    <a:lnTo>
                      <a:pt x="763814" y="1045580"/>
                    </a:lnTo>
                    <a:lnTo>
                      <a:pt x="0" y="1045580"/>
                    </a:lnTo>
                    <a:close/>
                  </a:path>
                </a:pathLst>
              </a:custGeom>
              <a:solidFill>
                <a:srgbClr val="FFF9E4"/>
              </a:solidFill>
              <a:ln w="9525" cap="sq">
                <a:solidFill>
                  <a:srgbClr val="5D5D5D"/>
                </a:solidFill>
                <a:prstDash val="solid"/>
                <a:miter/>
              </a:ln>
            </p:spPr>
            <p:txBody>
              <a:bodyPr lIns="91440" tIns="45720" rIns="91440" bIns="57600"/>
              <a:lstStyle/>
              <a:p>
                <a:endParaRPr lang="en-US" dirty="0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5B0406E2-9AB9-D93F-152D-7E374FAD203F}"/>
                </a:ext>
              </a:extLst>
            </p:cNvPr>
            <p:cNvGrpSpPr/>
            <p:nvPr/>
          </p:nvGrpSpPr>
          <p:grpSpPr>
            <a:xfrm>
              <a:off x="2714344" y="7391806"/>
              <a:ext cx="2131313" cy="2917539"/>
              <a:chOff x="2714344" y="7391806"/>
              <a:chExt cx="2131313" cy="2917539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2714344" y="7391806"/>
                <a:ext cx="2131313" cy="2917539"/>
              </a:xfrm>
              <a:custGeom>
                <a:avLst/>
                <a:gdLst/>
                <a:ahLst/>
                <a:cxnLst/>
                <a:rect l="l" t="t" r="r" b="b"/>
                <a:pathLst>
                  <a:path w="763814" h="1045580">
                    <a:moveTo>
                      <a:pt x="0" y="0"/>
                    </a:moveTo>
                    <a:lnTo>
                      <a:pt x="763814" y="0"/>
                    </a:lnTo>
                    <a:lnTo>
                      <a:pt x="763814" y="1045580"/>
                    </a:lnTo>
                    <a:lnTo>
                      <a:pt x="0" y="104558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5D5D5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6" name="AutoShape 86"/>
              <p:cNvSpPr/>
              <p:nvPr/>
            </p:nvSpPr>
            <p:spPr>
              <a:xfrm>
                <a:off x="2714344" y="9413814"/>
                <a:ext cx="2131313" cy="0"/>
              </a:xfrm>
              <a:prstGeom prst="line">
                <a:avLst/>
              </a:prstGeom>
              <a:ln w="9525" cap="flat">
                <a:solidFill>
                  <a:srgbClr val="5D5D5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" name="AutoShape 88"/>
              <p:cNvSpPr/>
              <p:nvPr/>
            </p:nvSpPr>
            <p:spPr>
              <a:xfrm>
                <a:off x="2714344" y="9755482"/>
                <a:ext cx="2131313" cy="0"/>
              </a:xfrm>
              <a:prstGeom prst="line">
                <a:avLst/>
              </a:prstGeom>
              <a:ln w="9525" cap="flat">
                <a:solidFill>
                  <a:srgbClr val="5D5D5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6" name="Freeform 96"/>
              <p:cNvSpPr/>
              <p:nvPr/>
            </p:nvSpPr>
            <p:spPr>
              <a:xfrm>
                <a:off x="4558136" y="9124139"/>
                <a:ext cx="169867" cy="169867"/>
              </a:xfrm>
              <a:custGeom>
                <a:avLst/>
                <a:gdLst/>
                <a:ahLst/>
                <a:cxnLst/>
                <a:rect l="l" t="t" r="r" b="b"/>
                <a:pathLst>
                  <a:path w="60877" h="60877">
                    <a:moveTo>
                      <a:pt x="0" y="0"/>
                    </a:moveTo>
                    <a:lnTo>
                      <a:pt x="60877" y="0"/>
                    </a:lnTo>
                    <a:lnTo>
                      <a:pt x="60877" y="60877"/>
                    </a:lnTo>
                    <a:lnTo>
                      <a:pt x="0" y="6087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5D5D5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8" name="TextBox 148"/>
              <p:cNvSpPr txBox="1"/>
              <p:nvPr/>
            </p:nvSpPr>
            <p:spPr>
              <a:xfrm>
                <a:off x="2819170" y="9532711"/>
                <a:ext cx="761758" cy="1038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840"/>
                  </a:lnSpc>
                </a:pPr>
                <a:r>
                  <a:rPr lang="en-US" sz="700" b="1" dirty="0">
                    <a:solidFill>
                      <a:srgbClr val="000000"/>
                    </a:solidFill>
                    <a:latin typeface="Newsreader" panose="02000000000000000000" pitchFamily="2" charset="0"/>
                  </a:rPr>
                  <a:t>Age: </a:t>
                </a:r>
                <a:r>
                  <a:rPr lang="en-US" sz="700" dirty="0">
                    <a:solidFill>
                      <a:srgbClr val="000000"/>
                    </a:solidFill>
                    <a:latin typeface="Newsreader" panose="02000000000000000000" pitchFamily="2" charset="0"/>
                  </a:rPr>
                  <a:t>34 years old</a:t>
                </a:r>
              </a:p>
            </p:txBody>
          </p:sp>
          <p:sp>
            <p:nvSpPr>
              <p:cNvPr id="149" name="TextBox 149"/>
              <p:cNvSpPr txBox="1"/>
              <p:nvPr/>
            </p:nvSpPr>
            <p:spPr>
              <a:xfrm>
                <a:off x="3685754" y="9532711"/>
                <a:ext cx="1042249" cy="1038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840"/>
                  </a:lnSpc>
                </a:pPr>
                <a:r>
                  <a:rPr lang="en-US" sz="700" b="1" dirty="0">
                    <a:solidFill>
                      <a:srgbClr val="000000"/>
                    </a:solidFill>
                    <a:latin typeface="Newsreader" panose="02000000000000000000" pitchFamily="2" charset="0"/>
                  </a:rPr>
                  <a:t>Hometown: </a:t>
                </a:r>
                <a:r>
                  <a:rPr lang="en-US" sz="700" dirty="0">
                    <a:solidFill>
                      <a:srgbClr val="000000"/>
                    </a:solidFill>
                    <a:latin typeface="Newsreader" panose="02000000000000000000" pitchFamily="2" charset="0"/>
                  </a:rPr>
                  <a:t>Bay City</a:t>
                </a:r>
              </a:p>
            </p:txBody>
          </p:sp>
          <p:sp>
            <p:nvSpPr>
              <p:cNvPr id="152" name="TextBox 152"/>
              <p:cNvSpPr txBox="1"/>
              <p:nvPr/>
            </p:nvSpPr>
            <p:spPr>
              <a:xfrm>
                <a:off x="2819170" y="9872170"/>
                <a:ext cx="1908834" cy="3204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840"/>
                  </a:lnSpc>
                  <a:spcBef>
                    <a:spcPct val="0"/>
                  </a:spcBef>
                </a:pPr>
                <a:r>
                  <a:rPr lang="en-US" sz="700" dirty="0">
                    <a:solidFill>
                      <a:srgbClr val="000000"/>
                    </a:solidFill>
                    <a:latin typeface="Newsreader"/>
                  </a:rPr>
                  <a:t>I will advocate for transparency, sustainability, and equity to ensure a thriving, resilient, and connected community</a:t>
                </a:r>
              </a:p>
            </p:txBody>
          </p:sp>
          <p:sp>
            <p:nvSpPr>
              <p:cNvPr id="153" name="TextBox 153"/>
              <p:cNvSpPr txBox="1"/>
              <p:nvPr/>
            </p:nvSpPr>
            <p:spPr>
              <a:xfrm>
                <a:off x="2819170" y="9146670"/>
                <a:ext cx="1045899" cy="1248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950"/>
                  </a:lnSpc>
                </a:pPr>
                <a:r>
                  <a:rPr lang="en-US" sz="703" b="1" spc="52" dirty="0">
                    <a:solidFill>
                      <a:srgbClr val="000000"/>
                    </a:solidFill>
                    <a:latin typeface="Newsreader" panose="02000000000000000000" pitchFamily="2" charset="0"/>
                  </a:rPr>
                  <a:t>Michael Chen</a:t>
                </a:r>
              </a:p>
            </p:txBody>
          </p:sp>
          <p:sp>
            <p:nvSpPr>
              <p:cNvPr id="99" name="Freeform 4">
                <a:extLst>
                  <a:ext uri="{FF2B5EF4-FFF2-40B4-BE49-F238E27FC236}">
                    <a16:creationId xmlns:a16="http://schemas.microsoft.com/office/drawing/2014/main" id="{6B7C9F09-7D70-650E-8FBB-12E27C48BFA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4344" y="7391806"/>
                <a:ext cx="2131313" cy="1612524"/>
              </a:xfrm>
              <a:custGeom>
                <a:avLst/>
                <a:gdLst/>
                <a:ahLst/>
                <a:cxnLst/>
                <a:rect l="l" t="t" r="r" b="b"/>
                <a:pathLst>
                  <a:path w="763814" h="1045580">
                    <a:moveTo>
                      <a:pt x="0" y="0"/>
                    </a:moveTo>
                    <a:lnTo>
                      <a:pt x="763814" y="0"/>
                    </a:lnTo>
                    <a:lnTo>
                      <a:pt x="763814" y="1045580"/>
                    </a:lnTo>
                    <a:lnTo>
                      <a:pt x="0" y="1045580"/>
                    </a:lnTo>
                    <a:close/>
                  </a:path>
                </a:pathLst>
              </a:custGeom>
              <a:solidFill>
                <a:srgbClr val="FFF9E4"/>
              </a:solidFill>
              <a:ln w="9525" cap="sq">
                <a:solidFill>
                  <a:srgbClr val="5D5D5D"/>
                </a:solidFill>
                <a:prstDash val="solid"/>
                <a:miter/>
              </a:ln>
            </p:spPr>
            <p:txBody>
              <a:bodyPr lIns="91440" tIns="45720" rIns="91440" bIns="57600"/>
              <a:lstStyle/>
              <a:p>
                <a:endParaRPr lang="en-US" dirty="0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A7D06EEC-5F68-DCA0-1ADC-F03B8AE40C5D}"/>
                </a:ext>
              </a:extLst>
            </p:cNvPr>
            <p:cNvGrpSpPr/>
            <p:nvPr/>
          </p:nvGrpSpPr>
          <p:grpSpPr>
            <a:xfrm>
              <a:off x="382655" y="7391806"/>
              <a:ext cx="2131313" cy="2917539"/>
              <a:chOff x="382655" y="7391806"/>
              <a:chExt cx="2131313" cy="2917539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382655" y="7391806"/>
                <a:ext cx="2131313" cy="2917539"/>
              </a:xfrm>
              <a:custGeom>
                <a:avLst/>
                <a:gdLst/>
                <a:ahLst/>
                <a:cxnLst/>
                <a:rect l="l" t="t" r="r" b="b"/>
                <a:pathLst>
                  <a:path w="763814" h="1045580">
                    <a:moveTo>
                      <a:pt x="0" y="0"/>
                    </a:moveTo>
                    <a:lnTo>
                      <a:pt x="763814" y="0"/>
                    </a:lnTo>
                    <a:lnTo>
                      <a:pt x="763814" y="1045580"/>
                    </a:lnTo>
                    <a:lnTo>
                      <a:pt x="0" y="104558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5D5D5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" name="AutoShape 70"/>
              <p:cNvSpPr/>
              <p:nvPr/>
            </p:nvSpPr>
            <p:spPr>
              <a:xfrm>
                <a:off x="382655" y="9413814"/>
                <a:ext cx="2131313" cy="0"/>
              </a:xfrm>
              <a:prstGeom prst="line">
                <a:avLst/>
              </a:prstGeom>
              <a:ln w="9525" cap="flat">
                <a:solidFill>
                  <a:srgbClr val="5D5D5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" name="AutoShape 72"/>
              <p:cNvSpPr/>
              <p:nvPr/>
            </p:nvSpPr>
            <p:spPr>
              <a:xfrm>
                <a:off x="382655" y="9755482"/>
                <a:ext cx="2131313" cy="0"/>
              </a:xfrm>
              <a:prstGeom prst="line">
                <a:avLst/>
              </a:prstGeom>
              <a:ln w="9525" cap="flat">
                <a:solidFill>
                  <a:srgbClr val="5D5D5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" name="Freeform 80"/>
              <p:cNvSpPr/>
              <p:nvPr/>
            </p:nvSpPr>
            <p:spPr>
              <a:xfrm>
                <a:off x="2226447" y="9124139"/>
                <a:ext cx="169867" cy="169867"/>
              </a:xfrm>
              <a:custGeom>
                <a:avLst/>
                <a:gdLst/>
                <a:ahLst/>
                <a:cxnLst/>
                <a:rect l="l" t="t" r="r" b="b"/>
                <a:pathLst>
                  <a:path w="60877" h="60877">
                    <a:moveTo>
                      <a:pt x="0" y="0"/>
                    </a:moveTo>
                    <a:lnTo>
                      <a:pt x="60877" y="0"/>
                    </a:lnTo>
                    <a:lnTo>
                      <a:pt x="60877" y="60877"/>
                    </a:lnTo>
                    <a:lnTo>
                      <a:pt x="0" y="6087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5D5D5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6" name="TextBox 146"/>
              <p:cNvSpPr txBox="1"/>
              <p:nvPr/>
            </p:nvSpPr>
            <p:spPr>
              <a:xfrm>
                <a:off x="487481" y="9872076"/>
                <a:ext cx="1908834" cy="3206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840"/>
                  </a:lnSpc>
                </a:pPr>
                <a:r>
                  <a:rPr lang="en-US" sz="700" dirty="0">
                    <a:solidFill>
                      <a:srgbClr val="000000"/>
                    </a:solidFill>
                    <a:latin typeface="Newsreader"/>
                  </a:rPr>
                  <a:t>I will advocate for transparency, equity, and sustainability to build a stronger, more resilient community for all</a:t>
                </a:r>
              </a:p>
            </p:txBody>
          </p:sp>
          <p:sp>
            <p:nvSpPr>
              <p:cNvPr id="147" name="TextBox 147"/>
              <p:cNvSpPr txBox="1"/>
              <p:nvPr/>
            </p:nvSpPr>
            <p:spPr>
              <a:xfrm>
                <a:off x="487481" y="9146670"/>
                <a:ext cx="1045899" cy="1248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950"/>
                  </a:lnSpc>
                </a:pPr>
                <a:r>
                  <a:rPr lang="en-US" sz="703" b="1" spc="52" dirty="0">
                    <a:solidFill>
                      <a:srgbClr val="000000"/>
                    </a:solidFill>
                    <a:latin typeface="Newsreader" panose="02000000000000000000" pitchFamily="2" charset="0"/>
                  </a:rPr>
                  <a:t>Rachel Banker</a:t>
                </a:r>
              </a:p>
            </p:txBody>
          </p:sp>
          <p:sp>
            <p:nvSpPr>
              <p:cNvPr id="150" name="TextBox 150"/>
              <p:cNvSpPr txBox="1"/>
              <p:nvPr/>
            </p:nvSpPr>
            <p:spPr>
              <a:xfrm>
                <a:off x="487481" y="9532711"/>
                <a:ext cx="761758" cy="1038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840"/>
                  </a:lnSpc>
                </a:pPr>
                <a:r>
                  <a:rPr lang="en-US" sz="700" b="1" dirty="0">
                    <a:solidFill>
                      <a:srgbClr val="000000"/>
                    </a:solidFill>
                    <a:latin typeface="Newsreader" panose="02000000000000000000" pitchFamily="2" charset="0"/>
                  </a:rPr>
                  <a:t>Age: </a:t>
                </a:r>
                <a:r>
                  <a:rPr lang="en-US" sz="700" dirty="0">
                    <a:solidFill>
                      <a:srgbClr val="000000"/>
                    </a:solidFill>
                    <a:latin typeface="Newsreader" panose="02000000000000000000" pitchFamily="2" charset="0"/>
                  </a:rPr>
                  <a:t>58 years old</a:t>
                </a:r>
              </a:p>
            </p:txBody>
          </p:sp>
          <p:sp>
            <p:nvSpPr>
              <p:cNvPr id="151" name="TextBox 151"/>
              <p:cNvSpPr txBox="1"/>
              <p:nvPr/>
            </p:nvSpPr>
            <p:spPr>
              <a:xfrm>
                <a:off x="1354066" y="9532711"/>
                <a:ext cx="1042249" cy="1038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840"/>
                  </a:lnSpc>
                </a:pPr>
                <a:r>
                  <a:rPr lang="en-US" sz="700" b="1" dirty="0">
                    <a:solidFill>
                      <a:srgbClr val="000000"/>
                    </a:solidFill>
                    <a:latin typeface="Newsreader" panose="02000000000000000000" pitchFamily="2" charset="0"/>
                  </a:rPr>
                  <a:t>Hometown: </a:t>
                </a:r>
                <a:r>
                  <a:rPr lang="en-US" sz="700" dirty="0">
                    <a:solidFill>
                      <a:srgbClr val="000000"/>
                    </a:solidFill>
                    <a:latin typeface="Newsreader" panose="02000000000000000000" pitchFamily="2" charset="0"/>
                  </a:rPr>
                  <a:t>Oak Ridge</a:t>
                </a:r>
              </a:p>
            </p:txBody>
          </p:sp>
          <p:sp>
            <p:nvSpPr>
              <p:cNvPr id="105" name="Freeform 4">
                <a:extLst>
                  <a:ext uri="{FF2B5EF4-FFF2-40B4-BE49-F238E27FC236}">
                    <a16:creationId xmlns:a16="http://schemas.microsoft.com/office/drawing/2014/main" id="{133FF9E8-E332-D318-68D4-90D61C52DE4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82655" y="7391806"/>
                <a:ext cx="2131313" cy="1612524"/>
              </a:xfrm>
              <a:custGeom>
                <a:avLst/>
                <a:gdLst/>
                <a:ahLst/>
                <a:cxnLst/>
                <a:rect l="l" t="t" r="r" b="b"/>
                <a:pathLst>
                  <a:path w="763814" h="1045580">
                    <a:moveTo>
                      <a:pt x="0" y="0"/>
                    </a:moveTo>
                    <a:lnTo>
                      <a:pt x="763814" y="0"/>
                    </a:lnTo>
                    <a:lnTo>
                      <a:pt x="763814" y="1045580"/>
                    </a:lnTo>
                    <a:lnTo>
                      <a:pt x="0" y="1045580"/>
                    </a:lnTo>
                    <a:close/>
                  </a:path>
                </a:pathLst>
              </a:custGeom>
              <a:solidFill>
                <a:srgbClr val="FFF9E4"/>
              </a:solidFill>
              <a:ln w="9525" cap="sq">
                <a:solidFill>
                  <a:srgbClr val="5D5D5D"/>
                </a:solidFill>
                <a:prstDash val="solid"/>
                <a:miter/>
              </a:ln>
            </p:spPr>
            <p:txBody>
              <a:bodyPr lIns="91440" tIns="45720" rIns="91440" bIns="57600"/>
              <a:lstStyle/>
              <a:p>
                <a:endParaRPr lang="en-US" dirty="0"/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26791990-0FEF-E1A4-E5AF-B61F66421D15}"/>
                </a:ext>
              </a:extLst>
            </p:cNvPr>
            <p:cNvGrpSpPr/>
            <p:nvPr/>
          </p:nvGrpSpPr>
          <p:grpSpPr>
            <a:xfrm>
              <a:off x="382655" y="6837933"/>
              <a:ext cx="6794690" cy="353497"/>
              <a:chOff x="382655" y="6837933"/>
              <a:chExt cx="6794690" cy="353497"/>
            </a:xfrm>
          </p:grpSpPr>
          <p:sp>
            <p:nvSpPr>
              <p:cNvPr id="115" name="Freeform 115"/>
              <p:cNvSpPr/>
              <p:nvPr/>
            </p:nvSpPr>
            <p:spPr>
              <a:xfrm>
                <a:off x="382655" y="6837933"/>
                <a:ext cx="6794690" cy="353497"/>
              </a:xfrm>
              <a:custGeom>
                <a:avLst/>
                <a:gdLst/>
                <a:ahLst/>
                <a:cxnLst/>
                <a:rect l="l" t="t" r="r" b="b"/>
                <a:pathLst>
                  <a:path w="2435064" h="126685">
                    <a:moveTo>
                      <a:pt x="0" y="0"/>
                    </a:moveTo>
                    <a:lnTo>
                      <a:pt x="2435064" y="0"/>
                    </a:lnTo>
                    <a:lnTo>
                      <a:pt x="2435064" y="126685"/>
                    </a:lnTo>
                    <a:lnTo>
                      <a:pt x="0" y="126685"/>
                    </a:lnTo>
                    <a:close/>
                  </a:path>
                </a:pathLst>
              </a:custGeom>
              <a:solidFill>
                <a:srgbClr val="FFF9E4"/>
              </a:solidFill>
              <a:ln w="9525" cap="sq">
                <a:solidFill>
                  <a:srgbClr val="5D5D5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8" name="TextBox 158"/>
              <p:cNvSpPr txBox="1"/>
              <p:nvPr/>
            </p:nvSpPr>
            <p:spPr>
              <a:xfrm>
                <a:off x="1542557" y="6942500"/>
                <a:ext cx="4474886" cy="1538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99"/>
                  </a:lnSpc>
                  <a:spcBef>
                    <a:spcPct val="0"/>
                  </a:spcBef>
                </a:pPr>
                <a:r>
                  <a:rPr lang="en-US" sz="999" b="1" u="none" strike="noStrike" dirty="0">
                    <a:solidFill>
                      <a:srgbClr val="000000"/>
                    </a:solidFill>
                    <a:latin typeface="Newsreader" panose="02000000000000000000" pitchFamily="2" charset="0"/>
                  </a:rPr>
                  <a:t>CITY COUNCIL MEMBER</a:t>
                </a:r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35AE967F-759A-4B65-A64D-0F0E4FAF7063}"/>
                </a:ext>
              </a:extLst>
            </p:cNvPr>
            <p:cNvGrpSpPr/>
            <p:nvPr/>
          </p:nvGrpSpPr>
          <p:grpSpPr>
            <a:xfrm>
              <a:off x="5046032" y="3746415"/>
              <a:ext cx="2131313" cy="2917539"/>
              <a:chOff x="5046032" y="3746415"/>
              <a:chExt cx="2131313" cy="2917539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5046032" y="3746415"/>
                <a:ext cx="2131313" cy="2917539"/>
              </a:xfrm>
              <a:custGeom>
                <a:avLst/>
                <a:gdLst/>
                <a:ahLst/>
                <a:cxnLst/>
                <a:rect l="l" t="t" r="r" b="b"/>
                <a:pathLst>
                  <a:path w="763814" h="1045580">
                    <a:moveTo>
                      <a:pt x="0" y="0"/>
                    </a:moveTo>
                    <a:lnTo>
                      <a:pt x="763814" y="0"/>
                    </a:lnTo>
                    <a:lnTo>
                      <a:pt x="763814" y="1045580"/>
                    </a:lnTo>
                    <a:lnTo>
                      <a:pt x="0" y="104558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5D5D5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AutoShape 38"/>
              <p:cNvSpPr/>
              <p:nvPr/>
            </p:nvSpPr>
            <p:spPr>
              <a:xfrm>
                <a:off x="5046032" y="5768424"/>
                <a:ext cx="2131313" cy="0"/>
              </a:xfrm>
              <a:prstGeom prst="line">
                <a:avLst/>
              </a:prstGeom>
              <a:ln w="9525" cap="flat">
                <a:solidFill>
                  <a:srgbClr val="5D5D5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AutoShape 40"/>
              <p:cNvSpPr/>
              <p:nvPr/>
            </p:nvSpPr>
            <p:spPr>
              <a:xfrm>
                <a:off x="5046032" y="6110091"/>
                <a:ext cx="2131313" cy="0"/>
              </a:xfrm>
              <a:prstGeom prst="line">
                <a:avLst/>
              </a:prstGeom>
              <a:ln w="9525" cap="flat">
                <a:solidFill>
                  <a:srgbClr val="5D5D5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Freeform 48"/>
              <p:cNvSpPr/>
              <p:nvPr/>
            </p:nvSpPr>
            <p:spPr>
              <a:xfrm>
                <a:off x="6889825" y="5478749"/>
                <a:ext cx="169867" cy="169867"/>
              </a:xfrm>
              <a:custGeom>
                <a:avLst/>
                <a:gdLst/>
                <a:ahLst/>
                <a:cxnLst/>
                <a:rect l="l" t="t" r="r" b="b"/>
                <a:pathLst>
                  <a:path w="60877" h="60877">
                    <a:moveTo>
                      <a:pt x="0" y="0"/>
                    </a:moveTo>
                    <a:lnTo>
                      <a:pt x="60877" y="0"/>
                    </a:lnTo>
                    <a:lnTo>
                      <a:pt x="60877" y="60877"/>
                    </a:lnTo>
                    <a:lnTo>
                      <a:pt x="0" y="6087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5D5D5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5150859" y="5887320"/>
                <a:ext cx="761758" cy="1038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840"/>
                  </a:lnSpc>
                </a:pPr>
                <a:r>
                  <a:rPr lang="en-US" sz="700" b="1" dirty="0">
                    <a:solidFill>
                      <a:srgbClr val="000000"/>
                    </a:solidFill>
                    <a:latin typeface="Newsreader" panose="02000000000000000000" pitchFamily="2" charset="0"/>
                  </a:rPr>
                  <a:t>Age: </a:t>
                </a:r>
                <a:r>
                  <a:rPr lang="en-US" sz="700" dirty="0">
                    <a:solidFill>
                      <a:srgbClr val="000000"/>
                    </a:solidFill>
                    <a:latin typeface="Newsreader" panose="02000000000000000000" pitchFamily="2" charset="0"/>
                  </a:rPr>
                  <a:t>29 years old</a:t>
                </a:r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6017443" y="5887320"/>
                <a:ext cx="1042249" cy="1038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840"/>
                  </a:lnSpc>
                </a:pPr>
                <a:r>
                  <a:rPr lang="en-US" sz="700" b="1" dirty="0">
                    <a:solidFill>
                      <a:srgbClr val="000000"/>
                    </a:solidFill>
                    <a:latin typeface="Newsreader" panose="02000000000000000000" pitchFamily="2" charset="0"/>
                  </a:rPr>
                  <a:t>Hometown: </a:t>
                </a:r>
                <a:r>
                  <a:rPr lang="en-US" sz="700" dirty="0">
                    <a:solidFill>
                      <a:srgbClr val="000000"/>
                    </a:solidFill>
                    <a:latin typeface="Newsreader" panose="02000000000000000000" pitchFamily="2" charset="0"/>
                  </a:rPr>
                  <a:t>Win Valley</a:t>
                </a:r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5150859" y="6226780"/>
                <a:ext cx="1908834" cy="3204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840"/>
                  </a:lnSpc>
                </a:pPr>
                <a:r>
                  <a:rPr lang="en-US" sz="700" dirty="0">
                    <a:solidFill>
                      <a:srgbClr val="000000"/>
                    </a:solidFill>
                    <a:latin typeface="Newsreader"/>
                  </a:rPr>
                  <a:t>I will advocate for equity, transparency, and environmental stewardship to ensure a thriving and resilient community</a:t>
                </a:r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5150859" y="5501280"/>
                <a:ext cx="1045899" cy="1248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950"/>
                  </a:lnSpc>
                </a:pPr>
                <a:r>
                  <a:rPr lang="en-US" sz="703" b="1" spc="52" dirty="0">
                    <a:solidFill>
                      <a:srgbClr val="000000"/>
                    </a:solidFill>
                    <a:latin typeface="Newsreader" panose="02000000000000000000" pitchFamily="2" charset="0"/>
                  </a:rPr>
                  <a:t>Robert Williams</a:t>
                </a:r>
              </a:p>
            </p:txBody>
          </p:sp>
          <p:sp>
            <p:nvSpPr>
              <p:cNvPr id="92" name="Freeform 4">
                <a:extLst>
                  <a:ext uri="{FF2B5EF4-FFF2-40B4-BE49-F238E27FC236}">
                    <a16:creationId xmlns:a16="http://schemas.microsoft.com/office/drawing/2014/main" id="{D0A75656-6BCA-4ACA-DB52-47F3F53354B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046032" y="3746416"/>
                <a:ext cx="2131313" cy="1612524"/>
              </a:xfrm>
              <a:custGeom>
                <a:avLst/>
                <a:gdLst/>
                <a:ahLst/>
                <a:cxnLst/>
                <a:rect l="l" t="t" r="r" b="b"/>
                <a:pathLst>
                  <a:path w="763814" h="1045580">
                    <a:moveTo>
                      <a:pt x="0" y="0"/>
                    </a:moveTo>
                    <a:lnTo>
                      <a:pt x="763814" y="0"/>
                    </a:lnTo>
                    <a:lnTo>
                      <a:pt x="763814" y="1045580"/>
                    </a:lnTo>
                    <a:lnTo>
                      <a:pt x="0" y="1045580"/>
                    </a:lnTo>
                    <a:close/>
                  </a:path>
                </a:pathLst>
              </a:custGeom>
              <a:solidFill>
                <a:srgbClr val="FFF9E4"/>
              </a:solidFill>
              <a:ln w="9525" cap="sq">
                <a:solidFill>
                  <a:srgbClr val="5D5D5D"/>
                </a:solidFill>
                <a:prstDash val="solid"/>
                <a:miter/>
              </a:ln>
            </p:spPr>
            <p:txBody>
              <a:bodyPr lIns="91440" tIns="45720" rIns="91440" bIns="57600"/>
              <a:lstStyle/>
              <a:p>
                <a:endParaRPr lang="en-US" dirty="0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5E023073-A42E-02B3-F0F3-2175575F4FD0}"/>
                </a:ext>
              </a:extLst>
            </p:cNvPr>
            <p:cNvGrpSpPr/>
            <p:nvPr/>
          </p:nvGrpSpPr>
          <p:grpSpPr>
            <a:xfrm>
              <a:off x="2714344" y="3746415"/>
              <a:ext cx="2131313" cy="2917539"/>
              <a:chOff x="2714344" y="3746415"/>
              <a:chExt cx="2131313" cy="2917539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2714344" y="3746415"/>
                <a:ext cx="2131313" cy="2917539"/>
              </a:xfrm>
              <a:custGeom>
                <a:avLst/>
                <a:gdLst/>
                <a:ahLst/>
                <a:cxnLst/>
                <a:rect l="l" t="t" r="r" b="b"/>
                <a:pathLst>
                  <a:path w="763814" h="1045580">
                    <a:moveTo>
                      <a:pt x="0" y="0"/>
                    </a:moveTo>
                    <a:lnTo>
                      <a:pt x="763814" y="0"/>
                    </a:lnTo>
                    <a:lnTo>
                      <a:pt x="763814" y="1045580"/>
                    </a:lnTo>
                    <a:lnTo>
                      <a:pt x="0" y="104558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5D5D5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2714344" y="5768424"/>
                <a:ext cx="2131313" cy="0"/>
              </a:xfrm>
              <a:prstGeom prst="line">
                <a:avLst/>
              </a:prstGeom>
              <a:ln w="9525" cap="flat">
                <a:solidFill>
                  <a:srgbClr val="5D5D5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2714344" y="6110091"/>
                <a:ext cx="2131313" cy="0"/>
              </a:xfrm>
              <a:prstGeom prst="line">
                <a:avLst/>
              </a:prstGeom>
              <a:ln w="9525" cap="flat">
                <a:solidFill>
                  <a:srgbClr val="5D5D5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4558136" y="5478749"/>
                <a:ext cx="169867" cy="169867"/>
              </a:xfrm>
              <a:custGeom>
                <a:avLst/>
                <a:gdLst/>
                <a:ahLst/>
                <a:cxnLst/>
                <a:rect l="l" t="t" r="r" b="b"/>
                <a:pathLst>
                  <a:path w="60877" h="60877">
                    <a:moveTo>
                      <a:pt x="0" y="0"/>
                    </a:moveTo>
                    <a:lnTo>
                      <a:pt x="60877" y="0"/>
                    </a:lnTo>
                    <a:lnTo>
                      <a:pt x="60877" y="60877"/>
                    </a:lnTo>
                    <a:lnTo>
                      <a:pt x="0" y="6087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5D5D5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2819170" y="5887320"/>
                <a:ext cx="761758" cy="1038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840"/>
                  </a:lnSpc>
                </a:pPr>
                <a:r>
                  <a:rPr lang="en-US" sz="700" b="1" dirty="0">
                    <a:solidFill>
                      <a:srgbClr val="000000"/>
                    </a:solidFill>
                    <a:latin typeface="Newsreader" panose="02000000000000000000" pitchFamily="2" charset="0"/>
                  </a:rPr>
                  <a:t>Age: </a:t>
                </a:r>
                <a:r>
                  <a:rPr lang="en-US" sz="700" dirty="0">
                    <a:solidFill>
                      <a:srgbClr val="000000"/>
                    </a:solidFill>
                    <a:latin typeface="Newsreader" panose="02000000000000000000" pitchFamily="2" charset="0"/>
                  </a:rPr>
                  <a:t>34 years old</a:t>
                </a:r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3685754" y="5887320"/>
                <a:ext cx="1042249" cy="1038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840"/>
                  </a:lnSpc>
                </a:pPr>
                <a:r>
                  <a:rPr lang="en-US" sz="700" b="1" dirty="0">
                    <a:solidFill>
                      <a:srgbClr val="000000"/>
                    </a:solidFill>
                    <a:latin typeface="Newsreader" panose="02000000000000000000" pitchFamily="2" charset="0"/>
                  </a:rPr>
                  <a:t>Hometown: </a:t>
                </a:r>
                <a:r>
                  <a:rPr lang="en-US" sz="700" dirty="0">
                    <a:solidFill>
                      <a:srgbClr val="000000"/>
                    </a:solidFill>
                    <a:latin typeface="Newsreader" panose="02000000000000000000" pitchFamily="2" charset="0"/>
                  </a:rPr>
                  <a:t>Bay City</a:t>
                </a:r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2819170" y="6226780"/>
                <a:ext cx="1908834" cy="3204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840"/>
                  </a:lnSpc>
                </a:pPr>
                <a:r>
                  <a:rPr lang="en-US" sz="700" dirty="0">
                    <a:solidFill>
                      <a:srgbClr val="000000"/>
                    </a:solidFill>
                    <a:latin typeface="Newsreader"/>
                  </a:rPr>
                  <a:t>I will champion education, public safety, job creation, and community engagement to build </a:t>
                </a:r>
              </a:p>
              <a:p>
                <a:pPr>
                  <a:lnSpc>
                    <a:spcPts val="840"/>
                  </a:lnSpc>
                </a:pPr>
                <a:r>
                  <a:rPr lang="en-US" sz="700" dirty="0">
                    <a:solidFill>
                      <a:srgbClr val="000000"/>
                    </a:solidFill>
                    <a:latin typeface="Newsreader"/>
                  </a:rPr>
                  <a:t>a vibrant and inclusive city</a:t>
                </a:r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2819170" y="5501280"/>
                <a:ext cx="1045899" cy="1248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950"/>
                  </a:lnSpc>
                </a:pPr>
                <a:r>
                  <a:rPr lang="en-US" sz="703" b="1" spc="52" dirty="0">
                    <a:solidFill>
                      <a:srgbClr val="000000"/>
                    </a:solidFill>
                    <a:latin typeface="Newsreader" panose="02000000000000000000" pitchFamily="2" charset="0"/>
                  </a:rPr>
                  <a:t>Emily Brown</a:t>
                </a:r>
              </a:p>
            </p:txBody>
          </p:sp>
          <p:sp>
            <p:nvSpPr>
              <p:cNvPr id="89" name="Freeform 4">
                <a:extLst>
                  <a:ext uri="{FF2B5EF4-FFF2-40B4-BE49-F238E27FC236}">
                    <a16:creationId xmlns:a16="http://schemas.microsoft.com/office/drawing/2014/main" id="{D92F6816-05D2-6A52-0D71-4363FCEC973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4344" y="3746416"/>
                <a:ext cx="2131313" cy="1612524"/>
              </a:xfrm>
              <a:custGeom>
                <a:avLst/>
                <a:gdLst/>
                <a:ahLst/>
                <a:cxnLst/>
                <a:rect l="l" t="t" r="r" b="b"/>
                <a:pathLst>
                  <a:path w="763814" h="1045580">
                    <a:moveTo>
                      <a:pt x="0" y="0"/>
                    </a:moveTo>
                    <a:lnTo>
                      <a:pt x="763814" y="0"/>
                    </a:lnTo>
                    <a:lnTo>
                      <a:pt x="763814" y="1045580"/>
                    </a:lnTo>
                    <a:lnTo>
                      <a:pt x="0" y="1045580"/>
                    </a:lnTo>
                    <a:close/>
                  </a:path>
                </a:pathLst>
              </a:custGeom>
              <a:solidFill>
                <a:srgbClr val="FFF9E4"/>
              </a:solidFill>
              <a:ln w="9525" cap="sq">
                <a:solidFill>
                  <a:srgbClr val="5D5D5D"/>
                </a:solidFill>
                <a:prstDash val="solid"/>
                <a:miter/>
              </a:ln>
            </p:spPr>
            <p:txBody>
              <a:bodyPr lIns="91440" tIns="45720" rIns="91440" bIns="57600"/>
              <a:lstStyle/>
              <a:p>
                <a:endParaRPr lang="en-US" dirty="0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993F0454-471D-18E5-8EEA-1691B8FD3CB8}"/>
                </a:ext>
              </a:extLst>
            </p:cNvPr>
            <p:cNvGrpSpPr/>
            <p:nvPr/>
          </p:nvGrpSpPr>
          <p:grpSpPr>
            <a:xfrm>
              <a:off x="382655" y="3746416"/>
              <a:ext cx="2131313" cy="2917539"/>
              <a:chOff x="382655" y="3746416"/>
              <a:chExt cx="2131313" cy="291753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82655" y="3746416"/>
                <a:ext cx="2131313" cy="2917539"/>
              </a:xfrm>
              <a:custGeom>
                <a:avLst/>
                <a:gdLst/>
                <a:ahLst/>
                <a:cxnLst/>
                <a:rect l="l" t="t" r="r" b="b"/>
                <a:pathLst>
                  <a:path w="763814" h="1045580">
                    <a:moveTo>
                      <a:pt x="0" y="0"/>
                    </a:moveTo>
                    <a:lnTo>
                      <a:pt x="763814" y="0"/>
                    </a:lnTo>
                    <a:lnTo>
                      <a:pt x="763814" y="1045580"/>
                    </a:lnTo>
                    <a:lnTo>
                      <a:pt x="0" y="104558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5D5D5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AutoShape 6"/>
              <p:cNvSpPr/>
              <p:nvPr/>
            </p:nvSpPr>
            <p:spPr>
              <a:xfrm>
                <a:off x="382655" y="5768424"/>
                <a:ext cx="2131313" cy="0"/>
              </a:xfrm>
              <a:prstGeom prst="line">
                <a:avLst/>
              </a:prstGeom>
              <a:ln w="9525" cap="flat">
                <a:solidFill>
                  <a:srgbClr val="5D5D5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AutoShape 8"/>
              <p:cNvSpPr/>
              <p:nvPr/>
            </p:nvSpPr>
            <p:spPr>
              <a:xfrm>
                <a:off x="382655" y="6110091"/>
                <a:ext cx="2131313" cy="0"/>
              </a:xfrm>
              <a:prstGeom prst="line">
                <a:avLst/>
              </a:prstGeom>
              <a:ln w="9525" cap="flat">
                <a:solidFill>
                  <a:srgbClr val="5D5D5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2226447" y="5478749"/>
                <a:ext cx="169867" cy="169867"/>
              </a:xfrm>
              <a:custGeom>
                <a:avLst/>
                <a:gdLst/>
                <a:ahLst/>
                <a:cxnLst/>
                <a:rect l="l" t="t" r="r" b="b"/>
                <a:pathLst>
                  <a:path w="60877" h="60877">
                    <a:moveTo>
                      <a:pt x="0" y="0"/>
                    </a:moveTo>
                    <a:lnTo>
                      <a:pt x="60877" y="0"/>
                    </a:lnTo>
                    <a:lnTo>
                      <a:pt x="60877" y="60877"/>
                    </a:lnTo>
                    <a:lnTo>
                      <a:pt x="0" y="6087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5D5D5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487481" y="6226780"/>
                <a:ext cx="1908834" cy="3204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840"/>
                  </a:lnSpc>
                </a:pPr>
                <a:r>
                  <a:rPr lang="en-US" sz="700" dirty="0">
                    <a:solidFill>
                      <a:srgbClr val="000000"/>
                    </a:solidFill>
                    <a:latin typeface="Newsreader"/>
                  </a:rPr>
                  <a:t>I will prioritize community engagement, fiscal responsibility, and sustainable development for a prosperous future</a:t>
                </a: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487481" y="5501280"/>
                <a:ext cx="1045899" cy="1248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950"/>
                  </a:lnSpc>
                </a:pPr>
                <a:r>
                  <a:rPr lang="en-US" sz="703" b="1" spc="52" dirty="0">
                    <a:solidFill>
                      <a:srgbClr val="000000"/>
                    </a:solidFill>
                    <a:latin typeface="Newsreader" panose="02000000000000000000" pitchFamily="2" charset="0"/>
                  </a:rPr>
                  <a:t>Geraldine Smith</a:t>
                </a: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487481" y="5887320"/>
                <a:ext cx="761758" cy="1038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840"/>
                  </a:lnSpc>
                </a:pPr>
                <a:r>
                  <a:rPr lang="en-US" sz="700" b="1" dirty="0">
                    <a:solidFill>
                      <a:srgbClr val="000000"/>
                    </a:solidFill>
                    <a:latin typeface="Newsreader" panose="02000000000000000000" pitchFamily="2" charset="0"/>
                  </a:rPr>
                  <a:t>Age: </a:t>
                </a:r>
                <a:r>
                  <a:rPr lang="en-US" sz="700" dirty="0">
                    <a:solidFill>
                      <a:srgbClr val="000000"/>
                    </a:solidFill>
                    <a:latin typeface="Newsreader" panose="02000000000000000000" pitchFamily="2" charset="0"/>
                  </a:rPr>
                  <a:t>58 years old</a:t>
                </a:r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1354066" y="5887320"/>
                <a:ext cx="1042249" cy="1038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840"/>
                  </a:lnSpc>
                </a:pPr>
                <a:r>
                  <a:rPr lang="en-US" sz="700" b="1" dirty="0">
                    <a:solidFill>
                      <a:srgbClr val="000000"/>
                    </a:solidFill>
                    <a:latin typeface="Newsreader" panose="02000000000000000000" pitchFamily="2" charset="0"/>
                  </a:rPr>
                  <a:t>Hometown: </a:t>
                </a:r>
                <a:r>
                  <a:rPr lang="en-US" sz="700" dirty="0">
                    <a:solidFill>
                      <a:srgbClr val="000000"/>
                    </a:solidFill>
                    <a:latin typeface="Newsreader" panose="02000000000000000000" pitchFamily="2" charset="0"/>
                  </a:rPr>
                  <a:t>Oak Ridge</a:t>
                </a:r>
              </a:p>
            </p:txBody>
          </p:sp>
          <p:sp>
            <p:nvSpPr>
              <p:cNvPr id="83" name="Freeform 4">
                <a:extLst>
                  <a:ext uri="{FF2B5EF4-FFF2-40B4-BE49-F238E27FC236}">
                    <a16:creationId xmlns:a16="http://schemas.microsoft.com/office/drawing/2014/main" id="{D81C7E06-27DF-87A9-59B8-7F0F95CDF54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82655" y="3746416"/>
                <a:ext cx="2131313" cy="1612524"/>
              </a:xfrm>
              <a:custGeom>
                <a:avLst/>
                <a:gdLst/>
                <a:ahLst/>
                <a:cxnLst/>
                <a:rect l="l" t="t" r="r" b="b"/>
                <a:pathLst>
                  <a:path w="763814" h="1045580">
                    <a:moveTo>
                      <a:pt x="0" y="0"/>
                    </a:moveTo>
                    <a:lnTo>
                      <a:pt x="763814" y="0"/>
                    </a:lnTo>
                    <a:lnTo>
                      <a:pt x="763814" y="1045580"/>
                    </a:lnTo>
                    <a:lnTo>
                      <a:pt x="0" y="1045580"/>
                    </a:lnTo>
                    <a:close/>
                  </a:path>
                </a:pathLst>
              </a:custGeom>
              <a:solidFill>
                <a:srgbClr val="FFF9E4"/>
              </a:solidFill>
              <a:ln w="9525" cap="sq">
                <a:solidFill>
                  <a:srgbClr val="5D5D5D"/>
                </a:solidFill>
                <a:prstDash val="solid"/>
                <a:miter/>
              </a:ln>
            </p:spPr>
            <p:txBody>
              <a:bodyPr lIns="91440" tIns="45720" rIns="91440" bIns="57600"/>
              <a:lstStyle/>
              <a:p>
                <a:endParaRPr lang="en-US" dirty="0"/>
              </a:p>
            </p:txBody>
          </p:sp>
        </p:grpSp>
        <p:grpSp>
          <p:nvGrpSpPr>
            <p:cNvPr id="131" name="Images">
              <a:extLst>
                <a:ext uri="{FF2B5EF4-FFF2-40B4-BE49-F238E27FC236}">
                  <a16:creationId xmlns:a16="http://schemas.microsoft.com/office/drawing/2014/main" id="{A2025ACC-9E88-22D5-6A48-1CCCA74C7BF2}"/>
                </a:ext>
              </a:extLst>
            </p:cNvPr>
            <p:cNvGrpSpPr/>
            <p:nvPr/>
          </p:nvGrpSpPr>
          <p:grpSpPr>
            <a:xfrm>
              <a:off x="382655" y="3748003"/>
              <a:ext cx="6794690" cy="5249184"/>
              <a:chOff x="382655" y="3748003"/>
              <a:chExt cx="6794690" cy="5249184"/>
            </a:xfrm>
          </p:grpSpPr>
          <p:sp>
            <p:nvSpPr>
              <p:cNvPr id="13" name="Freeform 13"/>
              <p:cNvSpPr>
                <a:spLocks/>
              </p:cNvSpPr>
              <p:nvPr/>
            </p:nvSpPr>
            <p:spPr>
              <a:xfrm>
                <a:off x="382655" y="3748003"/>
                <a:ext cx="2131313" cy="1606175"/>
              </a:xfrm>
              <a:custGeom>
                <a:avLst/>
                <a:gdLst/>
                <a:ahLst/>
                <a:cxnLst/>
                <a:rect l="l" t="t" r="r" b="b"/>
                <a:pathLst>
                  <a:path w="655673" h="499337">
                    <a:moveTo>
                      <a:pt x="0" y="0"/>
                    </a:moveTo>
                    <a:lnTo>
                      <a:pt x="655673" y="0"/>
                    </a:lnTo>
                    <a:lnTo>
                      <a:pt x="655673" y="499337"/>
                    </a:lnTo>
                    <a:lnTo>
                      <a:pt x="0" y="499337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42697" t="-6788" r="-67260" b="-77006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Freeform 29"/>
              <p:cNvSpPr>
                <a:spLocks/>
              </p:cNvSpPr>
              <p:nvPr/>
            </p:nvSpPr>
            <p:spPr>
              <a:xfrm>
                <a:off x="2714344" y="3748003"/>
                <a:ext cx="2131313" cy="1606175"/>
              </a:xfrm>
              <a:custGeom>
                <a:avLst/>
                <a:gdLst/>
                <a:ahLst/>
                <a:cxnLst/>
                <a:rect l="l" t="t" r="r" b="b"/>
                <a:pathLst>
                  <a:path w="655673" h="499337">
                    <a:moveTo>
                      <a:pt x="0" y="0"/>
                    </a:moveTo>
                    <a:lnTo>
                      <a:pt x="655673" y="0"/>
                    </a:lnTo>
                    <a:lnTo>
                      <a:pt x="655673" y="499337"/>
                    </a:lnTo>
                    <a:lnTo>
                      <a:pt x="0" y="499337"/>
                    </a:lnTo>
                    <a:close/>
                  </a:path>
                </a:pathLst>
              </a:cu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6065" t="-14084" r="-67901" b="-41064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Freeform 45"/>
              <p:cNvSpPr>
                <a:spLocks/>
              </p:cNvSpPr>
              <p:nvPr/>
            </p:nvSpPr>
            <p:spPr>
              <a:xfrm>
                <a:off x="5046032" y="3748003"/>
                <a:ext cx="2131313" cy="1606175"/>
              </a:xfrm>
              <a:custGeom>
                <a:avLst/>
                <a:gdLst/>
                <a:ahLst/>
                <a:cxnLst/>
                <a:rect l="l" t="t" r="r" b="b"/>
                <a:pathLst>
                  <a:path w="655673" h="499337">
                    <a:moveTo>
                      <a:pt x="655673" y="0"/>
                    </a:moveTo>
                    <a:lnTo>
                      <a:pt x="0" y="0"/>
                    </a:lnTo>
                    <a:lnTo>
                      <a:pt x="0" y="499337"/>
                    </a:lnTo>
                    <a:lnTo>
                      <a:pt x="655673" y="499337"/>
                    </a:lnTo>
                    <a:close/>
                  </a:path>
                </a:pathLst>
              </a:cu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2279" t="-10131" r="-63255" b="-35261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8" name="Freeform 13">
                <a:extLst>
                  <a:ext uri="{FF2B5EF4-FFF2-40B4-BE49-F238E27FC236}">
                    <a16:creationId xmlns:a16="http://schemas.microsoft.com/office/drawing/2014/main" id="{BD07C9CD-D492-9D16-5303-0C2BE67AB32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82655" y="7391012"/>
                <a:ext cx="2131313" cy="1606175"/>
              </a:xfrm>
              <a:custGeom>
                <a:avLst/>
                <a:gdLst/>
                <a:ahLst/>
                <a:cxnLst/>
                <a:rect l="l" t="t" r="r" b="b"/>
                <a:pathLst>
                  <a:path w="655673" h="499337">
                    <a:moveTo>
                      <a:pt x="0" y="0"/>
                    </a:moveTo>
                    <a:lnTo>
                      <a:pt x="655673" y="0"/>
                    </a:lnTo>
                    <a:lnTo>
                      <a:pt x="655673" y="499337"/>
                    </a:lnTo>
                    <a:lnTo>
                      <a:pt x="0" y="499337"/>
                    </a:lnTo>
                    <a:close/>
                  </a:path>
                </a:pathLst>
              </a:custGeom>
              <a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40627" t="-10839" r="-40627" b="-48873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" name="Freeform 29">
                <a:extLst>
                  <a:ext uri="{FF2B5EF4-FFF2-40B4-BE49-F238E27FC236}">
                    <a16:creationId xmlns:a16="http://schemas.microsoft.com/office/drawing/2014/main" id="{59CBA871-46DA-407E-340A-323AF1571E4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4344" y="7391012"/>
                <a:ext cx="2131313" cy="1606175"/>
              </a:xfrm>
              <a:custGeom>
                <a:avLst/>
                <a:gdLst/>
                <a:ahLst/>
                <a:cxnLst/>
                <a:rect l="l" t="t" r="r" b="b"/>
                <a:pathLst>
                  <a:path w="655673" h="499337">
                    <a:moveTo>
                      <a:pt x="0" y="0"/>
                    </a:moveTo>
                    <a:lnTo>
                      <a:pt x="655673" y="0"/>
                    </a:lnTo>
                    <a:lnTo>
                      <a:pt x="655673" y="499337"/>
                    </a:lnTo>
                    <a:lnTo>
                      <a:pt x="0" y="499337"/>
                    </a:lnTo>
                    <a:close/>
                  </a:path>
                </a:pathLst>
              </a:custGeom>
              <a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43750" t="-11918" r="-43750" b="-51696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5" name="Freeform 45">
                <a:extLst>
                  <a:ext uri="{FF2B5EF4-FFF2-40B4-BE49-F238E27FC236}">
                    <a16:creationId xmlns:a16="http://schemas.microsoft.com/office/drawing/2014/main" id="{1E61CF11-184C-8F61-D166-139C553CBCB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046032" y="7391012"/>
                <a:ext cx="2131313" cy="1606175"/>
              </a:xfrm>
              <a:custGeom>
                <a:avLst/>
                <a:gdLst/>
                <a:ahLst/>
                <a:cxnLst/>
                <a:rect l="l" t="t" r="r" b="b"/>
                <a:pathLst>
                  <a:path w="655673" h="499337">
                    <a:moveTo>
                      <a:pt x="655673" y="0"/>
                    </a:moveTo>
                    <a:lnTo>
                      <a:pt x="0" y="0"/>
                    </a:lnTo>
                    <a:lnTo>
                      <a:pt x="0" y="499337"/>
                    </a:lnTo>
                    <a:lnTo>
                      <a:pt x="655673" y="499337"/>
                    </a:lnTo>
                    <a:close/>
                  </a:path>
                </a:pathLst>
              </a:custGeom>
              <a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49237" t="-12779" r="-28919" b="-42203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EEC20BCC-744F-2AB1-BBEE-53DEC80FC09B}"/>
                </a:ext>
              </a:extLst>
            </p:cNvPr>
            <p:cNvGrpSpPr/>
            <p:nvPr/>
          </p:nvGrpSpPr>
          <p:grpSpPr>
            <a:xfrm>
              <a:off x="382655" y="3192542"/>
              <a:ext cx="6794690" cy="353497"/>
              <a:chOff x="382655" y="3192542"/>
              <a:chExt cx="6794690" cy="353497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382655" y="3192542"/>
                <a:ext cx="6794690" cy="353497"/>
              </a:xfrm>
              <a:custGeom>
                <a:avLst/>
                <a:gdLst/>
                <a:ahLst/>
                <a:cxnLst/>
                <a:rect l="l" t="t" r="r" b="b"/>
                <a:pathLst>
                  <a:path w="2435064" h="126685">
                    <a:moveTo>
                      <a:pt x="0" y="0"/>
                    </a:moveTo>
                    <a:lnTo>
                      <a:pt x="2435064" y="0"/>
                    </a:lnTo>
                    <a:lnTo>
                      <a:pt x="2435064" y="126685"/>
                    </a:lnTo>
                    <a:lnTo>
                      <a:pt x="0" y="126685"/>
                    </a:lnTo>
                    <a:close/>
                  </a:path>
                </a:pathLst>
              </a:custGeom>
              <a:solidFill>
                <a:srgbClr val="FFF9E4"/>
              </a:solidFill>
              <a:ln w="9525" cap="sq">
                <a:solidFill>
                  <a:srgbClr val="5D5D5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1542557" y="3297109"/>
                <a:ext cx="4474886" cy="1538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99"/>
                  </a:lnSpc>
                  <a:spcBef>
                    <a:spcPct val="0"/>
                  </a:spcBef>
                </a:pPr>
                <a:r>
                  <a:rPr lang="en-US" sz="999" b="1" dirty="0">
                    <a:solidFill>
                      <a:srgbClr val="000000"/>
                    </a:solidFill>
                    <a:latin typeface="Newsreader" panose="02000000000000000000" pitchFamily="2" charset="0"/>
                  </a:rPr>
                  <a:t>MAYOR</a:t>
                </a: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8BA9F73-0F13-3243-67A1-BFE389A6FA65}"/>
                </a:ext>
              </a:extLst>
            </p:cNvPr>
            <p:cNvGrpSpPr/>
            <p:nvPr/>
          </p:nvGrpSpPr>
          <p:grpSpPr>
            <a:xfrm>
              <a:off x="382655" y="1504268"/>
              <a:ext cx="6794690" cy="1514296"/>
              <a:chOff x="382655" y="1504268"/>
              <a:chExt cx="6794690" cy="1514296"/>
            </a:xfrm>
          </p:grpSpPr>
          <p:sp>
            <p:nvSpPr>
              <p:cNvPr id="119" name="Freeform 119"/>
              <p:cNvSpPr/>
              <p:nvPr/>
            </p:nvSpPr>
            <p:spPr>
              <a:xfrm>
                <a:off x="382655" y="1504268"/>
                <a:ext cx="6794690" cy="1514296"/>
              </a:xfrm>
              <a:custGeom>
                <a:avLst/>
                <a:gdLst/>
                <a:ahLst/>
                <a:cxnLst/>
                <a:rect l="l" t="t" r="r" b="b"/>
                <a:pathLst>
                  <a:path w="2435064" h="542690">
                    <a:moveTo>
                      <a:pt x="0" y="0"/>
                    </a:moveTo>
                    <a:lnTo>
                      <a:pt x="2435064" y="0"/>
                    </a:lnTo>
                    <a:lnTo>
                      <a:pt x="2435064" y="542690"/>
                    </a:lnTo>
                    <a:lnTo>
                      <a:pt x="0" y="54269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5D5D5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Freeform 119">
                <a:extLst>
                  <a:ext uri="{FF2B5EF4-FFF2-40B4-BE49-F238E27FC236}">
                    <a16:creationId xmlns:a16="http://schemas.microsoft.com/office/drawing/2014/main" id="{5AA4F003-1BAD-A7F9-AF91-84ADFF834E0F}"/>
                  </a:ext>
                </a:extLst>
              </p:cNvPr>
              <p:cNvSpPr/>
              <p:nvPr/>
            </p:nvSpPr>
            <p:spPr>
              <a:xfrm>
                <a:off x="382655" y="1504268"/>
                <a:ext cx="6794690" cy="364213"/>
              </a:xfrm>
              <a:custGeom>
                <a:avLst/>
                <a:gdLst/>
                <a:ahLst/>
                <a:cxnLst/>
                <a:rect l="l" t="t" r="r" b="b"/>
                <a:pathLst>
                  <a:path w="2435064" h="542690">
                    <a:moveTo>
                      <a:pt x="0" y="0"/>
                    </a:moveTo>
                    <a:lnTo>
                      <a:pt x="2435064" y="0"/>
                    </a:lnTo>
                    <a:lnTo>
                      <a:pt x="2435064" y="542690"/>
                    </a:lnTo>
                    <a:lnTo>
                      <a:pt x="0" y="542690"/>
                    </a:lnTo>
                    <a:close/>
                  </a:path>
                </a:pathLst>
              </a:custGeom>
              <a:solidFill>
                <a:srgbClr val="FFF9E4"/>
              </a:solidFill>
              <a:ln w="9525" cap="sq">
                <a:solidFill>
                  <a:srgbClr val="5D5D5D"/>
                </a:solidFill>
                <a:prstDash val="solid"/>
                <a:miter/>
              </a:ln>
            </p:spPr>
            <p:txBody>
              <a:bodyPr lIns="91440" tIns="45720" rIns="91440" bIns="57600"/>
              <a:lstStyle/>
              <a:p>
                <a:endParaRPr lang="en-US" dirty="0"/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CE131849-D334-5C15-1C4D-CCE7F922AAEA}"/>
                  </a:ext>
                </a:extLst>
              </p:cNvPr>
              <p:cNvGrpSpPr/>
              <p:nvPr/>
            </p:nvGrpSpPr>
            <p:grpSpPr>
              <a:xfrm>
                <a:off x="687732" y="2144555"/>
                <a:ext cx="6184535" cy="607457"/>
                <a:chOff x="687733" y="2134968"/>
                <a:chExt cx="6184535" cy="607457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93CFC64A-3286-D584-4F34-8D168A3D28FF}"/>
                    </a:ext>
                  </a:extLst>
                </p:cNvPr>
                <p:cNvGrpSpPr/>
                <p:nvPr/>
              </p:nvGrpSpPr>
              <p:grpSpPr>
                <a:xfrm>
                  <a:off x="4080315" y="2535958"/>
                  <a:ext cx="2791953" cy="206467"/>
                  <a:chOff x="4080315" y="2535958"/>
                  <a:chExt cx="2791953" cy="206467"/>
                </a:xfrm>
              </p:grpSpPr>
              <p:sp>
                <p:nvSpPr>
                  <p:cNvPr id="126" name="Freeform 126"/>
                  <p:cNvSpPr/>
                  <p:nvPr/>
                </p:nvSpPr>
                <p:spPr>
                  <a:xfrm>
                    <a:off x="4080315" y="2543756"/>
                    <a:ext cx="190871" cy="1908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7" name="TextBox 137"/>
                  <p:cNvSpPr txBox="1"/>
                  <p:nvPr/>
                </p:nvSpPr>
                <p:spPr>
                  <a:xfrm>
                    <a:off x="4365793" y="2535958"/>
                    <a:ext cx="2506475" cy="20646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840"/>
                      </a:lnSpc>
                      <a:spcBef>
                        <a:spcPct val="0"/>
                      </a:spcBef>
                    </a:pPr>
                    <a:r>
                      <a:rPr lang="en-US" sz="700" b="1" dirty="0">
                        <a:solidFill>
                          <a:srgbClr val="000000"/>
                        </a:solidFill>
                        <a:latin typeface="Newsreader" panose="02000000000000000000" pitchFamily="2" charset="0"/>
                      </a:rPr>
                      <a:t>Confidentiality: </a:t>
                    </a:r>
                    <a:r>
                      <a:rPr lang="en-US" sz="700" dirty="0">
                        <a:solidFill>
                          <a:srgbClr val="000000"/>
                        </a:solidFill>
                        <a:latin typeface="Newsreader" panose="02000000000000000000" pitchFamily="2" charset="0"/>
                      </a:rPr>
                      <a:t>Your vote is confidential. Fold your ballot to conceal your choices before depositing it in the ballot box</a:t>
                    </a:r>
                  </a:p>
                </p:txBody>
              </p:sp>
              <p:sp>
                <p:nvSpPr>
                  <p:cNvPr id="141" name="TextBox 141"/>
                  <p:cNvSpPr txBox="1"/>
                  <p:nvPr/>
                </p:nvSpPr>
                <p:spPr>
                  <a:xfrm>
                    <a:off x="4151938" y="2590429"/>
                    <a:ext cx="47625" cy="10387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840"/>
                      </a:lnSpc>
                      <a:spcBef>
                        <a:spcPct val="0"/>
                      </a:spcBef>
                    </a:pPr>
                    <a:r>
                      <a:rPr lang="en-US" sz="700" b="1" dirty="0">
                        <a:solidFill>
                          <a:srgbClr val="FFFFFF"/>
                        </a:solidFill>
                        <a:latin typeface="Newsreader" panose="02000000000000000000" pitchFamily="2" charset="0"/>
                      </a:rPr>
                      <a:t>4</a:t>
                    </a:r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4DF6A3D9-7C62-82B8-C615-72D0412F566D}"/>
                    </a:ext>
                  </a:extLst>
                </p:cNvPr>
                <p:cNvGrpSpPr/>
                <p:nvPr/>
              </p:nvGrpSpPr>
              <p:grpSpPr>
                <a:xfrm>
                  <a:off x="4080315" y="2134968"/>
                  <a:ext cx="2791953" cy="206467"/>
                  <a:chOff x="4080315" y="2134968"/>
                  <a:chExt cx="2791953" cy="206467"/>
                </a:xfrm>
              </p:grpSpPr>
              <p:sp>
                <p:nvSpPr>
                  <p:cNvPr id="129" name="Freeform 129"/>
                  <p:cNvSpPr/>
                  <p:nvPr/>
                </p:nvSpPr>
                <p:spPr>
                  <a:xfrm>
                    <a:off x="4080315" y="2142766"/>
                    <a:ext cx="190871" cy="1908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8" name="TextBox 138"/>
                  <p:cNvSpPr txBox="1"/>
                  <p:nvPr/>
                </p:nvSpPr>
                <p:spPr>
                  <a:xfrm>
                    <a:off x="4365793" y="2134968"/>
                    <a:ext cx="2506475" cy="20646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840"/>
                      </a:lnSpc>
                      <a:spcBef>
                        <a:spcPct val="0"/>
                      </a:spcBef>
                    </a:pPr>
                    <a:r>
                      <a:rPr lang="en-US" sz="700" b="1" dirty="0">
                        <a:solidFill>
                          <a:srgbClr val="000000"/>
                        </a:solidFill>
                        <a:latin typeface="Newsreader" panose="02000000000000000000" pitchFamily="2" charset="0"/>
                      </a:rPr>
                      <a:t>Verify Your Choices: </a:t>
                    </a:r>
                    <a:r>
                      <a:rPr lang="en-US" sz="700" dirty="0">
                        <a:solidFill>
                          <a:srgbClr val="000000"/>
                        </a:solidFill>
                        <a:latin typeface="Newsreader" panose="02000000000000000000" pitchFamily="2" charset="0"/>
                      </a:rPr>
                      <a:t>Before submitting your ballot, review it to ensure you have marked your selections accurately</a:t>
                    </a:r>
                  </a:p>
                </p:txBody>
              </p:sp>
              <p:sp>
                <p:nvSpPr>
                  <p:cNvPr id="142" name="TextBox 142"/>
                  <p:cNvSpPr txBox="1"/>
                  <p:nvPr/>
                </p:nvSpPr>
                <p:spPr>
                  <a:xfrm>
                    <a:off x="4151938" y="2189439"/>
                    <a:ext cx="47625" cy="10387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840"/>
                      </a:lnSpc>
                      <a:spcBef>
                        <a:spcPct val="0"/>
                      </a:spcBef>
                    </a:pPr>
                    <a:r>
                      <a:rPr lang="en-US" sz="700" b="1" dirty="0">
                        <a:solidFill>
                          <a:srgbClr val="FFFFFF"/>
                        </a:solidFill>
                        <a:latin typeface="Newsreader" panose="02000000000000000000" pitchFamily="2" charset="0"/>
                      </a:rPr>
                      <a:t>3</a:t>
                    </a:r>
                  </a:p>
                </p:txBody>
              </p: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28DFDC01-4409-24FB-F0DE-0EB60FD17E4A}"/>
                    </a:ext>
                  </a:extLst>
                </p:cNvPr>
                <p:cNvGrpSpPr/>
                <p:nvPr/>
              </p:nvGrpSpPr>
              <p:grpSpPr>
                <a:xfrm>
                  <a:off x="687733" y="2535958"/>
                  <a:ext cx="2791952" cy="206467"/>
                  <a:chOff x="687733" y="2535958"/>
                  <a:chExt cx="2791952" cy="206467"/>
                </a:xfrm>
              </p:grpSpPr>
              <p:sp>
                <p:nvSpPr>
                  <p:cNvPr id="132" name="Freeform 132"/>
                  <p:cNvSpPr/>
                  <p:nvPr/>
                </p:nvSpPr>
                <p:spPr>
                  <a:xfrm>
                    <a:off x="687733" y="2543756"/>
                    <a:ext cx="190871" cy="1908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9" name="TextBox 139"/>
                  <p:cNvSpPr txBox="1"/>
                  <p:nvPr/>
                </p:nvSpPr>
                <p:spPr>
                  <a:xfrm>
                    <a:off x="973210" y="2535958"/>
                    <a:ext cx="2506475" cy="20646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840"/>
                      </a:lnSpc>
                      <a:spcBef>
                        <a:spcPct val="0"/>
                      </a:spcBef>
                    </a:pPr>
                    <a:r>
                      <a:rPr lang="en-US" sz="700" b="1" dirty="0">
                        <a:solidFill>
                          <a:srgbClr val="000000"/>
                        </a:solidFill>
                        <a:latin typeface="Newsreader" panose="02000000000000000000" pitchFamily="2" charset="0"/>
                      </a:rPr>
                      <a:t>Marking Your Choices: </a:t>
                    </a:r>
                    <a:r>
                      <a:rPr lang="en-US" sz="700" dirty="0">
                        <a:solidFill>
                          <a:srgbClr val="000000"/>
                        </a:solidFill>
                        <a:latin typeface="Newsreader" panose="02000000000000000000" pitchFamily="2" charset="0"/>
                      </a:rPr>
                      <a:t>Use a pen or pencil to mark an "X" or fill in the box next to your chosen candidate for each position</a:t>
                    </a:r>
                  </a:p>
                </p:txBody>
              </p:sp>
              <p:sp>
                <p:nvSpPr>
                  <p:cNvPr id="143" name="TextBox 143"/>
                  <p:cNvSpPr txBox="1"/>
                  <p:nvPr/>
                </p:nvSpPr>
                <p:spPr>
                  <a:xfrm>
                    <a:off x="759356" y="2590429"/>
                    <a:ext cx="47625" cy="10387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840"/>
                      </a:lnSpc>
                      <a:spcBef>
                        <a:spcPct val="0"/>
                      </a:spcBef>
                    </a:pPr>
                    <a:r>
                      <a:rPr lang="en-US" sz="700" b="1" dirty="0">
                        <a:solidFill>
                          <a:srgbClr val="FFFFFF"/>
                        </a:solidFill>
                        <a:latin typeface="Newsreader" panose="02000000000000000000" pitchFamily="2" charset="0"/>
                      </a:rPr>
                      <a:t>2</a:t>
                    </a:r>
                  </a:p>
                </p:txBody>
              </p:sp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CA2D806F-135C-2E3F-A551-47D09CFC2FB9}"/>
                    </a:ext>
                  </a:extLst>
                </p:cNvPr>
                <p:cNvGrpSpPr/>
                <p:nvPr/>
              </p:nvGrpSpPr>
              <p:grpSpPr>
                <a:xfrm>
                  <a:off x="687733" y="2134968"/>
                  <a:ext cx="2791952" cy="206467"/>
                  <a:chOff x="687733" y="2134968"/>
                  <a:chExt cx="2791952" cy="206467"/>
                </a:xfrm>
              </p:grpSpPr>
              <p:sp>
                <p:nvSpPr>
                  <p:cNvPr id="135" name="Freeform 135"/>
                  <p:cNvSpPr/>
                  <p:nvPr/>
                </p:nvSpPr>
                <p:spPr>
                  <a:xfrm>
                    <a:off x="687733" y="2142766"/>
                    <a:ext cx="190871" cy="1908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0" name="TextBox 140"/>
                  <p:cNvSpPr txBox="1"/>
                  <p:nvPr/>
                </p:nvSpPr>
                <p:spPr>
                  <a:xfrm>
                    <a:off x="973210" y="2134968"/>
                    <a:ext cx="2506475" cy="20646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840"/>
                      </a:lnSpc>
                      <a:spcBef>
                        <a:spcPct val="0"/>
                      </a:spcBef>
                    </a:pPr>
                    <a:r>
                      <a:rPr lang="en-US" sz="700" b="1" dirty="0">
                        <a:solidFill>
                          <a:srgbClr val="000000"/>
                        </a:solidFill>
                        <a:latin typeface="Newsreader" panose="02000000000000000000" pitchFamily="2" charset="0"/>
                      </a:rPr>
                      <a:t>Read Carefully: </a:t>
                    </a:r>
                    <a:r>
                      <a:rPr lang="en-US" sz="700" dirty="0">
                        <a:solidFill>
                          <a:srgbClr val="000000"/>
                        </a:solidFill>
                        <a:latin typeface="Newsreader" panose="02000000000000000000" pitchFamily="2" charset="0"/>
                      </a:rPr>
                      <a:t>Take your time to read through the ballot and understand the positions and candidates</a:t>
                    </a:r>
                  </a:p>
                </p:txBody>
              </p:sp>
              <p:sp>
                <p:nvSpPr>
                  <p:cNvPr id="144" name="TextBox 144"/>
                  <p:cNvSpPr txBox="1"/>
                  <p:nvPr/>
                </p:nvSpPr>
                <p:spPr>
                  <a:xfrm>
                    <a:off x="759356" y="2189439"/>
                    <a:ext cx="47625" cy="10387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840"/>
                      </a:lnSpc>
                      <a:spcBef>
                        <a:spcPct val="0"/>
                      </a:spcBef>
                    </a:pPr>
                    <a:r>
                      <a:rPr lang="en-US" sz="700" b="1" dirty="0">
                        <a:solidFill>
                          <a:srgbClr val="FFFFFF"/>
                        </a:solidFill>
                        <a:latin typeface="Newsreader" panose="02000000000000000000" pitchFamily="2" charset="0"/>
                      </a:rPr>
                      <a:t>1</a:t>
                    </a:r>
                  </a:p>
                </p:txBody>
              </p:sp>
            </p:grpSp>
          </p:grpSp>
          <p:sp>
            <p:nvSpPr>
              <p:cNvPr id="145" name="TextBox 145"/>
              <p:cNvSpPr txBox="1"/>
              <p:nvPr/>
            </p:nvSpPr>
            <p:spPr>
              <a:xfrm>
                <a:off x="2776882" y="1614193"/>
                <a:ext cx="2006236" cy="1538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99"/>
                  </a:lnSpc>
                  <a:spcBef>
                    <a:spcPct val="0"/>
                  </a:spcBef>
                </a:pPr>
                <a:r>
                  <a:rPr lang="en-US" sz="999" b="1" dirty="0">
                    <a:solidFill>
                      <a:srgbClr val="000000"/>
                    </a:solidFill>
                    <a:latin typeface="Newsreader" panose="02000000000000000000" pitchFamily="2" charset="0"/>
                  </a:rPr>
                  <a:t>INSTRUCTIONS FOR VOTERS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336ED42-740F-1DE5-4304-B685CDD9000F}"/>
                </a:ext>
              </a:extLst>
            </p:cNvPr>
            <p:cNvGrpSpPr/>
            <p:nvPr/>
          </p:nvGrpSpPr>
          <p:grpSpPr>
            <a:xfrm>
              <a:off x="382655" y="455402"/>
              <a:ext cx="6794690" cy="733425"/>
              <a:chOff x="382655" y="455402"/>
              <a:chExt cx="6794690" cy="733425"/>
            </a:xfrm>
          </p:grpSpPr>
          <p:sp>
            <p:nvSpPr>
              <p:cNvPr id="159" name="AutoShape 159"/>
              <p:cNvSpPr/>
              <p:nvPr/>
            </p:nvSpPr>
            <p:spPr>
              <a:xfrm>
                <a:off x="4638715" y="947098"/>
                <a:ext cx="1581423" cy="0"/>
              </a:xfrm>
              <a:prstGeom prst="line">
                <a:avLst/>
              </a:prstGeom>
              <a:ln w="9525" cap="flat">
                <a:solidFill>
                  <a:srgbClr val="31312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" name="TextBox 160"/>
              <p:cNvSpPr txBox="1"/>
              <p:nvPr/>
            </p:nvSpPr>
            <p:spPr>
              <a:xfrm>
                <a:off x="6014050" y="566876"/>
                <a:ext cx="1163295" cy="4145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spc="112" dirty="0">
                    <a:solidFill>
                      <a:srgbClr val="31312F"/>
                    </a:solidFill>
                    <a:latin typeface="Newsreader"/>
                  </a:rPr>
                  <a:t>CITIZENS' VOTING COMMITTEE</a:t>
                </a:r>
              </a:p>
            </p:txBody>
          </p:sp>
          <p:sp>
            <p:nvSpPr>
              <p:cNvPr id="161" name="TextBox 161"/>
              <p:cNvSpPr txBox="1"/>
              <p:nvPr/>
            </p:nvSpPr>
            <p:spPr>
              <a:xfrm>
                <a:off x="382655" y="455402"/>
                <a:ext cx="4652466" cy="7334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5550"/>
                  </a:lnSpc>
                </a:pPr>
                <a:r>
                  <a:rPr lang="en-US" sz="5000" b="1" dirty="0">
                    <a:solidFill>
                      <a:srgbClr val="31312F"/>
                    </a:solidFill>
                    <a:latin typeface="Newsreader" panose="02000000000000000000" pitchFamily="2" charset="0"/>
                  </a:rPr>
                  <a:t>Voting ballot</a:t>
                </a:r>
              </a:p>
            </p:txBody>
          </p:sp>
        </p:grpSp>
        <p:sp>
          <p:nvSpPr>
            <p:cNvPr id="162" name="TemplateLAB"/>
            <p:cNvSpPr/>
            <p:nvPr/>
          </p:nvSpPr>
          <p:spPr>
            <a:xfrm rot="-5400000">
              <a:off x="7022937" y="9973825"/>
              <a:ext cx="576000" cy="95040"/>
            </a:xfrm>
            <a:custGeom>
              <a:avLst/>
              <a:gdLst/>
              <a:ahLst/>
              <a:cxnLst/>
              <a:rect l="l" t="t" r="r" b="b"/>
              <a:pathLst>
                <a:path w="576000" h="95040">
                  <a:moveTo>
                    <a:pt x="0" y="0"/>
                  </a:moveTo>
                  <a:lnTo>
                    <a:pt x="576000" y="0"/>
                  </a:lnTo>
                  <a:lnTo>
                    <a:pt x="576000" y="95040"/>
                  </a:lnTo>
                  <a:lnTo>
                    <a:pt x="0" y="95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282</Words>
  <Application>Microsoft Office PowerPoint</Application>
  <PresentationFormat>Custom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Newsreader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Ballot template (Portrait)</dc:title>
  <dc:creator>Hoang Anh</dc:creator>
  <cp:lastModifiedBy>Hoang Anh</cp:lastModifiedBy>
  <cp:revision>27</cp:revision>
  <dcterms:created xsi:type="dcterms:W3CDTF">2006-08-16T00:00:00Z</dcterms:created>
  <dcterms:modified xsi:type="dcterms:W3CDTF">2024-03-15T09:22:29Z</dcterms:modified>
  <dc:identifier>DAF_jL_NqY0</dc:identifier>
</cp:coreProperties>
</file>