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7556500" cy="10693400"/>
  <p:notesSz cx="6858000" cy="9144000"/>
  <p:embeddedFontLst>
    <p:embeddedFont>
      <p:font typeface="Plus Jakarta Sans" pitchFamily="2" charset="0"/>
      <p:regular r:id="rId3"/>
      <p:bold r:id="rId4"/>
      <p:italic r:id="rId5"/>
      <p:boldItalic r:id="rId6"/>
    </p:embeddedFont>
    <p:embeddedFont>
      <p:font typeface="Plus Jakarta Sans ExtraBold" pitchFamily="2" charset="0"/>
      <p:bold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4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80" autoAdjust="0"/>
    <p:restoredTop sz="94622" autoAdjust="0"/>
  </p:normalViewPr>
  <p:slideViewPr>
    <p:cSldViewPr>
      <p:cViewPr varScale="1">
        <p:scale>
          <a:sx n="68" d="100"/>
          <a:sy n="68" d="100"/>
        </p:scale>
        <p:origin x="250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7">
            <a:extLst>
              <a:ext uri="{FF2B5EF4-FFF2-40B4-BE49-F238E27FC236}">
                <a16:creationId xmlns:a16="http://schemas.microsoft.com/office/drawing/2014/main" id="{08040BBA-DA88-D817-96B3-9F2D405FE0A2}"/>
              </a:ext>
            </a:extLst>
          </p:cNvPr>
          <p:cNvGrpSpPr/>
          <p:nvPr/>
        </p:nvGrpSpPr>
        <p:grpSpPr>
          <a:xfrm>
            <a:off x="0" y="0"/>
            <a:ext cx="7556500" cy="10693400"/>
            <a:chOff x="0" y="0"/>
            <a:chExt cx="7556500" cy="10693400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61047FD6-DB04-4B78-AB5E-D3C5530F84FF}"/>
                </a:ext>
              </a:extLst>
            </p:cNvPr>
            <p:cNvGrpSpPr/>
            <p:nvPr/>
          </p:nvGrpSpPr>
          <p:grpSpPr>
            <a:xfrm>
              <a:off x="0" y="10314833"/>
              <a:ext cx="7556500" cy="378567"/>
              <a:chOff x="0" y="10313433"/>
              <a:chExt cx="7556500" cy="378567"/>
            </a:xfrm>
          </p:grpSpPr>
          <p:sp>
            <p:nvSpPr>
              <p:cNvPr id="101" name="Freeform 101"/>
              <p:cNvSpPr/>
              <p:nvPr/>
            </p:nvSpPr>
            <p:spPr>
              <a:xfrm>
                <a:off x="0" y="10313433"/>
                <a:ext cx="7556500" cy="378567"/>
              </a:xfrm>
              <a:custGeom>
                <a:avLst/>
                <a:gdLst/>
                <a:ahLst/>
                <a:cxnLst/>
                <a:rect l="l" t="t" r="r" b="b"/>
                <a:pathLst>
                  <a:path w="2705570" h="135670">
                    <a:moveTo>
                      <a:pt x="0" y="0"/>
                    </a:moveTo>
                    <a:lnTo>
                      <a:pt x="2705570" y="0"/>
                    </a:lnTo>
                    <a:lnTo>
                      <a:pt x="2705570" y="135670"/>
                    </a:lnTo>
                    <a:lnTo>
                      <a:pt x="0" y="135670"/>
                    </a:lnTo>
                    <a:close/>
                  </a:path>
                </a:pathLst>
              </a:custGeom>
              <a:solidFill>
                <a:srgbClr val="A64545"/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03" name="TextBox 103"/>
              <p:cNvSpPr txBox="1"/>
              <p:nvPr/>
            </p:nvSpPr>
            <p:spPr>
              <a:xfrm>
                <a:off x="570273" y="10458267"/>
                <a:ext cx="2429810" cy="889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719"/>
                  </a:lnSpc>
                </a:pPr>
                <a:r>
                  <a:rPr lang="en-US" sz="599" spc="-24" dirty="0">
                    <a:solidFill>
                      <a:srgbClr val="FFFFFF"/>
                    </a:solidFill>
                    <a:latin typeface="Plus Jakarta Sans"/>
                  </a:rPr>
                  <a:t>February 30th, 2024</a:t>
                </a:r>
              </a:p>
            </p:txBody>
          </p:sp>
          <p:sp>
            <p:nvSpPr>
              <p:cNvPr id="104" name="TextBox 104"/>
              <p:cNvSpPr txBox="1"/>
              <p:nvPr/>
            </p:nvSpPr>
            <p:spPr>
              <a:xfrm>
                <a:off x="4559917" y="10458267"/>
                <a:ext cx="2429810" cy="889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719"/>
                  </a:lnSpc>
                </a:pPr>
                <a:r>
                  <a:rPr lang="en-US" sz="600" spc="-24" dirty="0">
                    <a:solidFill>
                      <a:srgbClr val="FFFFFF"/>
                    </a:solidFill>
                    <a:latin typeface="Plus Jakarta Sans" pitchFamily="2" charset="0"/>
                    <a:cs typeface="Plus Jakarta Sans" pitchFamily="2" charset="0"/>
                  </a:rPr>
                  <a:t>Ballot </a:t>
                </a:r>
                <a:r>
                  <a:rPr lang="en-US" sz="600" b="1" spc="-24" dirty="0">
                    <a:solidFill>
                      <a:srgbClr val="FFFFFF"/>
                    </a:solidFill>
                    <a:latin typeface="Plus Jakarta Sans" pitchFamily="2" charset="0"/>
                    <a:cs typeface="Plus Jakarta Sans" pitchFamily="2" charset="0"/>
                  </a:rPr>
                  <a:t>| 100</a:t>
                </a: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D2730EF2-6E02-E14F-AB34-422722EC28DD}"/>
                </a:ext>
              </a:extLst>
            </p:cNvPr>
            <p:cNvGrpSpPr/>
            <p:nvPr/>
          </p:nvGrpSpPr>
          <p:grpSpPr>
            <a:xfrm>
              <a:off x="499673" y="6705014"/>
              <a:ext cx="6557154" cy="3008784"/>
              <a:chOff x="501423" y="6705014"/>
              <a:chExt cx="6557154" cy="3008784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E9C43268-3297-4BFA-1C99-52CA9F8474FF}"/>
                  </a:ext>
                </a:extLst>
              </p:cNvPr>
              <p:cNvGrpSpPr/>
              <p:nvPr/>
            </p:nvGrpSpPr>
            <p:grpSpPr>
              <a:xfrm>
                <a:off x="2795124" y="6705014"/>
                <a:ext cx="1969753" cy="3008784"/>
                <a:chOff x="2795123" y="6705014"/>
                <a:chExt cx="1969753" cy="3008784"/>
              </a:xfrm>
            </p:grpSpPr>
            <p:sp>
              <p:nvSpPr>
                <p:cNvPr id="28" name="Freeform 29">
                  <a:extLst>
                    <a:ext uri="{FF2B5EF4-FFF2-40B4-BE49-F238E27FC236}">
                      <a16:creationId xmlns:a16="http://schemas.microsoft.com/office/drawing/2014/main" id="{CF7FAA1F-BC45-B503-CDEC-28A7C1DC18E1}"/>
                    </a:ext>
                  </a:extLst>
                </p:cNvPr>
                <p:cNvSpPr/>
                <p:nvPr/>
              </p:nvSpPr>
              <p:spPr>
                <a:xfrm>
                  <a:off x="2795123" y="6705014"/>
                  <a:ext cx="1969753" cy="3008784"/>
                </a:xfrm>
                <a:prstGeom prst="roundRect">
                  <a:avLst>
                    <a:gd name="adj" fmla="val 7504"/>
                  </a:avLst>
                </a:prstGeom>
                <a:solidFill>
                  <a:srgbClr val="F4EDED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" name="Freeform 48"/>
                <p:cNvSpPr/>
                <p:nvPr/>
              </p:nvSpPr>
              <p:spPr>
                <a:xfrm>
                  <a:off x="3090789" y="7712909"/>
                  <a:ext cx="1378421" cy="1378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9804"/>
                  </a:srgbClr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" name="Freeform 51"/>
                <p:cNvSpPr/>
                <p:nvPr/>
              </p:nvSpPr>
              <p:spPr>
                <a:xfrm>
                  <a:off x="2941851" y="7776740"/>
                  <a:ext cx="1676297" cy="1608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793" h="618581">
                      <a:moveTo>
                        <a:pt x="0" y="0"/>
                      </a:moveTo>
                      <a:lnTo>
                        <a:pt x="644793" y="0"/>
                      </a:lnTo>
                      <a:lnTo>
                        <a:pt x="644793" y="618581"/>
                      </a:lnTo>
                      <a:lnTo>
                        <a:pt x="0" y="618581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 l="-3658" t="-13877" r="-12048" b="-67151"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2" name="AutoShape 52"/>
                <p:cNvSpPr/>
                <p:nvPr/>
              </p:nvSpPr>
              <p:spPr>
                <a:xfrm>
                  <a:off x="2921860" y="7562428"/>
                  <a:ext cx="1716278" cy="0"/>
                </a:xfrm>
                <a:prstGeom prst="line">
                  <a:avLst/>
                </a:prstGeom>
                <a:ln w="9525" cap="flat">
                  <a:solidFill>
                    <a:srgbClr val="A64545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" name="Freeform 130">
                  <a:extLst>
                    <a:ext uri="{FF2B5EF4-FFF2-40B4-BE49-F238E27FC236}">
                      <a16:creationId xmlns:a16="http://schemas.microsoft.com/office/drawing/2014/main" id="{8729E4DB-74FF-9B29-9F0A-8705594EE439}"/>
                    </a:ext>
                  </a:extLst>
                </p:cNvPr>
                <p:cNvSpPr/>
                <p:nvPr/>
              </p:nvSpPr>
              <p:spPr>
                <a:xfrm>
                  <a:off x="2921861" y="9138955"/>
                  <a:ext cx="1716278" cy="451664"/>
                </a:xfrm>
                <a:prstGeom prst="roundRect">
                  <a:avLst>
                    <a:gd name="adj" fmla="val 23521"/>
                  </a:avLst>
                </a:prstGeom>
                <a:solidFill>
                  <a:srgbClr val="B46565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4" name="Freeform 54"/>
                <p:cNvSpPr/>
                <p:nvPr/>
              </p:nvSpPr>
              <p:spPr>
                <a:xfrm>
                  <a:off x="4281448" y="7182891"/>
                  <a:ext cx="242846" cy="242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6" name="Freeform 56"/>
                <p:cNvSpPr/>
                <p:nvPr/>
              </p:nvSpPr>
              <p:spPr>
                <a:xfrm rot="5400000">
                  <a:off x="4333908" y="7040492"/>
                  <a:ext cx="137925" cy="41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25" h="41127">
                      <a:moveTo>
                        <a:pt x="0" y="0"/>
                      </a:moveTo>
                      <a:lnTo>
                        <a:pt x="137925" y="0"/>
                      </a:lnTo>
                      <a:lnTo>
                        <a:pt x="137925" y="41126"/>
                      </a:lnTo>
                      <a:lnTo>
                        <a:pt x="0" y="411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5" name="TextBox 105"/>
                <p:cNvSpPr txBox="1"/>
                <p:nvPr/>
              </p:nvSpPr>
              <p:spPr>
                <a:xfrm>
                  <a:off x="2941851" y="7336837"/>
                  <a:ext cx="1074652" cy="889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719"/>
                    </a:lnSpc>
                    <a:spcBef>
                      <a:spcPct val="0"/>
                    </a:spcBef>
                  </a:pPr>
                  <a:r>
                    <a:rPr lang="en-US" sz="599" b="1" dirty="0">
                      <a:solidFill>
                        <a:srgbClr val="474747"/>
                      </a:solidFill>
                      <a:latin typeface="Plus Jakarta Sans" pitchFamily="2" charset="0"/>
                      <a:cs typeface="Plus Jakarta Sans" pitchFamily="2" charset="0"/>
                    </a:rPr>
                    <a:t>Marketing Team</a:t>
                  </a:r>
                </a:p>
              </p:txBody>
            </p:sp>
            <p:sp>
              <p:nvSpPr>
                <p:cNvPr id="106" name="TextBox 106"/>
                <p:cNvSpPr txBox="1"/>
                <p:nvPr/>
              </p:nvSpPr>
              <p:spPr>
                <a:xfrm>
                  <a:off x="2941851" y="6908212"/>
                  <a:ext cx="1002798" cy="3855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just">
                    <a:lnSpc>
                      <a:spcPts val="1516"/>
                    </a:lnSpc>
                  </a:pPr>
                  <a:r>
                    <a:rPr lang="en-US" sz="1500" b="1" dirty="0">
                      <a:solidFill>
                        <a:srgbClr val="A64545"/>
                      </a:solidFill>
                      <a:latin typeface="Plus Jakarta Sans" pitchFamily="2" charset="0"/>
                      <a:cs typeface="Plus Jakarta Sans" pitchFamily="2" charset="0"/>
                    </a:rPr>
                    <a:t>Liam Campbell</a:t>
                  </a:r>
                </a:p>
              </p:txBody>
            </p:sp>
            <p:sp>
              <p:nvSpPr>
                <p:cNvPr id="107" name="TextBox 107"/>
                <p:cNvSpPr txBox="1"/>
                <p:nvPr/>
              </p:nvSpPr>
              <p:spPr>
                <a:xfrm>
                  <a:off x="4237287" y="6885344"/>
                  <a:ext cx="331168" cy="113314"/>
                </a:xfrm>
                <a:prstGeom prst="rect">
                  <a:avLst/>
                </a:prstGeom>
              </p:spPr>
              <p:txBody>
                <a:bodyPr spcFirstLastPara="1" lIns="0" tIns="0" rIns="0" bIns="0" numCol="1" rtlCol="0" anchor="t">
                  <a:prstTxWarp prst="textArchUp">
                    <a:avLst/>
                  </a:prstTxWarp>
                  <a:spAutoFit/>
                </a:bodyPr>
                <a:lstStyle>
                  <a:defPPr>
                    <a:defRPr lang="en-US"/>
                  </a:defPPr>
                  <a:lvl1pPr algn="ctr">
                    <a:lnSpc>
                      <a:spcPts val="461"/>
                    </a:lnSpc>
                    <a:defRPr sz="461" spc="46">
                      <a:solidFill>
                        <a:srgbClr val="000000"/>
                      </a:solidFill>
                      <a:latin typeface="Plus Jakarta Sans"/>
                    </a:defRPr>
                  </a:lvl1pPr>
                </a:lstStyle>
                <a:p>
                  <a:r>
                    <a:rPr lang="en-US" sz="450" dirty="0"/>
                    <a:t>Vote here</a:t>
                  </a:r>
                </a:p>
              </p:txBody>
            </p:sp>
            <p:sp>
              <p:nvSpPr>
                <p:cNvPr id="133" name="TextBox 133"/>
                <p:cNvSpPr txBox="1"/>
                <p:nvPr/>
              </p:nvSpPr>
              <p:spPr>
                <a:xfrm>
                  <a:off x="3092218" y="9275887"/>
                  <a:ext cx="1375563" cy="1778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719"/>
                    </a:lnSpc>
                    <a:spcBef>
                      <a:spcPct val="0"/>
                    </a:spcBef>
                  </a:pPr>
                  <a:r>
                    <a:rPr lang="en-US" sz="599" dirty="0">
                      <a:solidFill>
                        <a:srgbClr val="FFFFFF"/>
                      </a:solidFill>
                      <a:latin typeface="Plus Jakarta Sans" pitchFamily="2" charset="0"/>
                      <a:cs typeface="Plus Jakarta Sans" pitchFamily="2" charset="0"/>
                    </a:rPr>
                    <a:t>Launched marketing campaign, </a:t>
                  </a:r>
                  <a:r>
                    <a:rPr lang="en-US" sz="599" b="1" dirty="0">
                      <a:solidFill>
                        <a:srgbClr val="FFFFFF"/>
                      </a:solidFill>
                      <a:latin typeface="Plus Jakarta Sans" pitchFamily="2" charset="0"/>
                      <a:cs typeface="Plus Jakarta Sans" pitchFamily="2" charset="0"/>
                    </a:rPr>
                    <a:t>doubled website traffic within month</a:t>
                  </a:r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D035DF57-AD23-F898-F7D3-954A148DA112}"/>
                  </a:ext>
                </a:extLst>
              </p:cNvPr>
              <p:cNvGrpSpPr/>
              <p:nvPr/>
            </p:nvGrpSpPr>
            <p:grpSpPr>
              <a:xfrm>
                <a:off x="5088824" y="6705014"/>
                <a:ext cx="1969753" cy="3008784"/>
                <a:chOff x="5088824" y="6705014"/>
                <a:chExt cx="1969753" cy="3008784"/>
              </a:xfrm>
            </p:grpSpPr>
            <p:sp>
              <p:nvSpPr>
                <p:cNvPr id="31" name="Freeform 29">
                  <a:extLst>
                    <a:ext uri="{FF2B5EF4-FFF2-40B4-BE49-F238E27FC236}">
                      <a16:creationId xmlns:a16="http://schemas.microsoft.com/office/drawing/2014/main" id="{C25B479A-52AD-67C2-9B81-A0F511D27B35}"/>
                    </a:ext>
                  </a:extLst>
                </p:cNvPr>
                <p:cNvSpPr/>
                <p:nvPr/>
              </p:nvSpPr>
              <p:spPr>
                <a:xfrm>
                  <a:off x="5088824" y="6705014"/>
                  <a:ext cx="1969753" cy="3008784"/>
                </a:xfrm>
                <a:prstGeom prst="roundRect">
                  <a:avLst>
                    <a:gd name="adj" fmla="val 7504"/>
                  </a:avLst>
                </a:prstGeom>
                <a:solidFill>
                  <a:srgbClr val="F4EDED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1" name="Freeform 61"/>
                <p:cNvSpPr/>
                <p:nvPr/>
              </p:nvSpPr>
              <p:spPr>
                <a:xfrm>
                  <a:off x="5384490" y="7712909"/>
                  <a:ext cx="1378421" cy="1378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9804"/>
                  </a:srgbClr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4" name="Freeform 64"/>
                <p:cNvSpPr/>
                <p:nvPr/>
              </p:nvSpPr>
              <p:spPr>
                <a:xfrm flipH="1">
                  <a:off x="5235552" y="7776740"/>
                  <a:ext cx="1676297" cy="1608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793" h="618581">
                      <a:moveTo>
                        <a:pt x="644793" y="0"/>
                      </a:moveTo>
                      <a:lnTo>
                        <a:pt x="0" y="0"/>
                      </a:lnTo>
                      <a:lnTo>
                        <a:pt x="0" y="618581"/>
                      </a:lnTo>
                      <a:lnTo>
                        <a:pt x="644793" y="618581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46385" t="-17931" r="-67347" b="-30501"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5" name="AutoShape 65"/>
                <p:cNvSpPr/>
                <p:nvPr/>
              </p:nvSpPr>
              <p:spPr>
                <a:xfrm>
                  <a:off x="5215561" y="7562428"/>
                  <a:ext cx="1716278" cy="0"/>
                </a:xfrm>
                <a:prstGeom prst="line">
                  <a:avLst/>
                </a:prstGeom>
                <a:ln w="9525" cap="flat">
                  <a:solidFill>
                    <a:srgbClr val="A64545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" name="Freeform 130">
                  <a:extLst>
                    <a:ext uri="{FF2B5EF4-FFF2-40B4-BE49-F238E27FC236}">
                      <a16:creationId xmlns:a16="http://schemas.microsoft.com/office/drawing/2014/main" id="{3A8582D2-292F-8AB3-2DC5-BB6F4C14C2B2}"/>
                    </a:ext>
                  </a:extLst>
                </p:cNvPr>
                <p:cNvSpPr/>
                <p:nvPr/>
              </p:nvSpPr>
              <p:spPr>
                <a:xfrm>
                  <a:off x="5215561" y="9138955"/>
                  <a:ext cx="1716278" cy="451664"/>
                </a:xfrm>
                <a:prstGeom prst="roundRect">
                  <a:avLst>
                    <a:gd name="adj" fmla="val 23521"/>
                  </a:avLst>
                </a:prstGeom>
                <a:solidFill>
                  <a:srgbClr val="B46565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7" name="Freeform 67"/>
                <p:cNvSpPr/>
                <p:nvPr/>
              </p:nvSpPr>
              <p:spPr>
                <a:xfrm>
                  <a:off x="6575148" y="7182891"/>
                  <a:ext cx="242846" cy="242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9" name="Freeform 69"/>
                <p:cNvSpPr/>
                <p:nvPr/>
              </p:nvSpPr>
              <p:spPr>
                <a:xfrm rot="5400000">
                  <a:off x="6627609" y="7040492"/>
                  <a:ext cx="137925" cy="41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25" h="41127">
                      <a:moveTo>
                        <a:pt x="0" y="0"/>
                      </a:moveTo>
                      <a:lnTo>
                        <a:pt x="137925" y="0"/>
                      </a:lnTo>
                      <a:lnTo>
                        <a:pt x="137925" y="41126"/>
                      </a:lnTo>
                      <a:lnTo>
                        <a:pt x="0" y="411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8" name="TextBox 108"/>
                <p:cNvSpPr txBox="1"/>
                <p:nvPr/>
              </p:nvSpPr>
              <p:spPr>
                <a:xfrm>
                  <a:off x="5235552" y="7336837"/>
                  <a:ext cx="1074652" cy="889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719"/>
                    </a:lnSpc>
                    <a:spcBef>
                      <a:spcPct val="0"/>
                    </a:spcBef>
                  </a:pPr>
                  <a:r>
                    <a:rPr lang="en-US" sz="599" b="1" dirty="0">
                      <a:solidFill>
                        <a:srgbClr val="474747"/>
                      </a:solidFill>
                      <a:latin typeface="Plus Jakarta Sans" pitchFamily="2" charset="0"/>
                      <a:cs typeface="Plus Jakarta Sans" pitchFamily="2" charset="0"/>
                    </a:rPr>
                    <a:t>Operations Management</a:t>
                  </a:r>
                </a:p>
              </p:txBody>
            </p:sp>
            <p:sp>
              <p:nvSpPr>
                <p:cNvPr id="109" name="TextBox 109"/>
                <p:cNvSpPr txBox="1"/>
                <p:nvPr/>
              </p:nvSpPr>
              <p:spPr>
                <a:xfrm>
                  <a:off x="5235552" y="6908212"/>
                  <a:ext cx="1025163" cy="3855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just">
                    <a:lnSpc>
                      <a:spcPts val="1516"/>
                    </a:lnSpc>
                  </a:pPr>
                  <a:r>
                    <a:rPr lang="en-US" sz="1500" b="1" dirty="0">
                      <a:solidFill>
                        <a:srgbClr val="A64545"/>
                      </a:solidFill>
                      <a:latin typeface="Plus Jakarta Sans" pitchFamily="2" charset="0"/>
                      <a:cs typeface="Plus Jakarta Sans" pitchFamily="2" charset="0"/>
                    </a:rPr>
                    <a:t>Emily Thompson</a:t>
                  </a:r>
                </a:p>
              </p:txBody>
            </p:sp>
            <p:sp>
              <p:nvSpPr>
                <p:cNvPr id="110" name="TextBox 110"/>
                <p:cNvSpPr txBox="1"/>
                <p:nvPr/>
              </p:nvSpPr>
              <p:spPr>
                <a:xfrm>
                  <a:off x="6530987" y="6885344"/>
                  <a:ext cx="331168" cy="113314"/>
                </a:xfrm>
                <a:prstGeom prst="rect">
                  <a:avLst/>
                </a:prstGeom>
              </p:spPr>
              <p:txBody>
                <a:bodyPr spcFirstLastPara="1" lIns="0" tIns="0" rIns="0" bIns="0" numCol="1" rtlCol="0" anchor="t">
                  <a:prstTxWarp prst="textArchUp">
                    <a:avLst/>
                  </a:prstTxWarp>
                  <a:spAutoFit/>
                </a:bodyPr>
                <a:lstStyle>
                  <a:defPPr>
                    <a:defRPr lang="en-US"/>
                  </a:defPPr>
                  <a:lvl1pPr algn="ctr">
                    <a:lnSpc>
                      <a:spcPts val="461"/>
                    </a:lnSpc>
                    <a:defRPr sz="461" spc="46">
                      <a:solidFill>
                        <a:srgbClr val="000000"/>
                      </a:solidFill>
                      <a:latin typeface="Plus Jakarta Sans"/>
                    </a:defRPr>
                  </a:lvl1pPr>
                </a:lstStyle>
                <a:p>
                  <a:r>
                    <a:rPr lang="en-US" sz="450" dirty="0"/>
                    <a:t>Vote here</a:t>
                  </a:r>
                </a:p>
              </p:txBody>
            </p:sp>
            <p:sp>
              <p:nvSpPr>
                <p:cNvPr id="134" name="TextBox 134"/>
                <p:cNvSpPr txBox="1"/>
                <p:nvPr/>
              </p:nvSpPr>
              <p:spPr>
                <a:xfrm>
                  <a:off x="5385919" y="9275887"/>
                  <a:ext cx="1375563" cy="1778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719"/>
                    </a:lnSpc>
                    <a:spcBef>
                      <a:spcPct val="0"/>
                    </a:spcBef>
                  </a:pPr>
                  <a:r>
                    <a:rPr lang="en-US" sz="599" dirty="0">
                      <a:solidFill>
                        <a:srgbClr val="FFFFFF"/>
                      </a:solidFill>
                      <a:latin typeface="Plus Jakarta Sans" pitchFamily="2" charset="0"/>
                      <a:cs typeface="Plus Jakarta Sans" pitchFamily="2" charset="0"/>
                    </a:rPr>
                    <a:t>Streamlined supply chain process, </a:t>
                  </a:r>
                  <a:r>
                    <a:rPr lang="en-US" sz="599" b="1" dirty="0">
                      <a:solidFill>
                        <a:srgbClr val="FFFFFF"/>
                      </a:solidFill>
                      <a:latin typeface="Plus Jakarta Sans" pitchFamily="2" charset="0"/>
                      <a:cs typeface="Plus Jakarta Sans" pitchFamily="2" charset="0"/>
                    </a:rPr>
                    <a:t>reducing delivery times by 30%</a:t>
                  </a:r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5CCF17DD-A9BA-7CC0-234E-63399DB9AD25}"/>
                  </a:ext>
                </a:extLst>
              </p:cNvPr>
              <p:cNvGrpSpPr/>
              <p:nvPr/>
            </p:nvGrpSpPr>
            <p:grpSpPr>
              <a:xfrm>
                <a:off x="501423" y="6705014"/>
                <a:ext cx="1969753" cy="3008784"/>
                <a:chOff x="501423" y="6705014"/>
                <a:chExt cx="1969753" cy="3008784"/>
              </a:xfrm>
            </p:grpSpPr>
            <p:sp>
              <p:nvSpPr>
                <p:cNvPr id="24" name="Freeform 29">
                  <a:extLst>
                    <a:ext uri="{FF2B5EF4-FFF2-40B4-BE49-F238E27FC236}">
                      <a16:creationId xmlns:a16="http://schemas.microsoft.com/office/drawing/2014/main" id="{34B6DDE9-56E3-BA6B-0109-330A0F7F1BF8}"/>
                    </a:ext>
                  </a:extLst>
                </p:cNvPr>
                <p:cNvSpPr/>
                <p:nvPr/>
              </p:nvSpPr>
              <p:spPr>
                <a:xfrm>
                  <a:off x="501423" y="6705014"/>
                  <a:ext cx="1969753" cy="3008784"/>
                </a:xfrm>
                <a:prstGeom prst="roundRect">
                  <a:avLst>
                    <a:gd name="adj" fmla="val 7504"/>
                  </a:avLst>
                </a:prstGeom>
                <a:solidFill>
                  <a:srgbClr val="F4EDED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4" name="Freeform 74"/>
                <p:cNvSpPr/>
                <p:nvPr/>
              </p:nvSpPr>
              <p:spPr>
                <a:xfrm>
                  <a:off x="797089" y="7712909"/>
                  <a:ext cx="1378421" cy="1378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9804"/>
                  </a:srgbClr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7" name="Freeform 77"/>
                <p:cNvSpPr/>
                <p:nvPr/>
              </p:nvSpPr>
              <p:spPr>
                <a:xfrm>
                  <a:off x="648151" y="7776740"/>
                  <a:ext cx="1676297" cy="1608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793" h="618581">
                      <a:moveTo>
                        <a:pt x="0" y="0"/>
                      </a:moveTo>
                      <a:lnTo>
                        <a:pt x="644793" y="0"/>
                      </a:lnTo>
                      <a:lnTo>
                        <a:pt x="644793" y="618581"/>
                      </a:lnTo>
                      <a:lnTo>
                        <a:pt x="0" y="618581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13226" t="-18417" r="-85156" b="-22018"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8" name="AutoShape 78"/>
                <p:cNvSpPr/>
                <p:nvPr/>
              </p:nvSpPr>
              <p:spPr>
                <a:xfrm>
                  <a:off x="628160" y="7562428"/>
                  <a:ext cx="1716278" cy="0"/>
                </a:xfrm>
                <a:prstGeom prst="line">
                  <a:avLst/>
                </a:prstGeom>
                <a:ln w="9525" cap="flat">
                  <a:solidFill>
                    <a:srgbClr val="A64545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" name="Freeform 130">
                  <a:extLst>
                    <a:ext uri="{FF2B5EF4-FFF2-40B4-BE49-F238E27FC236}">
                      <a16:creationId xmlns:a16="http://schemas.microsoft.com/office/drawing/2014/main" id="{12EF95CA-52F1-40CA-D600-BB426076051A}"/>
                    </a:ext>
                  </a:extLst>
                </p:cNvPr>
                <p:cNvSpPr/>
                <p:nvPr/>
              </p:nvSpPr>
              <p:spPr>
                <a:xfrm>
                  <a:off x="628160" y="9138955"/>
                  <a:ext cx="1716278" cy="451664"/>
                </a:xfrm>
                <a:prstGeom prst="roundRect">
                  <a:avLst>
                    <a:gd name="adj" fmla="val 23521"/>
                  </a:avLst>
                </a:prstGeom>
                <a:solidFill>
                  <a:srgbClr val="B46565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0" name="Freeform 80"/>
                <p:cNvSpPr/>
                <p:nvPr/>
              </p:nvSpPr>
              <p:spPr>
                <a:xfrm>
                  <a:off x="1987747" y="7182891"/>
                  <a:ext cx="242846" cy="242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2" name="Freeform 82"/>
                <p:cNvSpPr/>
                <p:nvPr/>
              </p:nvSpPr>
              <p:spPr>
                <a:xfrm rot="5400000">
                  <a:off x="2040208" y="7040492"/>
                  <a:ext cx="137925" cy="41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25" h="41127">
                      <a:moveTo>
                        <a:pt x="0" y="0"/>
                      </a:moveTo>
                      <a:lnTo>
                        <a:pt x="137925" y="0"/>
                      </a:lnTo>
                      <a:lnTo>
                        <a:pt x="137925" y="41126"/>
                      </a:lnTo>
                      <a:lnTo>
                        <a:pt x="0" y="411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1" name="TextBox 111"/>
                <p:cNvSpPr txBox="1"/>
                <p:nvPr/>
              </p:nvSpPr>
              <p:spPr>
                <a:xfrm>
                  <a:off x="648151" y="7336837"/>
                  <a:ext cx="1074652" cy="889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719"/>
                    </a:lnSpc>
                    <a:spcBef>
                      <a:spcPct val="0"/>
                    </a:spcBef>
                  </a:pPr>
                  <a:r>
                    <a:rPr lang="en-US" sz="599" b="1" dirty="0">
                      <a:solidFill>
                        <a:srgbClr val="474747"/>
                      </a:solidFill>
                      <a:latin typeface="Plus Jakarta Sans" pitchFamily="2" charset="0"/>
                      <a:cs typeface="Plus Jakarta Sans" pitchFamily="2" charset="0"/>
                    </a:rPr>
                    <a:t>Sales Department</a:t>
                  </a:r>
                </a:p>
              </p:txBody>
            </p:sp>
            <p:sp>
              <p:nvSpPr>
                <p:cNvPr id="112" name="TextBox 112"/>
                <p:cNvSpPr txBox="1"/>
                <p:nvPr/>
              </p:nvSpPr>
              <p:spPr>
                <a:xfrm>
                  <a:off x="648151" y="6908212"/>
                  <a:ext cx="971585" cy="3855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just">
                    <a:lnSpc>
                      <a:spcPts val="1516"/>
                    </a:lnSpc>
                  </a:pPr>
                  <a:r>
                    <a:rPr lang="en-US" sz="1500" b="1" dirty="0">
                      <a:solidFill>
                        <a:srgbClr val="A64545"/>
                      </a:solidFill>
                      <a:latin typeface="Plus Jakarta Sans" pitchFamily="2" charset="0"/>
                      <a:cs typeface="Plus Jakarta Sans" pitchFamily="2" charset="0"/>
                    </a:rPr>
                    <a:t>Sophia Baker</a:t>
                  </a:r>
                </a:p>
              </p:txBody>
            </p:sp>
            <p:sp>
              <p:nvSpPr>
                <p:cNvPr id="113" name="TextBox 113"/>
                <p:cNvSpPr txBox="1"/>
                <p:nvPr/>
              </p:nvSpPr>
              <p:spPr>
                <a:xfrm>
                  <a:off x="1943586" y="6885344"/>
                  <a:ext cx="331168" cy="113314"/>
                </a:xfrm>
                <a:prstGeom prst="rect">
                  <a:avLst/>
                </a:prstGeom>
              </p:spPr>
              <p:txBody>
                <a:bodyPr spcFirstLastPara="1" lIns="0" tIns="0" rIns="0" bIns="0" numCol="1" rtlCol="0" anchor="t">
                  <a:prstTxWarp prst="textArchUp">
                    <a:avLst/>
                  </a:prstTxWarp>
                  <a:spAutoFit/>
                </a:bodyPr>
                <a:lstStyle>
                  <a:defPPr>
                    <a:defRPr lang="en-US"/>
                  </a:defPPr>
                  <a:lvl1pPr algn="ctr">
                    <a:lnSpc>
                      <a:spcPts val="461"/>
                    </a:lnSpc>
                    <a:defRPr sz="461" spc="46">
                      <a:solidFill>
                        <a:srgbClr val="000000"/>
                      </a:solidFill>
                      <a:latin typeface="Plus Jakarta Sans"/>
                    </a:defRPr>
                  </a:lvl1pPr>
                </a:lstStyle>
                <a:p>
                  <a:r>
                    <a:rPr lang="en-US" sz="450" dirty="0"/>
                    <a:t>Vote here</a:t>
                  </a:r>
                </a:p>
              </p:txBody>
            </p:sp>
            <p:sp>
              <p:nvSpPr>
                <p:cNvPr id="135" name="TextBox 135"/>
                <p:cNvSpPr txBox="1"/>
                <p:nvPr/>
              </p:nvSpPr>
              <p:spPr>
                <a:xfrm>
                  <a:off x="798517" y="9275887"/>
                  <a:ext cx="1375563" cy="1778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719"/>
                    </a:lnSpc>
                  </a:pPr>
                  <a:r>
                    <a:rPr lang="en-US" sz="599" dirty="0">
                      <a:solidFill>
                        <a:srgbClr val="FFFFFF"/>
                      </a:solidFill>
                      <a:latin typeface="Plus Jakarta Sans" pitchFamily="2" charset="0"/>
                      <a:cs typeface="Plus Jakarta Sans" pitchFamily="2" charset="0"/>
                    </a:rPr>
                    <a:t> Secured major client, generating </a:t>
                  </a:r>
                </a:p>
                <a:p>
                  <a:pPr marL="0" lvl="0" indent="0" algn="ctr">
                    <a:lnSpc>
                      <a:spcPts val="719"/>
                    </a:lnSpc>
                    <a:spcBef>
                      <a:spcPct val="0"/>
                    </a:spcBef>
                  </a:pPr>
                  <a:r>
                    <a:rPr lang="en-US" sz="599" b="1" dirty="0">
                      <a:solidFill>
                        <a:srgbClr val="FFFFFF"/>
                      </a:solidFill>
                      <a:latin typeface="Plus Jakarta Sans" pitchFamily="2" charset="0"/>
                      <a:cs typeface="Plus Jakarta Sans" pitchFamily="2" charset="0"/>
                    </a:rPr>
                    <a:t>$1 million revenue in sales</a:t>
                  </a:r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FE409F9-6BAC-EEBC-DF50-419EDAFA9B02}"/>
                </a:ext>
              </a:extLst>
            </p:cNvPr>
            <p:cNvGrpSpPr/>
            <p:nvPr/>
          </p:nvGrpSpPr>
          <p:grpSpPr>
            <a:xfrm>
              <a:off x="499673" y="3388311"/>
              <a:ext cx="6557153" cy="3008784"/>
              <a:chOff x="501423" y="3388311"/>
              <a:chExt cx="6557153" cy="3008784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42B08490-31B6-50B1-C2D8-396D5332B09C}"/>
                  </a:ext>
                </a:extLst>
              </p:cNvPr>
              <p:cNvGrpSpPr/>
              <p:nvPr/>
            </p:nvGrpSpPr>
            <p:grpSpPr>
              <a:xfrm>
                <a:off x="2795123" y="3388311"/>
                <a:ext cx="1969753" cy="3008784"/>
                <a:chOff x="2795123" y="3388311"/>
                <a:chExt cx="1969753" cy="3008784"/>
              </a:xfrm>
            </p:grpSpPr>
            <p:sp>
              <p:nvSpPr>
                <p:cNvPr id="11" name="Freeform 29">
                  <a:extLst>
                    <a:ext uri="{FF2B5EF4-FFF2-40B4-BE49-F238E27FC236}">
                      <a16:creationId xmlns:a16="http://schemas.microsoft.com/office/drawing/2014/main" id="{0ADFA9AD-9976-915C-2F59-0A5EBBAFCDD3}"/>
                    </a:ext>
                  </a:extLst>
                </p:cNvPr>
                <p:cNvSpPr/>
                <p:nvPr/>
              </p:nvSpPr>
              <p:spPr>
                <a:xfrm>
                  <a:off x="2795123" y="3388311"/>
                  <a:ext cx="1969753" cy="3008784"/>
                </a:xfrm>
                <a:prstGeom prst="roundRect">
                  <a:avLst>
                    <a:gd name="adj" fmla="val 7504"/>
                  </a:avLst>
                </a:prstGeom>
                <a:solidFill>
                  <a:srgbClr val="F4EDED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" name="Freeform 6"/>
                <p:cNvSpPr/>
                <p:nvPr/>
              </p:nvSpPr>
              <p:spPr>
                <a:xfrm>
                  <a:off x="3092219" y="4396205"/>
                  <a:ext cx="1378421" cy="1378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9804"/>
                  </a:srgbClr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" name="Freeform 9"/>
                <p:cNvSpPr/>
                <p:nvPr/>
              </p:nvSpPr>
              <p:spPr>
                <a:xfrm>
                  <a:off x="2941851" y="4460036"/>
                  <a:ext cx="1676297" cy="1608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793" h="618581">
                      <a:moveTo>
                        <a:pt x="0" y="0"/>
                      </a:moveTo>
                      <a:lnTo>
                        <a:pt x="644793" y="0"/>
                      </a:lnTo>
                      <a:lnTo>
                        <a:pt x="644793" y="618581"/>
                      </a:lnTo>
                      <a:lnTo>
                        <a:pt x="0" y="618581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l="-45137" t="-11409" r="-50562" b="-24585"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" name="AutoShape 10"/>
                <p:cNvSpPr/>
                <p:nvPr/>
              </p:nvSpPr>
              <p:spPr>
                <a:xfrm flipV="1">
                  <a:off x="2921861" y="4245724"/>
                  <a:ext cx="1716278" cy="0"/>
                </a:xfrm>
                <a:prstGeom prst="line">
                  <a:avLst/>
                </a:prstGeom>
                <a:ln w="9525" cap="flat">
                  <a:solidFill>
                    <a:srgbClr val="A64545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" name="Freeform 130">
                  <a:extLst>
                    <a:ext uri="{FF2B5EF4-FFF2-40B4-BE49-F238E27FC236}">
                      <a16:creationId xmlns:a16="http://schemas.microsoft.com/office/drawing/2014/main" id="{B56B5105-B288-B6C8-2070-FE37AF447A3E}"/>
                    </a:ext>
                  </a:extLst>
                </p:cNvPr>
                <p:cNvSpPr/>
                <p:nvPr/>
              </p:nvSpPr>
              <p:spPr>
                <a:xfrm>
                  <a:off x="2921861" y="5822252"/>
                  <a:ext cx="1716278" cy="451664"/>
                </a:xfrm>
                <a:prstGeom prst="roundRect">
                  <a:avLst>
                    <a:gd name="adj" fmla="val 23521"/>
                  </a:avLst>
                </a:prstGeom>
                <a:solidFill>
                  <a:srgbClr val="B46565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" name="Freeform 12"/>
                <p:cNvSpPr/>
                <p:nvPr/>
              </p:nvSpPr>
              <p:spPr>
                <a:xfrm>
                  <a:off x="4281448" y="3866187"/>
                  <a:ext cx="242846" cy="242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" name="Freeform 14"/>
                <p:cNvSpPr/>
                <p:nvPr/>
              </p:nvSpPr>
              <p:spPr>
                <a:xfrm rot="5400000">
                  <a:off x="4333908" y="3723788"/>
                  <a:ext cx="137925" cy="41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25" h="41127">
                      <a:moveTo>
                        <a:pt x="0" y="0"/>
                      </a:moveTo>
                      <a:lnTo>
                        <a:pt x="137925" y="0"/>
                      </a:lnTo>
                      <a:lnTo>
                        <a:pt x="137925" y="41127"/>
                      </a:lnTo>
                      <a:lnTo>
                        <a:pt x="0" y="411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6" name="TextBox 136"/>
                <p:cNvSpPr txBox="1"/>
                <p:nvPr/>
              </p:nvSpPr>
              <p:spPr>
                <a:xfrm>
                  <a:off x="3092218" y="5959184"/>
                  <a:ext cx="1375563" cy="1778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719"/>
                    </a:lnSpc>
                    <a:spcBef>
                      <a:spcPct val="0"/>
                    </a:spcBef>
                  </a:pPr>
                  <a:r>
                    <a:rPr lang="en-US" sz="599" dirty="0">
                      <a:solidFill>
                        <a:srgbClr val="FFFFFF"/>
                      </a:solidFill>
                      <a:latin typeface="Plus Jakarta Sans" pitchFamily="2" charset="0"/>
                      <a:cs typeface="Plus Jakarta Sans" pitchFamily="2" charset="0"/>
                    </a:rPr>
                    <a:t>Developed innovative product, </a:t>
                  </a:r>
                  <a:r>
                    <a:rPr lang="en-US" sz="599" b="1" dirty="0">
                      <a:solidFill>
                        <a:srgbClr val="FFFFFF"/>
                      </a:solidFill>
                      <a:latin typeface="Plus Jakarta Sans" pitchFamily="2" charset="0"/>
                      <a:cs typeface="Plus Jakarta Sans" pitchFamily="2" charset="0"/>
                    </a:rPr>
                    <a:t>increasing market share by 20%</a:t>
                  </a:r>
                </a:p>
              </p:txBody>
            </p:sp>
            <p:sp>
              <p:nvSpPr>
                <p:cNvPr id="148" name="TextBox 148"/>
                <p:cNvSpPr txBox="1"/>
                <p:nvPr/>
              </p:nvSpPr>
              <p:spPr>
                <a:xfrm>
                  <a:off x="2941851" y="4020133"/>
                  <a:ext cx="1074652" cy="889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719"/>
                    </a:lnSpc>
                    <a:spcBef>
                      <a:spcPct val="0"/>
                    </a:spcBef>
                  </a:pPr>
                  <a:r>
                    <a:rPr lang="en-US" sz="599" b="1" dirty="0">
                      <a:solidFill>
                        <a:srgbClr val="474747"/>
                      </a:solidFill>
                      <a:latin typeface="Plus Jakarta Sans" pitchFamily="2" charset="0"/>
                      <a:cs typeface="Plus Jakarta Sans" pitchFamily="2" charset="0"/>
                    </a:rPr>
                    <a:t> Research &amp; Development</a:t>
                  </a:r>
                </a:p>
              </p:txBody>
            </p:sp>
            <p:sp>
              <p:nvSpPr>
                <p:cNvPr id="149" name="TextBox 149"/>
                <p:cNvSpPr txBox="1"/>
                <p:nvPr/>
              </p:nvSpPr>
              <p:spPr>
                <a:xfrm>
                  <a:off x="2941851" y="3591508"/>
                  <a:ext cx="1002798" cy="3855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just">
                    <a:lnSpc>
                      <a:spcPts val="1516"/>
                    </a:lnSpc>
                  </a:pPr>
                  <a:r>
                    <a:rPr lang="en-US" sz="1500" b="1" dirty="0">
                      <a:solidFill>
                        <a:srgbClr val="A64545"/>
                      </a:solidFill>
                      <a:latin typeface="Plus Jakarta Sans" pitchFamily="2" charset="0"/>
                      <a:cs typeface="Plus Jakarta Sans" pitchFamily="2" charset="0"/>
                    </a:rPr>
                    <a:t>Nathan Rodriguez</a:t>
                  </a:r>
                </a:p>
              </p:txBody>
            </p:sp>
            <p:sp>
              <p:nvSpPr>
                <p:cNvPr id="150" name="TextBox 150"/>
                <p:cNvSpPr txBox="1"/>
                <p:nvPr/>
              </p:nvSpPr>
              <p:spPr>
                <a:xfrm>
                  <a:off x="4237287" y="3568640"/>
                  <a:ext cx="331168" cy="113314"/>
                </a:xfrm>
                <a:prstGeom prst="rect">
                  <a:avLst/>
                </a:prstGeom>
              </p:spPr>
              <p:txBody>
                <a:bodyPr spcFirstLastPara="1" lIns="0" tIns="0" rIns="0" bIns="0" numCol="1" rtlCol="0" anchor="t">
                  <a:prstTxWarp prst="textArchUp">
                    <a:avLst/>
                  </a:prstTxWarp>
                  <a:spAutoFit/>
                </a:bodyPr>
                <a:lstStyle>
                  <a:defPPr>
                    <a:defRPr lang="en-US"/>
                  </a:defPPr>
                  <a:lvl1pPr algn="ctr">
                    <a:lnSpc>
                      <a:spcPts val="461"/>
                    </a:lnSpc>
                    <a:defRPr sz="461" spc="46">
                      <a:solidFill>
                        <a:srgbClr val="000000"/>
                      </a:solidFill>
                      <a:latin typeface="Plus Jakarta Sans"/>
                    </a:defRPr>
                  </a:lvl1pPr>
                </a:lstStyle>
                <a:p>
                  <a:r>
                    <a:rPr lang="en-US" sz="450" dirty="0"/>
                    <a:t>Vote here</a:t>
                  </a:r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30C82690-004B-36C3-6C1B-CE2D920BB2E7}"/>
                  </a:ext>
                </a:extLst>
              </p:cNvPr>
              <p:cNvGrpSpPr/>
              <p:nvPr/>
            </p:nvGrpSpPr>
            <p:grpSpPr>
              <a:xfrm>
                <a:off x="5088823" y="3388311"/>
                <a:ext cx="1969753" cy="3008784"/>
                <a:chOff x="5088823" y="3388311"/>
                <a:chExt cx="1969753" cy="3008784"/>
              </a:xfrm>
            </p:grpSpPr>
            <p:sp>
              <p:nvSpPr>
                <p:cNvPr id="21" name="Freeform 29">
                  <a:extLst>
                    <a:ext uri="{FF2B5EF4-FFF2-40B4-BE49-F238E27FC236}">
                      <a16:creationId xmlns:a16="http://schemas.microsoft.com/office/drawing/2014/main" id="{AC7EC359-D14D-5637-E021-7E162609E43D}"/>
                    </a:ext>
                  </a:extLst>
                </p:cNvPr>
                <p:cNvSpPr/>
                <p:nvPr/>
              </p:nvSpPr>
              <p:spPr>
                <a:xfrm>
                  <a:off x="5088823" y="3388311"/>
                  <a:ext cx="1969753" cy="3008784"/>
                </a:xfrm>
                <a:prstGeom prst="roundRect">
                  <a:avLst>
                    <a:gd name="adj" fmla="val 7504"/>
                  </a:avLst>
                </a:prstGeom>
                <a:solidFill>
                  <a:srgbClr val="F4EDED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" name="Freeform 19"/>
                <p:cNvSpPr/>
                <p:nvPr/>
              </p:nvSpPr>
              <p:spPr>
                <a:xfrm>
                  <a:off x="5385919" y="4396205"/>
                  <a:ext cx="1378421" cy="1378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9804"/>
                  </a:srgbClr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Freeform 22"/>
                <p:cNvSpPr/>
                <p:nvPr/>
              </p:nvSpPr>
              <p:spPr>
                <a:xfrm>
                  <a:off x="5235551" y="4460036"/>
                  <a:ext cx="1676297" cy="1608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793" h="618581">
                      <a:moveTo>
                        <a:pt x="0" y="0"/>
                      </a:moveTo>
                      <a:lnTo>
                        <a:pt x="644793" y="0"/>
                      </a:lnTo>
                      <a:lnTo>
                        <a:pt x="644793" y="618581"/>
                      </a:lnTo>
                      <a:lnTo>
                        <a:pt x="0" y="618581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l="-177516" t="-41898" r="-18822" b="-63903"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" name="AutoShape 23"/>
                <p:cNvSpPr/>
                <p:nvPr/>
              </p:nvSpPr>
              <p:spPr>
                <a:xfrm flipV="1">
                  <a:off x="5215561" y="4245724"/>
                  <a:ext cx="1716278" cy="0"/>
                </a:xfrm>
                <a:prstGeom prst="line">
                  <a:avLst/>
                </a:prstGeom>
                <a:ln w="9525" cap="flat">
                  <a:solidFill>
                    <a:srgbClr val="A64545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" name="Freeform 130">
                  <a:extLst>
                    <a:ext uri="{FF2B5EF4-FFF2-40B4-BE49-F238E27FC236}">
                      <a16:creationId xmlns:a16="http://schemas.microsoft.com/office/drawing/2014/main" id="{9A132B96-6D36-5A88-9AD2-042337E8DFD4}"/>
                    </a:ext>
                  </a:extLst>
                </p:cNvPr>
                <p:cNvSpPr/>
                <p:nvPr/>
              </p:nvSpPr>
              <p:spPr>
                <a:xfrm>
                  <a:off x="5215561" y="5822252"/>
                  <a:ext cx="1716278" cy="451664"/>
                </a:xfrm>
                <a:prstGeom prst="roundRect">
                  <a:avLst>
                    <a:gd name="adj" fmla="val 23521"/>
                  </a:avLst>
                </a:prstGeom>
                <a:solidFill>
                  <a:srgbClr val="B46565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" name="Freeform 25"/>
                <p:cNvSpPr/>
                <p:nvPr/>
              </p:nvSpPr>
              <p:spPr>
                <a:xfrm>
                  <a:off x="6575148" y="3866187"/>
                  <a:ext cx="242846" cy="242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" name="Freeform 27"/>
                <p:cNvSpPr/>
                <p:nvPr/>
              </p:nvSpPr>
              <p:spPr>
                <a:xfrm rot="5400000">
                  <a:off x="6627609" y="3723788"/>
                  <a:ext cx="137925" cy="41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25" h="41127">
                      <a:moveTo>
                        <a:pt x="0" y="0"/>
                      </a:moveTo>
                      <a:lnTo>
                        <a:pt x="137925" y="0"/>
                      </a:lnTo>
                      <a:lnTo>
                        <a:pt x="137925" y="41127"/>
                      </a:lnTo>
                      <a:lnTo>
                        <a:pt x="0" y="411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7" name="TextBox 137"/>
                <p:cNvSpPr txBox="1"/>
                <p:nvPr/>
              </p:nvSpPr>
              <p:spPr>
                <a:xfrm>
                  <a:off x="5343401" y="5959184"/>
                  <a:ext cx="1460599" cy="1778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719"/>
                    </a:lnSpc>
                    <a:spcBef>
                      <a:spcPct val="0"/>
                    </a:spcBef>
                  </a:pPr>
                  <a:r>
                    <a:rPr lang="en-US" sz="599" b="1" dirty="0">
                      <a:solidFill>
                        <a:srgbClr val="FFFFFF"/>
                      </a:solidFill>
                      <a:latin typeface="Plus Jakarta Sans" pitchFamily="2" charset="0"/>
                      <a:cs typeface="Plus Jakarta Sans" pitchFamily="2" charset="0"/>
                    </a:rPr>
                    <a:t>Achieved 99% customer satisfaction rate</a:t>
                  </a:r>
                  <a:r>
                    <a:rPr lang="en-US" sz="599" dirty="0">
                      <a:solidFill>
                        <a:srgbClr val="FFFFFF"/>
                      </a:solidFill>
                      <a:latin typeface="Plus Jakarta Sans" pitchFamily="2" charset="0"/>
                      <a:cs typeface="Plus Jakarta Sans" pitchFamily="2" charset="0"/>
                    </a:rPr>
                    <a:t>, resolving complex issues promptly</a:t>
                  </a:r>
                </a:p>
              </p:txBody>
            </p:sp>
            <p:sp>
              <p:nvSpPr>
                <p:cNvPr id="151" name="TextBox 151"/>
                <p:cNvSpPr txBox="1"/>
                <p:nvPr/>
              </p:nvSpPr>
              <p:spPr>
                <a:xfrm>
                  <a:off x="5235552" y="4020133"/>
                  <a:ext cx="1074652" cy="889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719"/>
                    </a:lnSpc>
                    <a:spcBef>
                      <a:spcPct val="0"/>
                    </a:spcBef>
                  </a:pPr>
                  <a:r>
                    <a:rPr lang="en-US" sz="599" b="1" dirty="0">
                      <a:solidFill>
                        <a:srgbClr val="474747"/>
                      </a:solidFill>
                      <a:latin typeface="Plus Jakarta Sans" pitchFamily="2" charset="0"/>
                      <a:cs typeface="Plus Jakarta Sans" pitchFamily="2" charset="0"/>
                    </a:rPr>
                    <a:t>Customer Support</a:t>
                  </a:r>
                </a:p>
              </p:txBody>
            </p:sp>
            <p:sp>
              <p:nvSpPr>
                <p:cNvPr id="152" name="TextBox 152"/>
                <p:cNvSpPr txBox="1"/>
                <p:nvPr/>
              </p:nvSpPr>
              <p:spPr>
                <a:xfrm>
                  <a:off x="5235552" y="3591508"/>
                  <a:ext cx="689681" cy="3855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just">
                    <a:lnSpc>
                      <a:spcPts val="1516"/>
                    </a:lnSpc>
                  </a:pPr>
                  <a:r>
                    <a:rPr lang="en-US" sz="1500" b="1" dirty="0">
                      <a:solidFill>
                        <a:srgbClr val="A64545"/>
                      </a:solidFill>
                      <a:latin typeface="Plus Jakarta Sans" pitchFamily="2" charset="0"/>
                      <a:cs typeface="Plus Jakarta Sans" pitchFamily="2" charset="0"/>
                    </a:rPr>
                    <a:t>Robert</a:t>
                  </a:r>
                </a:p>
                <a:p>
                  <a:pPr algn="just">
                    <a:lnSpc>
                      <a:spcPts val="1516"/>
                    </a:lnSpc>
                  </a:pPr>
                  <a:r>
                    <a:rPr lang="en-US" sz="1500" b="1" dirty="0">
                      <a:solidFill>
                        <a:srgbClr val="A64545"/>
                      </a:solidFill>
                      <a:latin typeface="Plus Jakarta Sans" pitchFamily="2" charset="0"/>
                      <a:cs typeface="Plus Jakarta Sans" pitchFamily="2" charset="0"/>
                    </a:rPr>
                    <a:t>Smith</a:t>
                  </a:r>
                </a:p>
              </p:txBody>
            </p:sp>
            <p:sp>
              <p:nvSpPr>
                <p:cNvPr id="153" name="TextBox 153"/>
                <p:cNvSpPr txBox="1"/>
                <p:nvPr/>
              </p:nvSpPr>
              <p:spPr>
                <a:xfrm>
                  <a:off x="6530987" y="3568640"/>
                  <a:ext cx="331168" cy="113314"/>
                </a:xfrm>
                <a:prstGeom prst="rect">
                  <a:avLst/>
                </a:prstGeom>
              </p:spPr>
              <p:txBody>
                <a:bodyPr spcFirstLastPara="1" lIns="0" tIns="0" rIns="0" bIns="0" numCol="1" rtlCol="0" anchor="t">
                  <a:prstTxWarp prst="textArchUp">
                    <a:avLst/>
                  </a:prstTxWarp>
                  <a:spAutoFit/>
                </a:bodyPr>
                <a:lstStyle>
                  <a:defPPr>
                    <a:defRPr lang="en-US"/>
                  </a:defPPr>
                  <a:lvl1pPr algn="ctr">
                    <a:lnSpc>
                      <a:spcPts val="461"/>
                    </a:lnSpc>
                    <a:defRPr sz="461" spc="46">
                      <a:solidFill>
                        <a:srgbClr val="000000"/>
                      </a:solidFill>
                      <a:latin typeface="Plus Jakarta Sans"/>
                    </a:defRPr>
                  </a:lvl1pPr>
                </a:lstStyle>
                <a:p>
                  <a:r>
                    <a:rPr lang="en-US" sz="450" dirty="0"/>
                    <a:t>Vote here</a:t>
                  </a:r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26D88421-48D3-4EE2-5FE6-9982CA3D43FD}"/>
                  </a:ext>
                </a:extLst>
              </p:cNvPr>
              <p:cNvGrpSpPr/>
              <p:nvPr/>
            </p:nvGrpSpPr>
            <p:grpSpPr>
              <a:xfrm>
                <a:off x="501423" y="3388311"/>
                <a:ext cx="1969753" cy="3008784"/>
                <a:chOff x="501423" y="3388311"/>
                <a:chExt cx="1969753" cy="3008784"/>
              </a:xfrm>
            </p:grpSpPr>
            <p:sp>
              <p:nvSpPr>
                <p:cNvPr id="29" name="Freeform 29"/>
                <p:cNvSpPr/>
                <p:nvPr/>
              </p:nvSpPr>
              <p:spPr>
                <a:xfrm>
                  <a:off x="501423" y="3388311"/>
                  <a:ext cx="1969753" cy="3008784"/>
                </a:xfrm>
                <a:prstGeom prst="roundRect">
                  <a:avLst>
                    <a:gd name="adj" fmla="val 7504"/>
                  </a:avLst>
                </a:prstGeom>
                <a:solidFill>
                  <a:srgbClr val="F4EDED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Freeform 32"/>
                <p:cNvSpPr/>
                <p:nvPr/>
              </p:nvSpPr>
              <p:spPr>
                <a:xfrm>
                  <a:off x="797089" y="4396205"/>
                  <a:ext cx="1378421" cy="1378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9804"/>
                  </a:srgbClr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" name="Freeform 35"/>
                <p:cNvSpPr/>
                <p:nvPr/>
              </p:nvSpPr>
              <p:spPr>
                <a:xfrm>
                  <a:off x="648151" y="4460036"/>
                  <a:ext cx="1676297" cy="1608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793" h="618581">
                      <a:moveTo>
                        <a:pt x="0" y="0"/>
                      </a:moveTo>
                      <a:lnTo>
                        <a:pt x="644793" y="0"/>
                      </a:lnTo>
                      <a:lnTo>
                        <a:pt x="644793" y="618581"/>
                      </a:lnTo>
                      <a:lnTo>
                        <a:pt x="0" y="618581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 l="-45171" t="-12736" r="-47600" b="-21223"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AutoShape 36"/>
                <p:cNvSpPr/>
                <p:nvPr/>
              </p:nvSpPr>
              <p:spPr>
                <a:xfrm flipV="1">
                  <a:off x="628160" y="4245724"/>
                  <a:ext cx="1716278" cy="0"/>
                </a:xfrm>
                <a:prstGeom prst="line">
                  <a:avLst/>
                </a:prstGeom>
                <a:ln w="9525" cap="flat">
                  <a:solidFill>
                    <a:srgbClr val="A64545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" name="Freeform 41"/>
                <p:cNvSpPr/>
                <p:nvPr/>
              </p:nvSpPr>
              <p:spPr>
                <a:xfrm>
                  <a:off x="1987747" y="3866187"/>
                  <a:ext cx="242846" cy="242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" name="Freeform 43"/>
                <p:cNvSpPr/>
                <p:nvPr/>
              </p:nvSpPr>
              <p:spPr>
                <a:xfrm rot="5400000">
                  <a:off x="2040208" y="3723788"/>
                  <a:ext cx="137925" cy="41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25" h="41127">
                      <a:moveTo>
                        <a:pt x="0" y="0"/>
                      </a:moveTo>
                      <a:lnTo>
                        <a:pt x="137925" y="0"/>
                      </a:lnTo>
                      <a:lnTo>
                        <a:pt x="137925" y="41127"/>
                      </a:lnTo>
                      <a:lnTo>
                        <a:pt x="0" y="411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0" name="Freeform 130"/>
                <p:cNvSpPr/>
                <p:nvPr/>
              </p:nvSpPr>
              <p:spPr>
                <a:xfrm>
                  <a:off x="628160" y="5822252"/>
                  <a:ext cx="1716278" cy="451664"/>
                </a:xfrm>
                <a:prstGeom prst="roundRect">
                  <a:avLst>
                    <a:gd name="adj" fmla="val 23521"/>
                  </a:avLst>
                </a:prstGeom>
                <a:solidFill>
                  <a:srgbClr val="B46565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2" name="TextBox 132"/>
                <p:cNvSpPr txBox="1"/>
                <p:nvPr/>
              </p:nvSpPr>
              <p:spPr>
                <a:xfrm>
                  <a:off x="798517" y="5959184"/>
                  <a:ext cx="1375563" cy="1778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719"/>
                    </a:lnSpc>
                    <a:spcBef>
                      <a:spcPct val="0"/>
                    </a:spcBef>
                  </a:pPr>
                  <a:r>
                    <a:rPr lang="en-US" sz="599" dirty="0">
                      <a:solidFill>
                        <a:srgbClr val="FFFFFF"/>
                      </a:solidFill>
                      <a:latin typeface="Plus Jakarta Sans" pitchFamily="2" charset="0"/>
                      <a:cs typeface="Plus Jakarta Sans" pitchFamily="2" charset="0"/>
                    </a:rPr>
                    <a:t> Implemented cost-saving measures, </a:t>
                  </a:r>
                  <a:r>
                    <a:rPr lang="en-US" sz="599" b="1" dirty="0">
                      <a:solidFill>
                        <a:srgbClr val="FFFFFF"/>
                      </a:solidFill>
                      <a:latin typeface="Plus Jakarta Sans" pitchFamily="2" charset="0"/>
                      <a:cs typeface="Plus Jakarta Sans" pitchFamily="2" charset="0"/>
                    </a:rPr>
                    <a:t>reducing expenses by 15% annually</a:t>
                  </a:r>
                </a:p>
              </p:txBody>
            </p:sp>
            <p:sp>
              <p:nvSpPr>
                <p:cNvPr id="154" name="TextBox 154"/>
                <p:cNvSpPr txBox="1"/>
                <p:nvPr/>
              </p:nvSpPr>
              <p:spPr>
                <a:xfrm>
                  <a:off x="648151" y="4020133"/>
                  <a:ext cx="1074652" cy="889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719"/>
                    </a:lnSpc>
                  </a:pPr>
                  <a:r>
                    <a:rPr lang="en-US" sz="599" b="1" dirty="0">
                      <a:solidFill>
                        <a:srgbClr val="474747"/>
                      </a:solidFill>
                      <a:latin typeface="Plus Jakarta Sans" pitchFamily="2" charset="0"/>
                      <a:cs typeface="Plus Jakarta Sans" pitchFamily="2" charset="0"/>
                    </a:rPr>
                    <a:t>Finance Department</a:t>
                  </a:r>
                </a:p>
              </p:txBody>
            </p:sp>
            <p:sp>
              <p:nvSpPr>
                <p:cNvPr id="155" name="TextBox 155"/>
                <p:cNvSpPr txBox="1"/>
                <p:nvPr/>
              </p:nvSpPr>
              <p:spPr>
                <a:xfrm>
                  <a:off x="648151" y="3591508"/>
                  <a:ext cx="839578" cy="3855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just">
                    <a:lnSpc>
                      <a:spcPts val="1516"/>
                    </a:lnSpc>
                  </a:pPr>
                  <a:r>
                    <a:rPr lang="en-US" sz="1500" b="1" dirty="0">
                      <a:solidFill>
                        <a:srgbClr val="A64545"/>
                      </a:solidFill>
                      <a:latin typeface="Plus Jakarta Sans" pitchFamily="2" charset="0"/>
                      <a:cs typeface="Plus Jakarta Sans" pitchFamily="2" charset="0"/>
                    </a:rPr>
                    <a:t>Sarah Johnson</a:t>
                  </a:r>
                </a:p>
              </p:txBody>
            </p:sp>
            <p:sp>
              <p:nvSpPr>
                <p:cNvPr id="156" name="TextBox 156"/>
                <p:cNvSpPr txBox="1"/>
                <p:nvPr/>
              </p:nvSpPr>
              <p:spPr>
                <a:xfrm>
                  <a:off x="1943586" y="3568640"/>
                  <a:ext cx="331168" cy="11331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prstTxWarp prst="textArchUp">
                    <a:avLst/>
                  </a:prstTxWarp>
                  <a:spAutoFit/>
                </a:bodyPr>
                <a:lstStyle/>
                <a:p>
                  <a:pPr algn="ctr">
                    <a:lnSpc>
                      <a:spcPts val="461"/>
                    </a:lnSpc>
                  </a:pPr>
                  <a:r>
                    <a:rPr lang="en-US" sz="450" spc="46" dirty="0">
                      <a:solidFill>
                        <a:srgbClr val="000000"/>
                      </a:solidFill>
                      <a:latin typeface="Plus Jakarta Sans"/>
                    </a:rPr>
                    <a:t>Vote here</a:t>
                  </a:r>
                </a:p>
              </p:txBody>
            </p:sp>
          </p:grp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5BD2C1E-E214-116E-9E24-0AF9A6771FB9}"/>
                </a:ext>
              </a:extLst>
            </p:cNvPr>
            <p:cNvGrpSpPr/>
            <p:nvPr/>
          </p:nvGrpSpPr>
          <p:grpSpPr>
            <a:xfrm>
              <a:off x="0" y="0"/>
              <a:ext cx="7556500" cy="2826336"/>
              <a:chOff x="0" y="0"/>
              <a:chExt cx="7556500" cy="2826336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7556500" cy="2826336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1012895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1012895"/>
                    </a:lnTo>
                    <a:lnTo>
                      <a:pt x="0" y="1012895"/>
                    </a:lnTo>
                    <a:close/>
                  </a:path>
                </a:pathLst>
              </a:custGeom>
              <a:solidFill>
                <a:srgbClr val="A64545"/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38" name="Freeform 138"/>
              <p:cNvSpPr/>
              <p:nvPr/>
            </p:nvSpPr>
            <p:spPr>
              <a:xfrm flipH="1">
                <a:off x="4843544" y="163389"/>
                <a:ext cx="2712956" cy="1716561"/>
              </a:xfrm>
              <a:custGeom>
                <a:avLst/>
                <a:gdLst/>
                <a:ahLst/>
                <a:cxnLst/>
                <a:rect l="l" t="t" r="r" b="b"/>
                <a:pathLst>
                  <a:path w="2712956" h="1716561">
                    <a:moveTo>
                      <a:pt x="2712956" y="0"/>
                    </a:moveTo>
                    <a:lnTo>
                      <a:pt x="0" y="0"/>
                    </a:lnTo>
                    <a:lnTo>
                      <a:pt x="0" y="1716561"/>
                    </a:lnTo>
                    <a:lnTo>
                      <a:pt x="2712956" y="1716561"/>
                    </a:lnTo>
                    <a:lnTo>
                      <a:pt x="2712956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3F4F9BE3-67CC-B7C6-9523-953F15F5924B}"/>
                  </a:ext>
                </a:extLst>
              </p:cNvPr>
              <p:cNvGrpSpPr/>
              <p:nvPr/>
            </p:nvGrpSpPr>
            <p:grpSpPr>
              <a:xfrm>
                <a:off x="501423" y="469978"/>
                <a:ext cx="1803483" cy="188069"/>
                <a:chOff x="501423" y="469978"/>
                <a:chExt cx="1803483" cy="188069"/>
              </a:xfrm>
            </p:grpSpPr>
            <p:sp>
              <p:nvSpPr>
                <p:cNvPr id="141" name="Freeform 141"/>
                <p:cNvSpPr/>
                <p:nvPr/>
              </p:nvSpPr>
              <p:spPr>
                <a:xfrm rot="10800000">
                  <a:off x="501423" y="469978"/>
                  <a:ext cx="188069" cy="188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9804"/>
                  </a:srgbClr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3" name="Freeform 143"/>
                <p:cNvSpPr/>
                <p:nvPr/>
              </p:nvSpPr>
              <p:spPr>
                <a:xfrm rot="10800000">
                  <a:off x="621076" y="469978"/>
                  <a:ext cx="188069" cy="188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9804"/>
                  </a:srgbClr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4" name="TextBox 144"/>
                <p:cNvSpPr txBox="1"/>
                <p:nvPr/>
              </p:nvSpPr>
              <p:spPr>
                <a:xfrm>
                  <a:off x="879336" y="510196"/>
                  <a:ext cx="1425570" cy="10763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799"/>
                    </a:lnSpc>
                  </a:pPr>
                  <a:r>
                    <a:rPr lang="en-US" sz="799" spc="-23" dirty="0">
                      <a:solidFill>
                        <a:srgbClr val="FFFFFF"/>
                      </a:solidFill>
                      <a:latin typeface="Plus Jakarta Sans"/>
                    </a:rPr>
                    <a:t>Company Name</a:t>
                  </a: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6302D9A4-733A-014C-5633-A509B4F41DC9}"/>
                  </a:ext>
                </a:extLst>
              </p:cNvPr>
              <p:cNvGrpSpPr/>
              <p:nvPr/>
            </p:nvGrpSpPr>
            <p:grpSpPr>
              <a:xfrm>
                <a:off x="484019" y="937478"/>
                <a:ext cx="6208904" cy="872034"/>
                <a:chOff x="484019" y="937478"/>
                <a:chExt cx="6208904" cy="872034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2D684AA6-949E-8FCF-8EA0-723BA22BA8D2}"/>
                    </a:ext>
                  </a:extLst>
                </p:cNvPr>
                <p:cNvGrpSpPr/>
                <p:nvPr/>
              </p:nvGrpSpPr>
              <p:grpSpPr>
                <a:xfrm>
                  <a:off x="4431360" y="1084261"/>
                  <a:ext cx="2261563" cy="578467"/>
                  <a:chOff x="4431360" y="1071802"/>
                  <a:chExt cx="2261563" cy="578467"/>
                </a:xfrm>
              </p:grpSpPr>
              <p:grpSp>
                <p:nvGrpSpPr>
                  <p:cNvPr id="5" name="Group 4">
                    <a:extLst>
                      <a:ext uri="{FF2B5EF4-FFF2-40B4-BE49-F238E27FC236}">
                        <a16:creationId xmlns:a16="http://schemas.microsoft.com/office/drawing/2014/main" id="{F6C0F535-244C-73B1-75DA-C709C36A3DF0}"/>
                      </a:ext>
                    </a:extLst>
                  </p:cNvPr>
                  <p:cNvGrpSpPr/>
                  <p:nvPr/>
                </p:nvGrpSpPr>
                <p:grpSpPr>
                  <a:xfrm>
                    <a:off x="4431360" y="1298393"/>
                    <a:ext cx="2261563" cy="124168"/>
                    <a:chOff x="4431360" y="1296040"/>
                    <a:chExt cx="2261563" cy="124168"/>
                  </a:xfrm>
                </p:grpSpPr>
                <p:sp>
                  <p:nvSpPr>
                    <p:cNvPr id="84" name="Freeform 84"/>
                    <p:cNvSpPr/>
                    <p:nvPr/>
                  </p:nvSpPr>
                  <p:spPr>
                    <a:xfrm>
                      <a:off x="4431360" y="1296040"/>
                      <a:ext cx="124168" cy="1241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86" name="Freeform 86"/>
                    <p:cNvSpPr/>
                    <p:nvPr/>
                  </p:nvSpPr>
                  <p:spPr>
                    <a:xfrm>
                      <a:off x="4468250" y="1322133"/>
                      <a:ext cx="50387" cy="719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387" h="71982">
                          <a:moveTo>
                            <a:pt x="0" y="0"/>
                          </a:moveTo>
                          <a:lnTo>
                            <a:pt x="50387" y="0"/>
                          </a:lnTo>
                          <a:lnTo>
                            <a:pt x="50387" y="71981"/>
                          </a:lnTo>
                          <a:lnTo>
                            <a:pt x="0" y="7198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12">
                        <a:extLst>
                          <a:ext uri="{96DAC541-7B7A-43D3-8B79-37D633B846F1}">
                            <asvg:svgBlip xmlns:asvg="http://schemas.microsoft.com/office/drawing/2016/SVG/main" r:embed="rId13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87" name="TextBox 87"/>
                    <p:cNvSpPr txBox="1"/>
                    <p:nvPr/>
                  </p:nvSpPr>
                  <p:spPr>
                    <a:xfrm>
                      <a:off x="4597862" y="1313674"/>
                      <a:ext cx="2095061" cy="88900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l">
                        <a:lnSpc>
                          <a:spcPts val="719"/>
                        </a:lnSpc>
                        <a:spcBef>
                          <a:spcPct val="0"/>
                        </a:spcBef>
                      </a:pPr>
                      <a:r>
                        <a:rPr lang="en-US" sz="599" dirty="0">
                          <a:solidFill>
                            <a:srgbClr val="FFFFFF"/>
                          </a:solidFill>
                          <a:latin typeface="Plus Jakarta Sans"/>
                        </a:rPr>
                        <a:t>123 Fake Street, Faketown, Nullsville, 00000, Imaginaria</a:t>
                      </a:r>
                    </a:p>
                  </p:txBody>
                </p:sp>
              </p:grpSp>
              <p:grpSp>
                <p:nvGrpSpPr>
                  <p:cNvPr id="2" name="Group 1">
                    <a:extLst>
                      <a:ext uri="{FF2B5EF4-FFF2-40B4-BE49-F238E27FC236}">
                        <a16:creationId xmlns:a16="http://schemas.microsoft.com/office/drawing/2014/main" id="{4396B8C3-D9DF-CFD3-4CA4-9F7B62DCED3F}"/>
                      </a:ext>
                    </a:extLst>
                  </p:cNvPr>
                  <p:cNvGrpSpPr/>
                  <p:nvPr/>
                </p:nvGrpSpPr>
                <p:grpSpPr>
                  <a:xfrm>
                    <a:off x="4431361" y="1071802"/>
                    <a:ext cx="1327707" cy="124168"/>
                    <a:chOff x="4431361" y="1071802"/>
                    <a:chExt cx="1327707" cy="124168"/>
                  </a:xfrm>
                </p:grpSpPr>
                <p:sp>
                  <p:nvSpPr>
                    <p:cNvPr id="89" name="Freeform 89"/>
                    <p:cNvSpPr/>
                    <p:nvPr/>
                  </p:nvSpPr>
                  <p:spPr>
                    <a:xfrm>
                      <a:off x="4431361" y="1071802"/>
                      <a:ext cx="124168" cy="1241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91" name="Freeform 91"/>
                    <p:cNvSpPr/>
                    <p:nvPr/>
                  </p:nvSpPr>
                  <p:spPr>
                    <a:xfrm>
                      <a:off x="4458536" y="1109006"/>
                      <a:ext cx="69817" cy="49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817" h="49760">
                          <a:moveTo>
                            <a:pt x="0" y="0"/>
                          </a:moveTo>
                          <a:lnTo>
                            <a:pt x="69817" y="0"/>
                          </a:lnTo>
                          <a:lnTo>
                            <a:pt x="69817" y="49760"/>
                          </a:lnTo>
                          <a:lnTo>
                            <a:pt x="0" y="4976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14">
                        <a:extLst>
                          <a:ext uri="{96DAC541-7B7A-43D3-8B79-37D633B846F1}">
                            <asvg:svgBlip xmlns:asvg="http://schemas.microsoft.com/office/drawing/2016/SVG/main" r:embed="rId15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92" name="TextBox 92"/>
                    <p:cNvSpPr txBox="1"/>
                    <p:nvPr/>
                  </p:nvSpPr>
                  <p:spPr>
                    <a:xfrm>
                      <a:off x="4597862" y="1089436"/>
                      <a:ext cx="1161206" cy="88900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l">
                        <a:lnSpc>
                          <a:spcPts val="719"/>
                        </a:lnSpc>
                        <a:spcBef>
                          <a:spcPct val="0"/>
                        </a:spcBef>
                      </a:pPr>
                      <a:r>
                        <a:rPr lang="en-US" sz="599" dirty="0">
                          <a:solidFill>
                            <a:srgbClr val="FFFFFF"/>
                          </a:solidFill>
                          <a:latin typeface="Plus Jakarta Sans"/>
                        </a:rPr>
                        <a:t>companyname@example.com</a:t>
                      </a:r>
                    </a:p>
                  </p:txBody>
                </p:sp>
              </p:grpSp>
              <p:grpSp>
                <p:nvGrpSpPr>
                  <p:cNvPr id="8" name="Group 7">
                    <a:extLst>
                      <a:ext uri="{FF2B5EF4-FFF2-40B4-BE49-F238E27FC236}">
                        <a16:creationId xmlns:a16="http://schemas.microsoft.com/office/drawing/2014/main" id="{AA1F1016-8E49-A5BF-EDA9-98BF3DA04870}"/>
                      </a:ext>
                    </a:extLst>
                  </p:cNvPr>
                  <p:cNvGrpSpPr/>
                  <p:nvPr/>
                </p:nvGrpSpPr>
                <p:grpSpPr>
                  <a:xfrm>
                    <a:off x="4431360" y="1524983"/>
                    <a:ext cx="1143891" cy="125286"/>
                    <a:chOff x="4431360" y="1524983"/>
                    <a:chExt cx="1143891" cy="125286"/>
                  </a:xfrm>
                </p:grpSpPr>
                <p:sp>
                  <p:nvSpPr>
                    <p:cNvPr id="94" name="Freeform 94"/>
                    <p:cNvSpPr/>
                    <p:nvPr/>
                  </p:nvSpPr>
                  <p:spPr>
                    <a:xfrm>
                      <a:off x="4431360" y="1524983"/>
                      <a:ext cx="125286" cy="1252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96" name="TextBox 96"/>
                    <p:cNvSpPr txBox="1"/>
                    <p:nvPr/>
                  </p:nvSpPr>
                  <p:spPr>
                    <a:xfrm>
                      <a:off x="4597862" y="1543176"/>
                      <a:ext cx="977389" cy="88900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l">
                        <a:lnSpc>
                          <a:spcPts val="719"/>
                        </a:lnSpc>
                        <a:spcBef>
                          <a:spcPct val="0"/>
                        </a:spcBef>
                      </a:pPr>
                      <a:r>
                        <a:rPr lang="en-US" sz="599" dirty="0">
                          <a:solidFill>
                            <a:srgbClr val="FFFFFF"/>
                          </a:solidFill>
                          <a:latin typeface="Plus Jakarta Sans"/>
                        </a:rPr>
                        <a:t> www.companyname.com</a:t>
                      </a:r>
                    </a:p>
                  </p:txBody>
                </p:sp>
                <p:sp>
                  <p:nvSpPr>
                    <p:cNvPr id="97" name="Freeform 97"/>
                    <p:cNvSpPr/>
                    <p:nvPr/>
                  </p:nvSpPr>
                  <p:spPr>
                    <a:xfrm>
                      <a:off x="4461243" y="1555223"/>
                      <a:ext cx="65520" cy="648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5520" h="64805">
                          <a:moveTo>
                            <a:pt x="0" y="0"/>
                          </a:moveTo>
                          <a:lnTo>
                            <a:pt x="65520" y="0"/>
                          </a:lnTo>
                          <a:lnTo>
                            <a:pt x="65520" y="64806"/>
                          </a:lnTo>
                          <a:lnTo>
                            <a:pt x="0" y="6480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16">
                        <a:extLst>
                          <a:ext uri="{96DAC541-7B7A-43D3-8B79-37D633B846F1}">
                            <asvg:svgBlip xmlns:asvg="http://schemas.microsoft.com/office/drawing/2016/SVG/main" r:embed="rId17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</p:grpSp>
            <p:sp>
              <p:nvSpPr>
                <p:cNvPr id="145" name="TextBox 145"/>
                <p:cNvSpPr txBox="1"/>
                <p:nvPr/>
              </p:nvSpPr>
              <p:spPr>
                <a:xfrm>
                  <a:off x="484019" y="937478"/>
                  <a:ext cx="2577555" cy="87203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3352"/>
                    </a:lnSpc>
                  </a:pPr>
                  <a:r>
                    <a:rPr lang="en-US" sz="3300" spc="-99" dirty="0">
                      <a:solidFill>
                        <a:srgbClr val="FFFFFF"/>
                      </a:solidFill>
                      <a:latin typeface="Plus Jakarta Sans ExtraBold" pitchFamily="2" charset="0"/>
                      <a:cs typeface="Plus Jakarta Sans ExtraBold" pitchFamily="2" charset="0"/>
                    </a:rPr>
                    <a:t>Employee </a:t>
                  </a:r>
                </a:p>
                <a:p>
                  <a:pPr>
                    <a:lnSpc>
                      <a:spcPts val="3352"/>
                    </a:lnSpc>
                  </a:pPr>
                  <a:r>
                    <a:rPr lang="en-US" sz="3300" spc="-99" dirty="0">
                      <a:solidFill>
                        <a:srgbClr val="FFFFFF"/>
                      </a:solidFill>
                      <a:latin typeface="Plus Jakarta Sans ExtraBold" pitchFamily="2" charset="0"/>
                      <a:cs typeface="Plus Jakarta Sans ExtraBold" pitchFamily="2" charset="0"/>
                    </a:rPr>
                    <a:t>of the month </a:t>
                  </a:r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19EC4547-A66A-7440-535A-08D4616C482D}"/>
                  </a:ext>
                </a:extLst>
              </p:cNvPr>
              <p:cNvGrpSpPr/>
              <p:nvPr/>
            </p:nvGrpSpPr>
            <p:grpSpPr>
              <a:xfrm>
                <a:off x="499673" y="2064023"/>
                <a:ext cx="6557154" cy="292334"/>
                <a:chOff x="499673" y="2064023"/>
                <a:chExt cx="6557154" cy="292334"/>
              </a:xfrm>
            </p:grpSpPr>
            <p:sp>
              <p:nvSpPr>
                <p:cNvPr id="98" name="AutoShape 98"/>
                <p:cNvSpPr/>
                <p:nvPr/>
              </p:nvSpPr>
              <p:spPr>
                <a:xfrm>
                  <a:off x="499673" y="2210190"/>
                  <a:ext cx="6557154" cy="0"/>
                </a:xfrm>
                <a:prstGeom prst="line">
                  <a:avLst/>
                </a:prstGeom>
                <a:ln w="9525" cap="flat">
                  <a:solidFill>
                    <a:srgbClr val="FFFFFF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6" name="TextBox 146"/>
                <p:cNvSpPr txBox="1"/>
                <p:nvPr/>
              </p:nvSpPr>
              <p:spPr>
                <a:xfrm>
                  <a:off x="501423" y="2064023"/>
                  <a:ext cx="6505236" cy="889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719"/>
                    </a:lnSpc>
                    <a:spcBef>
                      <a:spcPct val="0"/>
                    </a:spcBef>
                  </a:pPr>
                  <a:r>
                    <a:rPr lang="en-US" sz="599" b="1" dirty="0">
                      <a:solidFill>
                        <a:srgbClr val="FFFFFF"/>
                      </a:solidFill>
                      <a:latin typeface="Plus Jakarta Sans" pitchFamily="2" charset="0"/>
                      <a:cs typeface="Plus Jakarta Sans" pitchFamily="2" charset="0"/>
                    </a:rPr>
                    <a:t>Marking Your Choices</a:t>
                  </a:r>
                </a:p>
              </p:txBody>
            </p:sp>
            <p:sp>
              <p:nvSpPr>
                <p:cNvPr id="147" name="TextBox 147"/>
                <p:cNvSpPr txBox="1"/>
                <p:nvPr/>
              </p:nvSpPr>
              <p:spPr>
                <a:xfrm>
                  <a:off x="501423" y="2267457"/>
                  <a:ext cx="6505236" cy="889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719"/>
                    </a:lnSpc>
                    <a:spcBef>
                      <a:spcPct val="0"/>
                    </a:spcBef>
                  </a:pPr>
                  <a:r>
                    <a:rPr lang="en-US" sz="599" dirty="0">
                      <a:solidFill>
                        <a:srgbClr val="FFFFFF"/>
                      </a:solidFill>
                      <a:latin typeface="Plus Jakarta Sans" pitchFamily="2" charset="0"/>
                      <a:cs typeface="Plus Jakarta Sans" pitchFamily="2" charset="0"/>
                    </a:rPr>
                    <a:t>You can cast your vote for </a:t>
                  </a:r>
                  <a:r>
                    <a:rPr lang="en-US" sz="599" b="1" dirty="0">
                      <a:solidFill>
                        <a:srgbClr val="FFFFFF"/>
                      </a:solidFill>
                      <a:latin typeface="Plus Jakarta Sans" pitchFamily="2" charset="0"/>
                      <a:cs typeface="Plus Jakarta Sans" pitchFamily="2" charset="0"/>
                    </a:rPr>
                    <a:t>1 person or 2 people you feel is most worthy</a:t>
                  </a:r>
                  <a:r>
                    <a:rPr lang="en-US" sz="599" dirty="0">
                      <a:solidFill>
                        <a:srgbClr val="FFFFFF"/>
                      </a:solidFill>
                      <a:latin typeface="Plus Jakarta Sans" pitchFamily="2" charset="0"/>
                      <a:cs typeface="Plus Jakarta Sans" pitchFamily="2" charset="0"/>
                    </a:rPr>
                    <a:t> by checking "x" or "v," or coloring the circle next to the candidate's name on the ballot</a:t>
                  </a:r>
                </a:p>
              </p:txBody>
            </p:sp>
          </p:grpSp>
        </p:grpSp>
        <p:sp>
          <p:nvSpPr>
            <p:cNvPr id="157" name="TemplateLAB"/>
            <p:cNvSpPr/>
            <p:nvPr/>
          </p:nvSpPr>
          <p:spPr>
            <a:xfrm rot="-5400000">
              <a:off x="6957302" y="9255099"/>
              <a:ext cx="576000" cy="95040"/>
            </a:xfrm>
            <a:custGeom>
              <a:avLst/>
              <a:gdLst/>
              <a:ahLst/>
              <a:cxnLst/>
              <a:rect l="l" t="t" r="r" b="b"/>
              <a:pathLst>
                <a:path w="576000" h="95040">
                  <a:moveTo>
                    <a:pt x="0" y="0"/>
                  </a:moveTo>
                  <a:lnTo>
                    <a:pt x="576000" y="0"/>
                  </a:lnTo>
                  <a:lnTo>
                    <a:pt x="576000" y="95040"/>
                  </a:lnTo>
                  <a:lnTo>
                    <a:pt x="0" y="95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83309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177</Words>
  <Application>Microsoft Office PowerPoint</Application>
  <PresentationFormat>Custom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Plus Jakarta Sans ExtraBold</vt:lpstr>
      <vt:lpstr>Calibri</vt:lpstr>
      <vt:lpstr>Plus Jakarta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Ballot template (Portrait)</dc:title>
  <dc:creator>Hoang Anh</dc:creator>
  <cp:lastModifiedBy>Hoang Anh</cp:lastModifiedBy>
  <cp:revision>19</cp:revision>
  <dcterms:created xsi:type="dcterms:W3CDTF">2006-08-16T00:00:00Z</dcterms:created>
  <dcterms:modified xsi:type="dcterms:W3CDTF">2024-03-16T11:08:14Z</dcterms:modified>
  <dc:identifier>DAF_jL_NqY0</dc:identifier>
</cp:coreProperties>
</file>