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7556500" cy="10693400"/>
  <p:notesSz cx="6858000" cy="9144000"/>
  <p:embeddedFontLst>
    <p:embeddedFont>
      <p:font typeface="Public Sans" pitchFamily="2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168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2">
            <a:extLst>
              <a:ext uri="{FF2B5EF4-FFF2-40B4-BE49-F238E27FC236}">
                <a16:creationId xmlns:a16="http://schemas.microsoft.com/office/drawing/2014/main" id="{4DC2E4A0-37E9-90A2-06E2-8F0D18A19BC9}"/>
              </a:ext>
            </a:extLst>
          </p:cNvPr>
          <p:cNvGrpSpPr/>
          <p:nvPr/>
        </p:nvGrpSpPr>
        <p:grpSpPr>
          <a:xfrm>
            <a:off x="341380" y="392381"/>
            <a:ext cx="6991262" cy="9900742"/>
            <a:chOff x="341380" y="392381"/>
            <a:chExt cx="6991262" cy="9900742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28C992C1-99F1-7626-5B01-3C7A6B66299C}"/>
                </a:ext>
              </a:extLst>
            </p:cNvPr>
            <p:cNvGrpSpPr/>
            <p:nvPr/>
          </p:nvGrpSpPr>
          <p:grpSpPr>
            <a:xfrm>
              <a:off x="382655" y="8221815"/>
              <a:ext cx="6794690" cy="2071307"/>
              <a:chOff x="382655" y="8221815"/>
              <a:chExt cx="6794690" cy="2071307"/>
            </a:xfrm>
          </p:grpSpPr>
          <p:sp>
            <p:nvSpPr>
              <p:cNvPr id="67" name="AutoShape 67"/>
              <p:cNvSpPr/>
              <p:nvPr/>
            </p:nvSpPr>
            <p:spPr>
              <a:xfrm>
                <a:off x="390460" y="8485230"/>
                <a:ext cx="6786885" cy="0"/>
              </a:xfrm>
              <a:prstGeom prst="line">
                <a:avLst/>
              </a:prstGeom>
              <a:ln w="9525" cap="flat">
                <a:solidFill>
                  <a:srgbClr val="6186CD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" name="Freeform 69"/>
              <p:cNvSpPr/>
              <p:nvPr/>
            </p:nvSpPr>
            <p:spPr>
              <a:xfrm>
                <a:off x="382655" y="8761455"/>
                <a:ext cx="6794690" cy="1531667"/>
              </a:xfrm>
              <a:custGeom>
                <a:avLst/>
                <a:gdLst/>
                <a:ahLst/>
                <a:cxnLst/>
                <a:rect l="l" t="t" r="r" b="b"/>
                <a:pathLst>
                  <a:path w="2435064" h="548915">
                    <a:moveTo>
                      <a:pt x="0" y="0"/>
                    </a:moveTo>
                    <a:lnTo>
                      <a:pt x="2435064" y="0"/>
                    </a:lnTo>
                    <a:lnTo>
                      <a:pt x="2435064" y="548915"/>
                    </a:lnTo>
                    <a:lnTo>
                      <a:pt x="0" y="54891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6186C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" name="AutoShape 71"/>
              <p:cNvSpPr/>
              <p:nvPr/>
            </p:nvSpPr>
            <p:spPr>
              <a:xfrm>
                <a:off x="382655" y="9141743"/>
                <a:ext cx="6786885" cy="0"/>
              </a:xfrm>
              <a:prstGeom prst="line">
                <a:avLst/>
              </a:prstGeom>
              <a:ln w="9525" cap="flat">
                <a:solidFill>
                  <a:srgbClr val="6186CD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" name="AutoShape 72"/>
              <p:cNvSpPr/>
              <p:nvPr/>
            </p:nvSpPr>
            <p:spPr>
              <a:xfrm>
                <a:off x="382655" y="9525536"/>
                <a:ext cx="6786885" cy="0"/>
              </a:xfrm>
              <a:prstGeom prst="line">
                <a:avLst/>
              </a:prstGeom>
              <a:ln w="9525" cap="flat">
                <a:solidFill>
                  <a:srgbClr val="6186CD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" name="AutoShape 73"/>
              <p:cNvSpPr/>
              <p:nvPr/>
            </p:nvSpPr>
            <p:spPr>
              <a:xfrm>
                <a:off x="382655" y="9909329"/>
                <a:ext cx="6786885" cy="0"/>
              </a:xfrm>
              <a:prstGeom prst="line">
                <a:avLst/>
              </a:prstGeom>
              <a:ln w="9525" cap="flat">
                <a:solidFill>
                  <a:srgbClr val="6186CD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" name="AutoShape 74"/>
              <p:cNvSpPr/>
              <p:nvPr/>
            </p:nvSpPr>
            <p:spPr>
              <a:xfrm>
                <a:off x="2102136" y="8769240"/>
                <a:ext cx="0" cy="1523882"/>
              </a:xfrm>
              <a:prstGeom prst="line">
                <a:avLst/>
              </a:prstGeom>
              <a:ln w="9525" cap="flat">
                <a:solidFill>
                  <a:srgbClr val="6186CD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" name="AutoShape 75"/>
              <p:cNvSpPr/>
              <p:nvPr/>
            </p:nvSpPr>
            <p:spPr>
              <a:xfrm>
                <a:off x="771946" y="8769070"/>
                <a:ext cx="0" cy="1524052"/>
              </a:xfrm>
              <a:prstGeom prst="line">
                <a:avLst/>
              </a:prstGeom>
              <a:ln w="9525" cap="flat">
                <a:solidFill>
                  <a:srgbClr val="6186CD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" name="TextBox 90"/>
              <p:cNvSpPr txBox="1"/>
              <p:nvPr/>
            </p:nvSpPr>
            <p:spPr>
              <a:xfrm>
                <a:off x="382655" y="8221815"/>
                <a:ext cx="2127388" cy="12939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19"/>
                  </a:lnSpc>
                  <a:spcBef>
                    <a:spcPct val="0"/>
                  </a:spcBef>
                </a:pPr>
                <a:r>
                  <a:rPr lang="en-US" sz="799" b="1" u="none" strike="noStrike" dirty="0">
                    <a:solidFill>
                      <a:srgbClr val="DC2027"/>
                    </a:solidFill>
                    <a:latin typeface="Public Sans" pitchFamily="2" charset="0"/>
                  </a:rPr>
                  <a:t>Instructions for Voters</a:t>
                </a:r>
              </a:p>
            </p:txBody>
          </p:sp>
          <p:sp>
            <p:nvSpPr>
              <p:cNvPr id="92" name="TextBox 92"/>
              <p:cNvSpPr txBox="1"/>
              <p:nvPr/>
            </p:nvSpPr>
            <p:spPr>
              <a:xfrm>
                <a:off x="495115" y="8883310"/>
                <a:ext cx="164371" cy="1365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dirty="0">
                    <a:solidFill>
                      <a:srgbClr val="000000">
                        <a:alpha val="80000"/>
                      </a:srgbClr>
                    </a:solidFill>
                    <a:latin typeface="Public Sans"/>
                  </a:rPr>
                  <a:t>1.</a:t>
                </a:r>
              </a:p>
            </p:txBody>
          </p:sp>
          <p:sp>
            <p:nvSpPr>
              <p:cNvPr id="96" name="TextBox 96"/>
              <p:cNvSpPr txBox="1"/>
              <p:nvPr/>
            </p:nvSpPr>
            <p:spPr>
              <a:xfrm>
                <a:off x="495115" y="9263598"/>
                <a:ext cx="164371" cy="1400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u="none" strike="noStrike" dirty="0">
                    <a:solidFill>
                      <a:srgbClr val="000000">
                        <a:alpha val="80000"/>
                      </a:srgbClr>
                    </a:solidFill>
                    <a:latin typeface="Public Sans"/>
                  </a:rPr>
                  <a:t>2.</a:t>
                </a:r>
              </a:p>
            </p:txBody>
          </p:sp>
          <p:sp>
            <p:nvSpPr>
              <p:cNvPr id="100" name="TextBox 100"/>
              <p:cNvSpPr txBox="1"/>
              <p:nvPr/>
            </p:nvSpPr>
            <p:spPr>
              <a:xfrm>
                <a:off x="495115" y="9647391"/>
                <a:ext cx="164371" cy="1400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u="none" strike="noStrike" dirty="0">
                    <a:solidFill>
                      <a:srgbClr val="000000">
                        <a:alpha val="80000"/>
                      </a:srgbClr>
                    </a:solidFill>
                    <a:latin typeface="Public Sans"/>
                  </a:rPr>
                  <a:t>3.</a:t>
                </a:r>
              </a:p>
            </p:txBody>
          </p:sp>
          <p:sp>
            <p:nvSpPr>
              <p:cNvPr id="104" name="TextBox 104"/>
              <p:cNvSpPr txBox="1"/>
              <p:nvPr/>
            </p:nvSpPr>
            <p:spPr>
              <a:xfrm>
                <a:off x="495115" y="10031184"/>
                <a:ext cx="164371" cy="1400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u="none" strike="noStrike" dirty="0">
                    <a:solidFill>
                      <a:srgbClr val="000000">
                        <a:alpha val="80000"/>
                      </a:srgbClr>
                    </a:solidFill>
                    <a:latin typeface="Public Sans"/>
                  </a:rPr>
                  <a:t>4.</a:t>
                </a:r>
              </a:p>
            </p:txBody>
          </p:sp>
          <p:sp>
            <p:nvSpPr>
              <p:cNvPr id="93" name="TextBox 93"/>
              <p:cNvSpPr txBox="1"/>
              <p:nvPr/>
            </p:nvSpPr>
            <p:spPr>
              <a:xfrm>
                <a:off x="899646" y="8886902"/>
                <a:ext cx="1061697" cy="12939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b="1" dirty="0">
                    <a:solidFill>
                      <a:srgbClr val="000000">
                        <a:alpha val="80000"/>
                      </a:srgbClr>
                    </a:solidFill>
                    <a:latin typeface="Public Sans" pitchFamily="2" charset="0"/>
                  </a:rPr>
                  <a:t>Read Carefully</a:t>
                </a:r>
              </a:p>
            </p:txBody>
          </p:sp>
          <p:sp>
            <p:nvSpPr>
              <p:cNvPr id="97" name="TextBox 97"/>
              <p:cNvSpPr txBox="1"/>
              <p:nvPr/>
            </p:nvSpPr>
            <p:spPr>
              <a:xfrm>
                <a:off x="899646" y="9268943"/>
                <a:ext cx="1105270" cy="12939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b="1" u="none" strike="noStrike" dirty="0">
                    <a:solidFill>
                      <a:srgbClr val="000000">
                        <a:alpha val="80000"/>
                      </a:srgbClr>
                    </a:solidFill>
                    <a:latin typeface="Public Sans" pitchFamily="2" charset="0"/>
                  </a:rPr>
                  <a:t>Marking Your Choices</a:t>
                </a:r>
              </a:p>
            </p:txBody>
          </p:sp>
          <p:sp>
            <p:nvSpPr>
              <p:cNvPr id="101" name="TextBox 101"/>
              <p:cNvSpPr txBox="1"/>
              <p:nvPr/>
            </p:nvSpPr>
            <p:spPr>
              <a:xfrm>
                <a:off x="899646" y="9652735"/>
                <a:ext cx="1061697" cy="12939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b="1" u="none" strike="noStrike" dirty="0">
                    <a:solidFill>
                      <a:srgbClr val="000000">
                        <a:alpha val="80000"/>
                      </a:srgbClr>
                    </a:solidFill>
                    <a:latin typeface="Public Sans" pitchFamily="2" charset="0"/>
                  </a:rPr>
                  <a:t>Verify Your Choices</a:t>
                </a:r>
              </a:p>
            </p:txBody>
          </p:sp>
          <p:sp>
            <p:nvSpPr>
              <p:cNvPr id="105" name="TextBox 105"/>
              <p:cNvSpPr txBox="1"/>
              <p:nvPr/>
            </p:nvSpPr>
            <p:spPr>
              <a:xfrm>
                <a:off x="899646" y="10036529"/>
                <a:ext cx="1061697" cy="12939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b="1" u="none" strike="noStrike" dirty="0">
                    <a:solidFill>
                      <a:srgbClr val="000000">
                        <a:alpha val="80000"/>
                      </a:srgbClr>
                    </a:solidFill>
                    <a:latin typeface="Public Sans" pitchFamily="2" charset="0"/>
                  </a:rPr>
                  <a:t>Confidentiality</a:t>
                </a:r>
              </a:p>
            </p:txBody>
          </p:sp>
          <p:sp>
            <p:nvSpPr>
              <p:cNvPr id="94" name="TextBox 94"/>
              <p:cNvSpPr txBox="1"/>
              <p:nvPr/>
            </p:nvSpPr>
            <p:spPr>
              <a:xfrm>
                <a:off x="2229836" y="8883310"/>
                <a:ext cx="4605629" cy="1365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dirty="0">
                    <a:solidFill>
                      <a:srgbClr val="000000">
                        <a:alpha val="80000"/>
                      </a:srgbClr>
                    </a:solidFill>
                    <a:latin typeface="Public Sans"/>
                  </a:rPr>
                  <a:t>Take your time to read through the ballot and understand the positions and candidates</a:t>
                </a:r>
              </a:p>
            </p:txBody>
          </p:sp>
          <p:sp>
            <p:nvSpPr>
              <p:cNvPr id="98" name="TextBox 98"/>
              <p:cNvSpPr txBox="1"/>
              <p:nvPr/>
            </p:nvSpPr>
            <p:spPr>
              <a:xfrm>
                <a:off x="2229836" y="9263598"/>
                <a:ext cx="4653150" cy="1400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u="none" strike="noStrike" dirty="0">
                    <a:solidFill>
                      <a:srgbClr val="000000">
                        <a:alpha val="80000"/>
                      </a:srgbClr>
                    </a:solidFill>
                    <a:latin typeface="Public Sans"/>
                  </a:rPr>
                  <a:t>Use a pen or pencil to mark an "X" or fill in the box next to your chosen candidate for each position</a:t>
                </a:r>
              </a:p>
            </p:txBody>
          </p:sp>
          <p:sp>
            <p:nvSpPr>
              <p:cNvPr id="102" name="TextBox 102"/>
              <p:cNvSpPr txBox="1"/>
              <p:nvPr/>
            </p:nvSpPr>
            <p:spPr>
              <a:xfrm>
                <a:off x="2229836" y="9647391"/>
                <a:ext cx="4487826" cy="1400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u="none" strike="noStrike" dirty="0">
                    <a:solidFill>
                      <a:srgbClr val="000000">
                        <a:alpha val="80000"/>
                      </a:srgbClr>
                    </a:solidFill>
                    <a:latin typeface="Public Sans"/>
                  </a:rPr>
                  <a:t>Before submitting your ballot, review it to ensure you have marked your selections accurately</a:t>
                </a:r>
              </a:p>
            </p:txBody>
          </p:sp>
          <p:sp>
            <p:nvSpPr>
              <p:cNvPr id="106" name="TextBox 106"/>
              <p:cNvSpPr txBox="1"/>
              <p:nvPr/>
            </p:nvSpPr>
            <p:spPr>
              <a:xfrm>
                <a:off x="2229836" y="10031184"/>
                <a:ext cx="4850291" cy="1400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u="none" strike="noStrike" dirty="0">
                    <a:solidFill>
                      <a:srgbClr val="000000">
                        <a:alpha val="80000"/>
                      </a:srgbClr>
                    </a:solidFill>
                    <a:latin typeface="Public Sans"/>
                  </a:rPr>
                  <a:t>Your vote is confidential. Fold your ballot to conceal your choices before depositing it in the ballot box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57DD45CE-572A-3C06-C6EA-86481471EC73}"/>
                </a:ext>
              </a:extLst>
            </p:cNvPr>
            <p:cNvGrpSpPr/>
            <p:nvPr/>
          </p:nvGrpSpPr>
          <p:grpSpPr>
            <a:xfrm>
              <a:off x="382655" y="4914355"/>
              <a:ext cx="6794690" cy="2856832"/>
              <a:chOff x="382655" y="4914355"/>
              <a:chExt cx="6794690" cy="2856832"/>
            </a:xfrm>
          </p:grpSpPr>
          <p:sp>
            <p:nvSpPr>
              <p:cNvPr id="30" name="AutoShape 30"/>
              <p:cNvSpPr/>
              <p:nvPr/>
            </p:nvSpPr>
            <p:spPr>
              <a:xfrm>
                <a:off x="382655" y="5177770"/>
                <a:ext cx="6794690" cy="0"/>
              </a:xfrm>
              <a:prstGeom prst="line">
                <a:avLst/>
              </a:prstGeom>
              <a:ln w="9525" cap="flat">
                <a:solidFill>
                  <a:srgbClr val="6186CD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E3E1BF6C-0C53-4366-3203-ED75B5A30A6C}"/>
                  </a:ext>
                </a:extLst>
              </p:cNvPr>
              <p:cNvGrpSpPr/>
              <p:nvPr/>
            </p:nvGrpSpPr>
            <p:grpSpPr>
              <a:xfrm>
                <a:off x="382655" y="5438223"/>
                <a:ext cx="2074761" cy="2332964"/>
                <a:chOff x="382655" y="5438223"/>
                <a:chExt cx="2074761" cy="2332964"/>
              </a:xfrm>
            </p:grpSpPr>
            <p:sp>
              <p:nvSpPr>
                <p:cNvPr id="32" name="Freeform 32"/>
                <p:cNvSpPr/>
                <p:nvPr/>
              </p:nvSpPr>
              <p:spPr>
                <a:xfrm>
                  <a:off x="382655" y="5438223"/>
                  <a:ext cx="2074761" cy="2332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547" h="836082">
                      <a:moveTo>
                        <a:pt x="0" y="0"/>
                      </a:moveTo>
                      <a:lnTo>
                        <a:pt x="743547" y="0"/>
                      </a:lnTo>
                      <a:lnTo>
                        <a:pt x="743547" y="836082"/>
                      </a:lnTo>
                      <a:lnTo>
                        <a:pt x="0" y="8360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sq">
                  <a:solidFill>
                    <a:srgbClr val="6186CD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" name="AutoShape 34"/>
                <p:cNvSpPr/>
                <p:nvPr/>
              </p:nvSpPr>
              <p:spPr>
                <a:xfrm>
                  <a:off x="382655" y="7246157"/>
                  <a:ext cx="2074761" cy="0"/>
                </a:xfrm>
                <a:prstGeom prst="line">
                  <a:avLst/>
                </a:prstGeom>
                <a:ln w="9525" cap="flat">
                  <a:solidFill>
                    <a:srgbClr val="6186CD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" name="Freeform 38"/>
                <p:cNvSpPr/>
                <p:nvPr/>
              </p:nvSpPr>
              <p:spPr>
                <a:xfrm>
                  <a:off x="2101521" y="7401463"/>
                  <a:ext cx="235270" cy="229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15" h="82304">
                      <a:moveTo>
                        <a:pt x="0" y="0"/>
                      </a:moveTo>
                      <a:lnTo>
                        <a:pt x="84315" y="0"/>
                      </a:lnTo>
                      <a:lnTo>
                        <a:pt x="84315" y="82304"/>
                      </a:lnTo>
                      <a:lnTo>
                        <a:pt x="0" y="823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sq">
                  <a:solidFill>
                    <a:srgbClr val="6186CD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81E6FBFD-3555-7439-0215-3D6775594989}"/>
                    </a:ext>
                  </a:extLst>
                </p:cNvPr>
                <p:cNvGrpSpPr/>
                <p:nvPr/>
              </p:nvGrpSpPr>
              <p:grpSpPr>
                <a:xfrm>
                  <a:off x="509295" y="7373351"/>
                  <a:ext cx="1356160" cy="285882"/>
                  <a:chOff x="509295" y="7374744"/>
                  <a:chExt cx="1356160" cy="285882"/>
                </a:xfrm>
              </p:grpSpPr>
              <p:sp>
                <p:nvSpPr>
                  <p:cNvPr id="58" name="TextBox 58"/>
                  <p:cNvSpPr txBox="1"/>
                  <p:nvPr/>
                </p:nvSpPr>
                <p:spPr>
                  <a:xfrm>
                    <a:off x="509295" y="7374744"/>
                    <a:ext cx="1356160" cy="12862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90"/>
                      </a:lnSpc>
                      <a:spcBef>
                        <a:spcPct val="0"/>
                      </a:spcBef>
                    </a:pPr>
                    <a:r>
                      <a:rPr lang="en-US" sz="1100" b="1" u="none" strike="noStrike" spc="-44" dirty="0">
                        <a:solidFill>
                          <a:srgbClr val="1F57C3"/>
                        </a:solidFill>
                        <a:latin typeface="Public Sans" pitchFamily="2" charset="0"/>
                      </a:rPr>
                      <a:t>Daniel Wilson</a:t>
                    </a:r>
                  </a:p>
                </p:txBody>
              </p:sp>
              <p:sp>
                <p:nvSpPr>
                  <p:cNvPr id="59" name="TextBox 59"/>
                  <p:cNvSpPr txBox="1"/>
                  <p:nvPr/>
                </p:nvSpPr>
                <p:spPr>
                  <a:xfrm>
                    <a:off x="509295" y="7519233"/>
                    <a:ext cx="1356160" cy="14139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just">
                      <a:lnSpc>
                        <a:spcPts val="1189"/>
                      </a:lnSpc>
                      <a:spcBef>
                        <a:spcPct val="0"/>
                      </a:spcBef>
                    </a:pPr>
                    <a:r>
                      <a:rPr lang="en-US" sz="800" i="1" u="none" strike="noStrike" dirty="0">
                        <a:solidFill>
                          <a:srgbClr val="000000">
                            <a:alpha val="69804"/>
                          </a:srgbClr>
                        </a:solidFill>
                        <a:latin typeface="Public Sans" pitchFamily="2" charset="0"/>
                      </a:rPr>
                      <a:t>Republican</a:t>
                    </a:r>
                  </a:p>
                </p:txBody>
              </p:sp>
            </p:grp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3A6467BC-09AF-4710-7E76-64E0C4683BAE}"/>
                  </a:ext>
                </a:extLst>
              </p:cNvPr>
              <p:cNvGrpSpPr/>
              <p:nvPr/>
            </p:nvGrpSpPr>
            <p:grpSpPr>
              <a:xfrm>
                <a:off x="2742620" y="5438223"/>
                <a:ext cx="2074761" cy="2332964"/>
                <a:chOff x="2742620" y="5438223"/>
                <a:chExt cx="2074761" cy="2332964"/>
              </a:xfrm>
            </p:grpSpPr>
            <p:sp>
              <p:nvSpPr>
                <p:cNvPr id="41" name="Freeform 41"/>
                <p:cNvSpPr/>
                <p:nvPr/>
              </p:nvSpPr>
              <p:spPr>
                <a:xfrm>
                  <a:off x="2742620" y="5438223"/>
                  <a:ext cx="2074761" cy="2332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547" h="836082">
                      <a:moveTo>
                        <a:pt x="0" y="0"/>
                      </a:moveTo>
                      <a:lnTo>
                        <a:pt x="743547" y="0"/>
                      </a:lnTo>
                      <a:lnTo>
                        <a:pt x="743547" y="836082"/>
                      </a:lnTo>
                      <a:lnTo>
                        <a:pt x="0" y="8360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sq">
                  <a:solidFill>
                    <a:srgbClr val="6186CD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" name="AutoShape 43"/>
                <p:cNvSpPr/>
                <p:nvPr/>
              </p:nvSpPr>
              <p:spPr>
                <a:xfrm>
                  <a:off x="2742620" y="7246157"/>
                  <a:ext cx="2074761" cy="0"/>
                </a:xfrm>
                <a:prstGeom prst="line">
                  <a:avLst/>
                </a:prstGeom>
                <a:ln w="9525" cap="flat">
                  <a:solidFill>
                    <a:srgbClr val="6186CD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" name="Freeform 47"/>
                <p:cNvSpPr/>
                <p:nvPr/>
              </p:nvSpPr>
              <p:spPr>
                <a:xfrm>
                  <a:off x="4461486" y="7401463"/>
                  <a:ext cx="235270" cy="229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15" h="82304">
                      <a:moveTo>
                        <a:pt x="0" y="0"/>
                      </a:moveTo>
                      <a:lnTo>
                        <a:pt x="84315" y="0"/>
                      </a:lnTo>
                      <a:lnTo>
                        <a:pt x="84315" y="82304"/>
                      </a:lnTo>
                      <a:lnTo>
                        <a:pt x="0" y="823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sq">
                  <a:solidFill>
                    <a:srgbClr val="6186CD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68FF2306-7A69-29DE-3A81-3F88405B7B5E}"/>
                    </a:ext>
                  </a:extLst>
                </p:cNvPr>
                <p:cNvGrpSpPr/>
                <p:nvPr/>
              </p:nvGrpSpPr>
              <p:grpSpPr>
                <a:xfrm>
                  <a:off x="2869260" y="7373351"/>
                  <a:ext cx="1356160" cy="285882"/>
                  <a:chOff x="2869260" y="7374744"/>
                  <a:chExt cx="1356160" cy="285882"/>
                </a:xfrm>
              </p:grpSpPr>
              <p:sp>
                <p:nvSpPr>
                  <p:cNvPr id="60" name="TextBox 60"/>
                  <p:cNvSpPr txBox="1"/>
                  <p:nvPr/>
                </p:nvSpPr>
                <p:spPr>
                  <a:xfrm>
                    <a:off x="2869260" y="7374744"/>
                    <a:ext cx="1356160" cy="12862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90"/>
                      </a:lnSpc>
                      <a:spcBef>
                        <a:spcPct val="0"/>
                      </a:spcBef>
                    </a:pPr>
                    <a:r>
                      <a:rPr lang="en-US" sz="1100" b="1" u="none" strike="noStrike" spc="-44" dirty="0">
                        <a:solidFill>
                          <a:srgbClr val="1F57C3"/>
                        </a:solidFill>
                        <a:latin typeface="Public Sans" pitchFamily="2" charset="0"/>
                      </a:rPr>
                      <a:t>Michael Johnson</a:t>
                    </a:r>
                  </a:p>
                </p:txBody>
              </p:sp>
              <p:sp>
                <p:nvSpPr>
                  <p:cNvPr id="61" name="TextBox 61"/>
                  <p:cNvSpPr txBox="1"/>
                  <p:nvPr/>
                </p:nvSpPr>
                <p:spPr>
                  <a:xfrm>
                    <a:off x="2869260" y="7519233"/>
                    <a:ext cx="1356160" cy="14139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just">
                      <a:lnSpc>
                        <a:spcPts val="1189"/>
                      </a:lnSpc>
                      <a:spcBef>
                        <a:spcPct val="0"/>
                      </a:spcBef>
                    </a:pPr>
                    <a:r>
                      <a:rPr lang="en-US" sz="800" i="1" u="none" strike="noStrike" dirty="0">
                        <a:solidFill>
                          <a:srgbClr val="000000">
                            <a:alpha val="69804"/>
                          </a:srgbClr>
                        </a:solidFill>
                        <a:latin typeface="Public Sans" pitchFamily="2" charset="0"/>
                      </a:rPr>
                      <a:t>Democrat</a:t>
                    </a:r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CC89A62C-EB51-2E56-249B-536E393194F0}"/>
                  </a:ext>
                </a:extLst>
              </p:cNvPr>
              <p:cNvGrpSpPr/>
              <p:nvPr/>
            </p:nvGrpSpPr>
            <p:grpSpPr>
              <a:xfrm>
                <a:off x="5102584" y="5438223"/>
                <a:ext cx="2074761" cy="2332964"/>
                <a:chOff x="5102584" y="5438223"/>
                <a:chExt cx="2074761" cy="2332964"/>
              </a:xfrm>
            </p:grpSpPr>
            <p:sp>
              <p:nvSpPr>
                <p:cNvPr id="50" name="Freeform 50"/>
                <p:cNvSpPr/>
                <p:nvPr/>
              </p:nvSpPr>
              <p:spPr>
                <a:xfrm>
                  <a:off x="5102584" y="5438223"/>
                  <a:ext cx="2074761" cy="2332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547" h="836082">
                      <a:moveTo>
                        <a:pt x="0" y="0"/>
                      </a:moveTo>
                      <a:lnTo>
                        <a:pt x="743547" y="0"/>
                      </a:lnTo>
                      <a:lnTo>
                        <a:pt x="743547" y="836082"/>
                      </a:lnTo>
                      <a:lnTo>
                        <a:pt x="0" y="8360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sq">
                  <a:solidFill>
                    <a:srgbClr val="6186CD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2" name="AutoShape 52"/>
                <p:cNvSpPr/>
                <p:nvPr/>
              </p:nvSpPr>
              <p:spPr>
                <a:xfrm>
                  <a:off x="5102584" y="7246157"/>
                  <a:ext cx="2074761" cy="0"/>
                </a:xfrm>
                <a:prstGeom prst="line">
                  <a:avLst/>
                </a:prstGeom>
                <a:ln w="9525" cap="flat">
                  <a:solidFill>
                    <a:srgbClr val="6186CD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6" name="Freeform 56"/>
                <p:cNvSpPr/>
                <p:nvPr/>
              </p:nvSpPr>
              <p:spPr>
                <a:xfrm>
                  <a:off x="6821451" y="7401463"/>
                  <a:ext cx="235270" cy="229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15" h="82304">
                      <a:moveTo>
                        <a:pt x="0" y="0"/>
                      </a:moveTo>
                      <a:lnTo>
                        <a:pt x="84315" y="0"/>
                      </a:lnTo>
                      <a:lnTo>
                        <a:pt x="84315" y="82304"/>
                      </a:lnTo>
                      <a:lnTo>
                        <a:pt x="0" y="823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sq">
                  <a:solidFill>
                    <a:srgbClr val="6186CD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ACA0CAA7-89EE-2E70-67B1-231DC7079075}"/>
                    </a:ext>
                  </a:extLst>
                </p:cNvPr>
                <p:cNvGrpSpPr/>
                <p:nvPr/>
              </p:nvGrpSpPr>
              <p:grpSpPr>
                <a:xfrm>
                  <a:off x="5229224" y="7373351"/>
                  <a:ext cx="1356160" cy="285882"/>
                  <a:chOff x="5229224" y="7374744"/>
                  <a:chExt cx="1356160" cy="285882"/>
                </a:xfrm>
              </p:grpSpPr>
              <p:sp>
                <p:nvSpPr>
                  <p:cNvPr id="62" name="TextBox 62"/>
                  <p:cNvSpPr txBox="1"/>
                  <p:nvPr/>
                </p:nvSpPr>
                <p:spPr>
                  <a:xfrm>
                    <a:off x="5229224" y="7374744"/>
                    <a:ext cx="1356160" cy="12862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90"/>
                      </a:lnSpc>
                      <a:spcBef>
                        <a:spcPct val="0"/>
                      </a:spcBef>
                    </a:pPr>
                    <a:r>
                      <a:rPr lang="en-US" sz="1100" b="1" u="none" strike="noStrike" spc="-44" dirty="0">
                        <a:solidFill>
                          <a:srgbClr val="1F57C3"/>
                        </a:solidFill>
                        <a:latin typeface="Public Sans" pitchFamily="2" charset="0"/>
                      </a:rPr>
                      <a:t>Robert Taylor</a:t>
                    </a:r>
                  </a:p>
                </p:txBody>
              </p:sp>
              <p:sp>
                <p:nvSpPr>
                  <p:cNvPr id="63" name="TextBox 63"/>
                  <p:cNvSpPr txBox="1"/>
                  <p:nvPr/>
                </p:nvSpPr>
                <p:spPr>
                  <a:xfrm>
                    <a:off x="5229224" y="7519233"/>
                    <a:ext cx="1356160" cy="14139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just">
                      <a:lnSpc>
                        <a:spcPts val="1189"/>
                      </a:lnSpc>
                      <a:spcBef>
                        <a:spcPct val="0"/>
                      </a:spcBef>
                    </a:pPr>
                    <a:r>
                      <a:rPr lang="en-US" sz="800" i="1" u="none" strike="noStrike" dirty="0">
                        <a:solidFill>
                          <a:srgbClr val="000000">
                            <a:alpha val="69804"/>
                          </a:srgbClr>
                        </a:solidFill>
                        <a:latin typeface="Public Sans" pitchFamily="2" charset="0"/>
                      </a:rPr>
                      <a:t>Republican</a:t>
                    </a:r>
                  </a:p>
                </p:txBody>
              </p:sp>
            </p:grpSp>
          </p:grpSp>
          <p:sp>
            <p:nvSpPr>
              <p:cNvPr id="64" name="TextBox 64"/>
              <p:cNvSpPr txBox="1"/>
              <p:nvPr/>
            </p:nvSpPr>
            <p:spPr>
              <a:xfrm>
                <a:off x="382655" y="4914355"/>
                <a:ext cx="1669389" cy="12939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19"/>
                  </a:lnSpc>
                  <a:spcBef>
                    <a:spcPct val="0"/>
                  </a:spcBef>
                </a:pPr>
                <a:r>
                  <a:rPr lang="en-US" sz="799" b="1" u="none" strike="noStrike" dirty="0">
                    <a:solidFill>
                      <a:srgbClr val="DC2027"/>
                    </a:solidFill>
                    <a:latin typeface="Public Sans" pitchFamily="2" charset="0"/>
                  </a:rPr>
                  <a:t>U.S. Senate</a:t>
                </a:r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5507956" y="4914355"/>
                <a:ext cx="1669389" cy="12939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119"/>
                  </a:lnSpc>
                  <a:spcBef>
                    <a:spcPct val="0"/>
                  </a:spcBef>
                </a:pPr>
                <a:r>
                  <a:rPr lang="en-US" sz="799" i="1" u="none" strike="noStrike" spc="15" dirty="0">
                    <a:solidFill>
                      <a:srgbClr val="000000">
                        <a:alpha val="69804"/>
                      </a:srgbClr>
                    </a:solidFill>
                    <a:latin typeface="Public Sans" pitchFamily="2" charset="0"/>
                  </a:rPr>
                  <a:t>Choose only 1 person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D533ABA-28CA-719C-290A-275749B63493}"/>
                </a:ext>
              </a:extLst>
            </p:cNvPr>
            <p:cNvGrpSpPr/>
            <p:nvPr/>
          </p:nvGrpSpPr>
          <p:grpSpPr>
            <a:xfrm>
              <a:off x="382655" y="1606895"/>
              <a:ext cx="6794690" cy="2856832"/>
              <a:chOff x="382655" y="1606895"/>
              <a:chExt cx="6794690" cy="2856832"/>
            </a:xfrm>
          </p:grpSpPr>
          <p:sp>
            <p:nvSpPr>
              <p:cNvPr id="2" name="AutoShape 2"/>
              <p:cNvSpPr/>
              <p:nvPr/>
            </p:nvSpPr>
            <p:spPr>
              <a:xfrm>
                <a:off x="382655" y="1870310"/>
                <a:ext cx="6794690" cy="0"/>
              </a:xfrm>
              <a:prstGeom prst="line">
                <a:avLst/>
              </a:prstGeom>
              <a:ln w="9525" cap="flat">
                <a:solidFill>
                  <a:srgbClr val="6186CD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85077E88-EEE2-EB1B-72F1-B0AB5670EF9D}"/>
                  </a:ext>
                </a:extLst>
              </p:cNvPr>
              <p:cNvGrpSpPr/>
              <p:nvPr/>
            </p:nvGrpSpPr>
            <p:grpSpPr>
              <a:xfrm>
                <a:off x="382655" y="2130763"/>
                <a:ext cx="2074761" cy="2332964"/>
                <a:chOff x="382655" y="2130763"/>
                <a:chExt cx="2074761" cy="2332964"/>
              </a:xfrm>
            </p:grpSpPr>
            <p:sp>
              <p:nvSpPr>
                <p:cNvPr id="4" name="Freeform 4"/>
                <p:cNvSpPr/>
                <p:nvPr/>
              </p:nvSpPr>
              <p:spPr>
                <a:xfrm>
                  <a:off x="382655" y="2130763"/>
                  <a:ext cx="2074761" cy="2332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547" h="836082">
                      <a:moveTo>
                        <a:pt x="0" y="0"/>
                      </a:moveTo>
                      <a:lnTo>
                        <a:pt x="743547" y="0"/>
                      </a:lnTo>
                      <a:lnTo>
                        <a:pt x="743547" y="836082"/>
                      </a:lnTo>
                      <a:lnTo>
                        <a:pt x="0" y="8360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sq">
                  <a:solidFill>
                    <a:srgbClr val="6186CD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" name="AutoShape 6"/>
                <p:cNvSpPr/>
                <p:nvPr/>
              </p:nvSpPr>
              <p:spPr>
                <a:xfrm>
                  <a:off x="382655" y="3938696"/>
                  <a:ext cx="2074761" cy="0"/>
                </a:xfrm>
                <a:prstGeom prst="line">
                  <a:avLst/>
                </a:prstGeom>
                <a:ln w="9525" cap="flat">
                  <a:solidFill>
                    <a:srgbClr val="6186CD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" name="Freeform 15"/>
                <p:cNvSpPr/>
                <p:nvPr/>
              </p:nvSpPr>
              <p:spPr>
                <a:xfrm>
                  <a:off x="2101521" y="4102403"/>
                  <a:ext cx="235270" cy="229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15" h="82304">
                      <a:moveTo>
                        <a:pt x="0" y="0"/>
                      </a:moveTo>
                      <a:lnTo>
                        <a:pt x="84315" y="0"/>
                      </a:lnTo>
                      <a:lnTo>
                        <a:pt x="84315" y="82304"/>
                      </a:lnTo>
                      <a:lnTo>
                        <a:pt x="0" y="823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sq">
                  <a:solidFill>
                    <a:srgbClr val="6186CD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9A0D7669-BD38-E002-A908-6360D952C12F}"/>
                    </a:ext>
                  </a:extLst>
                </p:cNvPr>
                <p:cNvGrpSpPr/>
                <p:nvPr/>
              </p:nvGrpSpPr>
              <p:grpSpPr>
                <a:xfrm>
                  <a:off x="509295" y="4078558"/>
                  <a:ext cx="1356160" cy="264358"/>
                  <a:chOff x="509295" y="4067284"/>
                  <a:chExt cx="1356160" cy="264358"/>
                </a:xfrm>
              </p:grpSpPr>
              <p:sp>
                <p:nvSpPr>
                  <p:cNvPr id="82" name="TextBox 82"/>
                  <p:cNvSpPr txBox="1"/>
                  <p:nvPr/>
                </p:nvSpPr>
                <p:spPr>
                  <a:xfrm>
                    <a:off x="509295" y="4067284"/>
                    <a:ext cx="1356160" cy="12862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990"/>
                      </a:lnSpc>
                    </a:pPr>
                    <a:r>
                      <a:rPr lang="en-US" sz="1100" b="1" spc="-44" dirty="0">
                        <a:solidFill>
                          <a:srgbClr val="1F57C3"/>
                        </a:solidFill>
                        <a:latin typeface="Public Sans" pitchFamily="2" charset="0"/>
                      </a:rPr>
                      <a:t>James Smith</a:t>
                    </a:r>
                  </a:p>
                </p:txBody>
              </p:sp>
              <p:sp>
                <p:nvSpPr>
                  <p:cNvPr id="83" name="TextBox 83"/>
                  <p:cNvSpPr txBox="1"/>
                  <p:nvPr/>
                </p:nvSpPr>
                <p:spPr>
                  <a:xfrm>
                    <a:off x="509295" y="4202248"/>
                    <a:ext cx="1356160" cy="12939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just">
                      <a:lnSpc>
                        <a:spcPts val="1120"/>
                      </a:lnSpc>
                      <a:spcBef>
                        <a:spcPct val="0"/>
                      </a:spcBef>
                    </a:pPr>
                    <a:r>
                      <a:rPr lang="en-US" sz="800" i="1" dirty="0">
                        <a:solidFill>
                          <a:srgbClr val="000000">
                            <a:alpha val="69804"/>
                          </a:srgbClr>
                        </a:solidFill>
                        <a:latin typeface="Public Sans" pitchFamily="2" charset="0"/>
                      </a:rPr>
                      <a:t>Democrat</a:t>
                    </a:r>
                  </a:p>
                </p:txBody>
              </p: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A45B42A5-BA35-503B-B764-A13F30ED15E2}"/>
                  </a:ext>
                </a:extLst>
              </p:cNvPr>
              <p:cNvGrpSpPr/>
              <p:nvPr/>
            </p:nvGrpSpPr>
            <p:grpSpPr>
              <a:xfrm>
                <a:off x="2742619" y="2130763"/>
                <a:ext cx="2074761" cy="2332964"/>
                <a:chOff x="2742620" y="2130763"/>
                <a:chExt cx="2074761" cy="2332964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2742620" y="2130763"/>
                  <a:ext cx="2074761" cy="2332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547" h="836082">
                      <a:moveTo>
                        <a:pt x="0" y="0"/>
                      </a:moveTo>
                      <a:lnTo>
                        <a:pt x="743547" y="0"/>
                      </a:lnTo>
                      <a:lnTo>
                        <a:pt x="743547" y="836082"/>
                      </a:lnTo>
                      <a:lnTo>
                        <a:pt x="0" y="8360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sq">
                  <a:solidFill>
                    <a:srgbClr val="6186CD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" name="AutoShape 17"/>
                <p:cNvSpPr/>
                <p:nvPr/>
              </p:nvSpPr>
              <p:spPr>
                <a:xfrm>
                  <a:off x="2742620" y="3938696"/>
                  <a:ext cx="2074761" cy="0"/>
                </a:xfrm>
                <a:prstGeom prst="line">
                  <a:avLst/>
                </a:prstGeom>
                <a:ln w="9525" cap="flat">
                  <a:solidFill>
                    <a:srgbClr val="6186CD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" name="Freeform 19"/>
                <p:cNvSpPr/>
                <p:nvPr/>
              </p:nvSpPr>
              <p:spPr>
                <a:xfrm>
                  <a:off x="4461486" y="4095908"/>
                  <a:ext cx="235270" cy="229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15" h="82304">
                      <a:moveTo>
                        <a:pt x="0" y="0"/>
                      </a:moveTo>
                      <a:lnTo>
                        <a:pt x="84315" y="0"/>
                      </a:lnTo>
                      <a:lnTo>
                        <a:pt x="84315" y="82304"/>
                      </a:lnTo>
                      <a:lnTo>
                        <a:pt x="0" y="823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sq">
                  <a:solidFill>
                    <a:srgbClr val="6186CD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D403A3E8-4B45-4C7B-CE62-F298F0B24767}"/>
                    </a:ext>
                  </a:extLst>
                </p:cNvPr>
                <p:cNvGrpSpPr/>
                <p:nvPr/>
              </p:nvGrpSpPr>
              <p:grpSpPr>
                <a:xfrm>
                  <a:off x="2869260" y="4078558"/>
                  <a:ext cx="1356160" cy="264358"/>
                  <a:chOff x="2869260" y="4067284"/>
                  <a:chExt cx="1356160" cy="264358"/>
                </a:xfrm>
              </p:grpSpPr>
              <p:sp>
                <p:nvSpPr>
                  <p:cNvPr id="84" name="TextBox 84"/>
                  <p:cNvSpPr txBox="1"/>
                  <p:nvPr/>
                </p:nvSpPr>
                <p:spPr>
                  <a:xfrm>
                    <a:off x="2869260" y="4067284"/>
                    <a:ext cx="1356160" cy="12862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90"/>
                      </a:lnSpc>
                      <a:spcBef>
                        <a:spcPct val="0"/>
                      </a:spcBef>
                    </a:pPr>
                    <a:r>
                      <a:rPr lang="en-US" sz="1100" b="1" u="none" strike="noStrike" spc="-44" dirty="0">
                        <a:solidFill>
                          <a:srgbClr val="1F57C3"/>
                        </a:solidFill>
                        <a:latin typeface="Public Sans" pitchFamily="2" charset="0"/>
                      </a:rPr>
                      <a:t>Emily Green</a:t>
                    </a:r>
                  </a:p>
                </p:txBody>
              </p:sp>
              <p:sp>
                <p:nvSpPr>
                  <p:cNvPr id="85" name="TextBox 85"/>
                  <p:cNvSpPr txBox="1"/>
                  <p:nvPr/>
                </p:nvSpPr>
                <p:spPr>
                  <a:xfrm>
                    <a:off x="2869260" y="4202248"/>
                    <a:ext cx="1356160" cy="12939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just">
                      <a:lnSpc>
                        <a:spcPts val="1120"/>
                      </a:lnSpc>
                      <a:spcBef>
                        <a:spcPct val="0"/>
                      </a:spcBef>
                    </a:pPr>
                    <a:r>
                      <a:rPr lang="en-US" sz="800" i="1" u="none" strike="noStrike" dirty="0">
                        <a:solidFill>
                          <a:srgbClr val="000000">
                            <a:alpha val="69804"/>
                          </a:srgbClr>
                        </a:solidFill>
                        <a:latin typeface="Public Sans" pitchFamily="2" charset="0"/>
                      </a:rPr>
                      <a:t>Republican</a:t>
                    </a:r>
                  </a:p>
                </p:txBody>
              </p:sp>
            </p:grp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C2904206-BCBF-C1A2-22E5-83A32B6CF94F}"/>
                  </a:ext>
                </a:extLst>
              </p:cNvPr>
              <p:cNvGrpSpPr/>
              <p:nvPr/>
            </p:nvGrpSpPr>
            <p:grpSpPr>
              <a:xfrm>
                <a:off x="5102584" y="2130763"/>
                <a:ext cx="2074761" cy="2332964"/>
                <a:chOff x="5102584" y="2130763"/>
                <a:chExt cx="2074761" cy="2332964"/>
              </a:xfrm>
            </p:grpSpPr>
            <p:sp>
              <p:nvSpPr>
                <p:cNvPr id="22" name="Freeform 22"/>
                <p:cNvSpPr/>
                <p:nvPr/>
              </p:nvSpPr>
              <p:spPr>
                <a:xfrm>
                  <a:off x="5102584" y="2130763"/>
                  <a:ext cx="2074761" cy="2332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547" h="836082">
                      <a:moveTo>
                        <a:pt x="0" y="0"/>
                      </a:moveTo>
                      <a:lnTo>
                        <a:pt x="743547" y="0"/>
                      </a:lnTo>
                      <a:lnTo>
                        <a:pt x="743547" y="836082"/>
                      </a:lnTo>
                      <a:lnTo>
                        <a:pt x="0" y="8360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sq">
                  <a:solidFill>
                    <a:srgbClr val="6186CD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AutoShape 24"/>
                <p:cNvSpPr/>
                <p:nvPr/>
              </p:nvSpPr>
              <p:spPr>
                <a:xfrm>
                  <a:off x="5102584" y="3938696"/>
                  <a:ext cx="2074761" cy="0"/>
                </a:xfrm>
                <a:prstGeom prst="line">
                  <a:avLst/>
                </a:prstGeom>
                <a:ln w="9525" cap="flat">
                  <a:solidFill>
                    <a:srgbClr val="6186CD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" name="Freeform 28"/>
                <p:cNvSpPr/>
                <p:nvPr/>
              </p:nvSpPr>
              <p:spPr>
                <a:xfrm>
                  <a:off x="6821451" y="4095908"/>
                  <a:ext cx="235270" cy="229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15" h="82304">
                      <a:moveTo>
                        <a:pt x="0" y="0"/>
                      </a:moveTo>
                      <a:lnTo>
                        <a:pt x="84315" y="0"/>
                      </a:lnTo>
                      <a:lnTo>
                        <a:pt x="84315" y="82304"/>
                      </a:lnTo>
                      <a:lnTo>
                        <a:pt x="0" y="823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sq">
                  <a:solidFill>
                    <a:srgbClr val="6186CD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740208EE-BFC9-6195-45CF-326B996DD910}"/>
                    </a:ext>
                  </a:extLst>
                </p:cNvPr>
                <p:cNvGrpSpPr/>
                <p:nvPr/>
              </p:nvGrpSpPr>
              <p:grpSpPr>
                <a:xfrm>
                  <a:off x="5229224" y="4078558"/>
                  <a:ext cx="1356160" cy="264358"/>
                  <a:chOff x="5229224" y="4067284"/>
                  <a:chExt cx="1356160" cy="264358"/>
                </a:xfrm>
              </p:grpSpPr>
              <p:sp>
                <p:nvSpPr>
                  <p:cNvPr id="86" name="TextBox 86"/>
                  <p:cNvSpPr txBox="1"/>
                  <p:nvPr/>
                </p:nvSpPr>
                <p:spPr>
                  <a:xfrm>
                    <a:off x="5229224" y="4067284"/>
                    <a:ext cx="1356160" cy="12862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90"/>
                      </a:lnSpc>
                      <a:spcBef>
                        <a:spcPct val="0"/>
                      </a:spcBef>
                    </a:pPr>
                    <a:r>
                      <a:rPr lang="en-US" sz="1100" b="1" u="none" strike="noStrike" spc="-44" dirty="0">
                        <a:solidFill>
                          <a:srgbClr val="1F57C3"/>
                        </a:solidFill>
                        <a:latin typeface="Public Sans" pitchFamily="2" charset="0"/>
                      </a:rPr>
                      <a:t>David Brown</a:t>
                    </a:r>
                  </a:p>
                </p:txBody>
              </p:sp>
              <p:sp>
                <p:nvSpPr>
                  <p:cNvPr id="87" name="TextBox 87"/>
                  <p:cNvSpPr txBox="1"/>
                  <p:nvPr/>
                </p:nvSpPr>
                <p:spPr>
                  <a:xfrm>
                    <a:off x="5229224" y="4202248"/>
                    <a:ext cx="1356160" cy="12939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just">
                      <a:lnSpc>
                        <a:spcPts val="1120"/>
                      </a:lnSpc>
                      <a:spcBef>
                        <a:spcPct val="0"/>
                      </a:spcBef>
                    </a:pPr>
                    <a:r>
                      <a:rPr lang="en-US" sz="800" i="1" u="none" strike="noStrike" dirty="0">
                        <a:solidFill>
                          <a:srgbClr val="000000">
                            <a:alpha val="69804"/>
                          </a:srgbClr>
                        </a:solidFill>
                        <a:latin typeface="Public Sans" pitchFamily="2" charset="0"/>
                      </a:rPr>
                      <a:t>Democrat</a:t>
                    </a:r>
                  </a:p>
                </p:txBody>
              </p:sp>
            </p:grpSp>
          </p:grpSp>
          <p:sp>
            <p:nvSpPr>
              <p:cNvPr id="88" name="TextBox 88"/>
              <p:cNvSpPr txBox="1"/>
              <p:nvPr/>
            </p:nvSpPr>
            <p:spPr>
              <a:xfrm>
                <a:off x="382655" y="1606895"/>
                <a:ext cx="1669389" cy="12939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19"/>
                  </a:lnSpc>
                  <a:spcBef>
                    <a:spcPct val="0"/>
                  </a:spcBef>
                </a:pPr>
                <a:r>
                  <a:rPr lang="en-US" sz="799" b="1" dirty="0">
                    <a:solidFill>
                      <a:srgbClr val="DC2027"/>
                    </a:solidFill>
                    <a:latin typeface="Public Sans" pitchFamily="2" charset="0"/>
                  </a:rPr>
                  <a:t>U.S. House of Representatives</a:t>
                </a:r>
              </a:p>
            </p:txBody>
          </p:sp>
          <p:sp>
            <p:nvSpPr>
              <p:cNvPr id="89" name="TextBox 89"/>
              <p:cNvSpPr txBox="1"/>
              <p:nvPr/>
            </p:nvSpPr>
            <p:spPr>
              <a:xfrm>
                <a:off x="5507956" y="1606895"/>
                <a:ext cx="1669389" cy="12939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119"/>
                  </a:lnSpc>
                  <a:spcBef>
                    <a:spcPct val="0"/>
                  </a:spcBef>
                </a:pPr>
                <a:r>
                  <a:rPr lang="en-US" sz="799" i="1" u="none" strike="noStrike" spc="15" dirty="0">
                    <a:solidFill>
                      <a:srgbClr val="000000">
                        <a:alpha val="69804"/>
                      </a:srgbClr>
                    </a:solidFill>
                    <a:latin typeface="Public Sans" pitchFamily="2" charset="0"/>
                  </a:rPr>
                  <a:t>Choose only 1 person</a:t>
                </a:r>
              </a:p>
            </p:txBody>
          </p:sp>
        </p:grpSp>
        <p:grpSp>
          <p:nvGrpSpPr>
            <p:cNvPr id="12" name="Images">
              <a:extLst>
                <a:ext uri="{FF2B5EF4-FFF2-40B4-BE49-F238E27FC236}">
                  <a16:creationId xmlns:a16="http://schemas.microsoft.com/office/drawing/2014/main" id="{297AD81A-63F6-0FFF-5DEA-64B9C8DB8560}"/>
                </a:ext>
              </a:extLst>
            </p:cNvPr>
            <p:cNvGrpSpPr/>
            <p:nvPr/>
          </p:nvGrpSpPr>
          <p:grpSpPr>
            <a:xfrm>
              <a:off x="382655" y="2130763"/>
              <a:ext cx="6794690" cy="5110631"/>
              <a:chOff x="382655" y="2130763"/>
              <a:chExt cx="6794690" cy="511063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382655" y="2130763"/>
                <a:ext cx="2074761" cy="1803171"/>
              </a:xfrm>
              <a:custGeom>
                <a:avLst/>
                <a:gdLst/>
                <a:ahLst/>
                <a:cxnLst/>
                <a:rect l="l" t="t" r="r" b="b"/>
                <a:pathLst>
                  <a:path w="674109" h="585867">
                    <a:moveTo>
                      <a:pt x="0" y="0"/>
                    </a:moveTo>
                    <a:lnTo>
                      <a:pt x="674109" y="0"/>
                    </a:lnTo>
                    <a:lnTo>
                      <a:pt x="674109" y="585867"/>
                    </a:lnTo>
                    <a:lnTo>
                      <a:pt x="0" y="585867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18344" t="-8742" r="-21393" b="-132434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/>
              <p:nvPr/>
            </p:nvSpPr>
            <p:spPr>
              <a:xfrm flipH="1">
                <a:off x="2742620" y="2130763"/>
                <a:ext cx="2074761" cy="1803171"/>
              </a:xfrm>
              <a:custGeom>
                <a:avLst/>
                <a:gdLst/>
                <a:ahLst/>
                <a:cxnLst/>
                <a:rect l="l" t="t" r="r" b="b"/>
                <a:pathLst>
                  <a:path w="674109" h="585867">
                    <a:moveTo>
                      <a:pt x="674109" y="0"/>
                    </a:moveTo>
                    <a:lnTo>
                      <a:pt x="0" y="0"/>
                    </a:lnTo>
                    <a:lnTo>
                      <a:pt x="0" y="585867"/>
                    </a:lnTo>
                    <a:lnTo>
                      <a:pt x="674109" y="585867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54834" t="-14515" r="-145837" b="-116268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Freeform 26"/>
              <p:cNvSpPr/>
              <p:nvPr/>
            </p:nvSpPr>
            <p:spPr>
              <a:xfrm flipH="1">
                <a:off x="5102584" y="2130763"/>
                <a:ext cx="2074761" cy="1803171"/>
              </a:xfrm>
              <a:custGeom>
                <a:avLst/>
                <a:gdLst/>
                <a:ahLst/>
                <a:cxnLst/>
                <a:rect l="l" t="t" r="r" b="b"/>
                <a:pathLst>
                  <a:path w="674109" h="585867">
                    <a:moveTo>
                      <a:pt x="674109" y="0"/>
                    </a:moveTo>
                    <a:lnTo>
                      <a:pt x="0" y="0"/>
                    </a:lnTo>
                    <a:lnTo>
                      <a:pt x="0" y="585867"/>
                    </a:lnTo>
                    <a:lnTo>
                      <a:pt x="674109" y="585867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23259" t="-12948" r="-12245" b="-120775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382655" y="5438223"/>
                <a:ext cx="2074761" cy="1803171"/>
              </a:xfrm>
              <a:custGeom>
                <a:avLst/>
                <a:gdLst/>
                <a:ahLst/>
                <a:cxnLst/>
                <a:rect l="l" t="t" r="r" b="b"/>
                <a:pathLst>
                  <a:path w="674109" h="585867">
                    <a:moveTo>
                      <a:pt x="0" y="0"/>
                    </a:moveTo>
                    <a:lnTo>
                      <a:pt x="674109" y="0"/>
                    </a:lnTo>
                    <a:lnTo>
                      <a:pt x="674109" y="585867"/>
                    </a:lnTo>
                    <a:lnTo>
                      <a:pt x="0" y="585867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5243" r="-9219" b="-83262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Freeform 45"/>
              <p:cNvSpPr/>
              <p:nvPr/>
            </p:nvSpPr>
            <p:spPr>
              <a:xfrm flipH="1">
                <a:off x="2742620" y="5438223"/>
                <a:ext cx="2074761" cy="1803171"/>
              </a:xfrm>
              <a:custGeom>
                <a:avLst/>
                <a:gdLst/>
                <a:ahLst/>
                <a:cxnLst/>
                <a:rect l="l" t="t" r="r" b="b"/>
                <a:pathLst>
                  <a:path w="674109" h="585867">
                    <a:moveTo>
                      <a:pt x="674109" y="0"/>
                    </a:moveTo>
                    <a:lnTo>
                      <a:pt x="0" y="0"/>
                    </a:lnTo>
                    <a:lnTo>
                      <a:pt x="0" y="585867"/>
                    </a:lnTo>
                    <a:lnTo>
                      <a:pt x="674109" y="585867"/>
                    </a:lnTo>
                    <a:close/>
                  </a:path>
                </a:pathLst>
              </a:custGeom>
              <a:blipFill>
                <a:blip r:embed="rId6"/>
                <a:stretch>
                  <a:fillRect l="-30321" t="-23476" r="-6707" b="-114063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Freeform 54"/>
              <p:cNvSpPr/>
              <p:nvPr/>
            </p:nvSpPr>
            <p:spPr>
              <a:xfrm>
                <a:off x="5102584" y="5438223"/>
                <a:ext cx="2074761" cy="1803171"/>
              </a:xfrm>
              <a:custGeom>
                <a:avLst/>
                <a:gdLst/>
                <a:ahLst/>
                <a:cxnLst/>
                <a:rect l="l" t="t" r="r" b="b"/>
                <a:pathLst>
                  <a:path w="674109" h="585867">
                    <a:moveTo>
                      <a:pt x="0" y="0"/>
                    </a:moveTo>
                    <a:lnTo>
                      <a:pt x="674109" y="0"/>
                    </a:lnTo>
                    <a:lnTo>
                      <a:pt x="674109" y="585867"/>
                    </a:lnTo>
                    <a:lnTo>
                      <a:pt x="0" y="585867"/>
                    </a:lnTo>
                    <a:close/>
                  </a:path>
                </a:pathLst>
              </a:custGeom>
              <a:blipFill>
                <a:blip r:embed="rId7"/>
                <a:stretch>
                  <a:fillRect l="-73683" t="-17230" r="-118949" b="-107242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A39375E-F889-0642-92CE-994DA29672DF}"/>
                </a:ext>
              </a:extLst>
            </p:cNvPr>
            <p:cNvGrpSpPr/>
            <p:nvPr/>
          </p:nvGrpSpPr>
          <p:grpSpPr>
            <a:xfrm>
              <a:off x="341380" y="392381"/>
              <a:ext cx="6835965" cy="706299"/>
              <a:chOff x="341380" y="392381"/>
              <a:chExt cx="6835965" cy="706299"/>
            </a:xfrm>
          </p:grpSpPr>
          <p:sp>
            <p:nvSpPr>
              <p:cNvPr id="66" name="AutoShape 66"/>
              <p:cNvSpPr/>
              <p:nvPr/>
            </p:nvSpPr>
            <p:spPr>
              <a:xfrm flipV="1">
                <a:off x="5833847" y="983456"/>
                <a:ext cx="1343498" cy="0"/>
              </a:xfrm>
              <a:prstGeom prst="line">
                <a:avLst/>
              </a:prstGeom>
              <a:ln w="9525" cap="flat">
                <a:solidFill>
                  <a:srgbClr val="6186C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" name="TextBox 79"/>
              <p:cNvSpPr txBox="1"/>
              <p:nvPr/>
            </p:nvSpPr>
            <p:spPr>
              <a:xfrm>
                <a:off x="341380" y="635989"/>
                <a:ext cx="4426920" cy="46269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555"/>
                  </a:lnSpc>
                </a:pPr>
                <a:r>
                  <a:rPr lang="en-US" sz="3950" b="1" spc="-158" dirty="0">
                    <a:solidFill>
                      <a:srgbClr val="1F57C3"/>
                    </a:solidFill>
                    <a:latin typeface="Public Sans" pitchFamily="2" charset="0"/>
                  </a:rPr>
                  <a:t>ELECTION BALLOT </a:t>
                </a:r>
              </a:p>
            </p:txBody>
          </p:sp>
          <p:sp>
            <p:nvSpPr>
              <p:cNvPr id="80" name="TextBox 80"/>
              <p:cNvSpPr txBox="1"/>
              <p:nvPr/>
            </p:nvSpPr>
            <p:spPr>
              <a:xfrm>
                <a:off x="382655" y="392381"/>
                <a:ext cx="1076021" cy="12939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119"/>
                  </a:lnSpc>
                  <a:spcBef>
                    <a:spcPct val="0"/>
                  </a:spcBef>
                </a:pPr>
                <a:r>
                  <a:rPr lang="en-US" sz="799" b="1" dirty="0">
                    <a:solidFill>
                      <a:srgbClr val="DC2027"/>
                    </a:solidFill>
                    <a:latin typeface="Public Sans" pitchFamily="2" charset="0"/>
                  </a:rPr>
                  <a:t>2024 ELECTION</a:t>
                </a:r>
              </a:p>
            </p:txBody>
          </p:sp>
          <p:sp>
            <p:nvSpPr>
              <p:cNvPr id="81" name="TextBox 81"/>
              <p:cNvSpPr txBox="1"/>
              <p:nvPr/>
            </p:nvSpPr>
            <p:spPr>
              <a:xfrm>
                <a:off x="5179611" y="876386"/>
                <a:ext cx="605533" cy="1437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120"/>
                  </a:lnSpc>
                </a:pPr>
                <a:r>
                  <a:rPr lang="en-US" sz="800" dirty="0">
                    <a:solidFill>
                      <a:srgbClr val="323232"/>
                    </a:solidFill>
                    <a:latin typeface="Public Sans"/>
                  </a:rPr>
                  <a:t>Election day</a:t>
                </a:r>
              </a:p>
            </p:txBody>
          </p:sp>
        </p:grpSp>
        <p:sp>
          <p:nvSpPr>
            <p:cNvPr id="78" name="TemplateLAB"/>
            <p:cNvSpPr/>
            <p:nvPr/>
          </p:nvSpPr>
          <p:spPr>
            <a:xfrm rot="-5400000">
              <a:off x="7070309" y="10030789"/>
              <a:ext cx="450358" cy="74309"/>
            </a:xfrm>
            <a:custGeom>
              <a:avLst/>
              <a:gdLst/>
              <a:ahLst/>
              <a:cxnLst/>
              <a:rect l="l" t="t" r="r" b="b"/>
              <a:pathLst>
                <a:path w="450358" h="74309">
                  <a:moveTo>
                    <a:pt x="0" y="0"/>
                  </a:moveTo>
                  <a:lnTo>
                    <a:pt x="450358" y="0"/>
                  </a:lnTo>
                  <a:lnTo>
                    <a:pt x="450358" y="74309"/>
                  </a:lnTo>
                  <a:lnTo>
                    <a:pt x="0" y="743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136</Words>
  <Application>Microsoft Office PowerPoint</Application>
  <PresentationFormat>Custom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Public Sans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Ballot template (Portrait)</dc:title>
  <dc:creator>Hoang Anh</dc:creator>
  <cp:lastModifiedBy>Hoang Anh</cp:lastModifiedBy>
  <cp:revision>16</cp:revision>
  <dcterms:created xsi:type="dcterms:W3CDTF">2006-08-16T00:00:00Z</dcterms:created>
  <dcterms:modified xsi:type="dcterms:W3CDTF">2024-03-15T10:05:09Z</dcterms:modified>
  <dc:identifier>DAF_jL_NqY0</dc:identifier>
</cp:coreProperties>
</file>