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556500" cy="10693400"/>
  <p:notesSz cx="6858000" cy="9144000"/>
  <p:embeddedFontLst>
    <p:embeddedFont>
      <p:font typeface="DM Serif Display" pitchFamily="2" charset="0"/>
      <p:regular r:id="rId3"/>
      <p:italic r:id="rId4"/>
    </p:embeddedFont>
    <p:embeddedFont>
      <p:font typeface="Merriweather" panose="00000500000000000000" pitchFamily="2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2466" y="1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7">
            <a:extLst>
              <a:ext uri="{FF2B5EF4-FFF2-40B4-BE49-F238E27FC236}">
                <a16:creationId xmlns:a16="http://schemas.microsoft.com/office/drawing/2014/main" id="{075A35E1-323B-BA97-40DD-04B25AFE2FB5}"/>
              </a:ext>
            </a:extLst>
          </p:cNvPr>
          <p:cNvGrpSpPr/>
          <p:nvPr/>
        </p:nvGrpSpPr>
        <p:grpSpPr>
          <a:xfrm>
            <a:off x="396507" y="461851"/>
            <a:ext cx="6737586" cy="9975709"/>
            <a:chOff x="396507" y="461851"/>
            <a:chExt cx="6737586" cy="9975709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41F3867-E2DC-792B-0DEF-C44D8E78E583}"/>
                </a:ext>
              </a:extLst>
            </p:cNvPr>
            <p:cNvGrpSpPr/>
            <p:nvPr/>
          </p:nvGrpSpPr>
          <p:grpSpPr>
            <a:xfrm>
              <a:off x="396507" y="7818756"/>
              <a:ext cx="6737585" cy="2404249"/>
              <a:chOff x="396507" y="7818756"/>
              <a:chExt cx="6737585" cy="2404249"/>
            </a:xfrm>
          </p:grpSpPr>
          <p:sp>
            <p:nvSpPr>
              <p:cNvPr id="4" name="Freeform 4"/>
              <p:cNvSpPr>
                <a:spLocks/>
              </p:cNvSpPr>
              <p:nvPr/>
            </p:nvSpPr>
            <p:spPr>
              <a:xfrm>
                <a:off x="396507" y="7825900"/>
                <a:ext cx="2301108" cy="2397105"/>
              </a:xfrm>
              <a:custGeom>
                <a:avLst/>
                <a:gdLst/>
                <a:ahLst/>
                <a:cxnLst/>
                <a:rect l="l" t="t" r="r" b="b"/>
                <a:pathLst>
                  <a:path w="485097" h="505334">
                    <a:moveTo>
                      <a:pt x="0" y="0"/>
                    </a:moveTo>
                    <a:lnTo>
                      <a:pt x="485097" y="0"/>
                    </a:lnTo>
                    <a:lnTo>
                      <a:pt x="485097" y="505334"/>
                    </a:lnTo>
                    <a:lnTo>
                      <a:pt x="0" y="505334"/>
                    </a:lnTo>
                    <a:close/>
                  </a:path>
                </a:pathLst>
              </a:custGeom>
              <a:solidFill>
                <a:srgbClr val="F6F6F6"/>
              </a:solidFill>
              <a:ln w="12700">
                <a:solidFill>
                  <a:srgbClr val="4B4B4B"/>
                </a:solidFill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AutoShape 5"/>
              <p:cNvSpPr/>
              <p:nvPr/>
            </p:nvSpPr>
            <p:spPr>
              <a:xfrm>
                <a:off x="2966787" y="8954812"/>
                <a:ext cx="4167305" cy="0"/>
              </a:xfrm>
              <a:prstGeom prst="line">
                <a:avLst/>
              </a:prstGeom>
              <a:ln w="9525" cap="flat">
                <a:solidFill>
                  <a:srgbClr val="4B4B4B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AutoShape 6"/>
              <p:cNvSpPr/>
              <p:nvPr/>
            </p:nvSpPr>
            <p:spPr>
              <a:xfrm>
                <a:off x="2966787" y="9468257"/>
                <a:ext cx="4167305" cy="0"/>
              </a:xfrm>
              <a:prstGeom prst="line">
                <a:avLst/>
              </a:prstGeom>
              <a:ln w="9525" cap="flat">
                <a:solidFill>
                  <a:srgbClr val="4B4B4B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AutoShape 7"/>
              <p:cNvSpPr/>
              <p:nvPr/>
            </p:nvSpPr>
            <p:spPr>
              <a:xfrm>
                <a:off x="2966787" y="10203955"/>
                <a:ext cx="4167305" cy="0"/>
              </a:xfrm>
              <a:prstGeom prst="line">
                <a:avLst/>
              </a:prstGeom>
              <a:ln w="9525" cap="flat">
                <a:solidFill>
                  <a:srgbClr val="4B4B4B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AutoShape 8"/>
              <p:cNvSpPr/>
              <p:nvPr/>
            </p:nvSpPr>
            <p:spPr>
              <a:xfrm>
                <a:off x="4087915" y="8451950"/>
                <a:ext cx="0" cy="1752005"/>
              </a:xfrm>
              <a:prstGeom prst="line">
                <a:avLst/>
              </a:prstGeom>
              <a:ln w="9525" cap="flat">
                <a:solidFill>
                  <a:srgbClr val="4B4B4B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>
              <a:xfrm>
                <a:off x="396507" y="7818756"/>
                <a:ext cx="2301108" cy="2397105"/>
              </a:xfrm>
              <a:custGeom>
                <a:avLst/>
                <a:gdLst/>
                <a:ahLst/>
                <a:cxnLst/>
                <a:rect l="l" t="t" r="r" b="b"/>
                <a:pathLst>
                  <a:path w="521209" h="538637">
                    <a:moveTo>
                      <a:pt x="0" y="0"/>
                    </a:moveTo>
                    <a:lnTo>
                      <a:pt x="521209" y="0"/>
                    </a:lnTo>
                    <a:lnTo>
                      <a:pt x="521209" y="538637"/>
                    </a:lnTo>
                    <a:lnTo>
                      <a:pt x="0" y="538637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249876" t="-57124" r="-90489" b="-126776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AutoShape 11"/>
              <p:cNvSpPr/>
              <p:nvPr/>
            </p:nvSpPr>
            <p:spPr>
              <a:xfrm>
                <a:off x="2966787" y="8115631"/>
                <a:ext cx="4167305" cy="0"/>
              </a:xfrm>
              <a:prstGeom prst="line">
                <a:avLst/>
              </a:prstGeom>
              <a:ln w="19050" cap="flat">
                <a:solidFill>
                  <a:srgbClr val="4B4B4B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AutoShape 12"/>
              <p:cNvSpPr/>
              <p:nvPr/>
            </p:nvSpPr>
            <p:spPr>
              <a:xfrm>
                <a:off x="2966787" y="8442425"/>
                <a:ext cx="4167305" cy="0"/>
              </a:xfrm>
              <a:prstGeom prst="line">
                <a:avLst/>
              </a:prstGeom>
              <a:ln w="19050" cap="flat">
                <a:solidFill>
                  <a:srgbClr val="4B4B4B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2976307" y="8237777"/>
                <a:ext cx="82503" cy="82503"/>
              </a:xfrm>
              <a:prstGeom prst="rect">
                <a:avLst/>
              </a:prstGeom>
            </p:spPr>
            <p:txBody>
              <a:bodyPr lIns="36929" tIns="36929" rIns="36929" bIns="36929" rtlCol="0" anchor="ctr"/>
              <a:lstStyle/>
              <a:p>
                <a:pPr algn="ctr">
                  <a:lnSpc>
                    <a:spcPts val="1559"/>
                  </a:lnSpc>
                </a:pPr>
                <a:endParaRPr dirty="0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5698772" y="8237777"/>
                <a:ext cx="82503" cy="82503"/>
              </a:xfrm>
              <a:prstGeom prst="rect">
                <a:avLst/>
              </a:prstGeom>
            </p:spPr>
            <p:txBody>
              <a:bodyPr lIns="36929" tIns="36929" rIns="36929" bIns="36929" rtlCol="0" anchor="ctr"/>
              <a:lstStyle/>
              <a:p>
                <a:pPr algn="ctr">
                  <a:lnSpc>
                    <a:spcPts val="1559"/>
                  </a:lnSpc>
                </a:pPr>
                <a:endParaRPr dirty="0"/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4653856" y="8236205"/>
                <a:ext cx="83246" cy="84446"/>
              </a:xfrm>
              <a:prstGeom prst="rect">
                <a:avLst/>
              </a:prstGeom>
            </p:spPr>
            <p:txBody>
              <a:bodyPr lIns="36929" tIns="36929" rIns="36929" bIns="36929" rtlCol="0" anchor="ctr"/>
              <a:lstStyle/>
              <a:p>
                <a:pPr algn="ctr">
                  <a:lnSpc>
                    <a:spcPts val="1559"/>
                  </a:lnSpc>
                </a:pPr>
                <a:endParaRPr dirty="0"/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3002787" y="7849712"/>
                <a:ext cx="2423056" cy="1784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1399" spc="69" dirty="0">
                    <a:solidFill>
                      <a:srgbClr val="000000"/>
                    </a:solidFill>
                    <a:latin typeface="DM Serif Display"/>
                  </a:rPr>
                  <a:t>Jennifer Johnson</a:t>
                </a:r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4711036" y="7857014"/>
                <a:ext cx="2423056" cy="1638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200"/>
                  </a:lnSpc>
                  <a:spcBef>
                    <a:spcPct val="0"/>
                  </a:spcBef>
                </a:pPr>
                <a:r>
                  <a:rPr lang="en-US" sz="1200" u="none" strike="noStrike" spc="60" dirty="0">
                    <a:solidFill>
                      <a:srgbClr val="000000"/>
                    </a:solidFill>
                    <a:latin typeface="Merriweather"/>
                  </a:rPr>
                  <a:t> Sunday School Teacher</a:t>
                </a:r>
              </a:p>
            </p:txBody>
          </p: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B38560A2-5339-F5DE-EC35-B73A3A2BD2A5}"/>
                  </a:ext>
                </a:extLst>
              </p:cNvPr>
              <p:cNvGrpSpPr/>
              <p:nvPr/>
            </p:nvGrpSpPr>
            <p:grpSpPr>
              <a:xfrm>
                <a:off x="3002787" y="8642315"/>
                <a:ext cx="1673180" cy="112607"/>
                <a:chOff x="3002787" y="8623212"/>
                <a:chExt cx="1673180" cy="112607"/>
              </a:xfrm>
            </p:grpSpPr>
            <p:sp>
              <p:nvSpPr>
                <p:cNvPr id="63" name="TextBox 63"/>
                <p:cNvSpPr txBox="1"/>
                <p:nvPr/>
              </p:nvSpPr>
              <p:spPr>
                <a:xfrm>
                  <a:off x="4214315" y="8623212"/>
                  <a:ext cx="461652" cy="11260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910"/>
                    </a:lnSpc>
                    <a:spcBef>
                      <a:spcPct val="0"/>
                    </a:spcBef>
                  </a:pPr>
                  <a:r>
                    <a:rPr lang="en-US" sz="650" u="none" strike="noStrike" dirty="0">
                      <a:solidFill>
                        <a:srgbClr val="000000"/>
                      </a:solidFill>
                      <a:latin typeface="Merriweather"/>
                    </a:rPr>
                    <a:t>Married</a:t>
                  </a:r>
                </a:p>
              </p:txBody>
            </p:sp>
            <p:sp>
              <p:nvSpPr>
                <p:cNvPr id="64" name="TextBox 64"/>
                <p:cNvSpPr txBox="1"/>
                <p:nvPr/>
              </p:nvSpPr>
              <p:spPr>
                <a:xfrm>
                  <a:off x="3002787" y="8626493"/>
                  <a:ext cx="994136" cy="10604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800"/>
                    </a:lnSpc>
                    <a:spcBef>
                      <a:spcPct val="0"/>
                    </a:spcBef>
                  </a:pPr>
                  <a:r>
                    <a:rPr lang="en-US" sz="800" spc="40" dirty="0">
                      <a:solidFill>
                        <a:srgbClr val="000000"/>
                      </a:solidFill>
                      <a:latin typeface="DM Serif Display"/>
                    </a:rPr>
                    <a:t>Relationship status</a:t>
                  </a: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51C5859C-D846-8F18-618D-B7138051B86B}"/>
                  </a:ext>
                </a:extLst>
              </p:cNvPr>
              <p:cNvGrpSpPr/>
              <p:nvPr/>
            </p:nvGrpSpPr>
            <p:grpSpPr>
              <a:xfrm>
                <a:off x="3002787" y="9154702"/>
                <a:ext cx="2671417" cy="113665"/>
                <a:chOff x="3002787" y="9109564"/>
                <a:chExt cx="2671417" cy="113665"/>
              </a:xfrm>
            </p:grpSpPr>
            <p:sp>
              <p:nvSpPr>
                <p:cNvPr id="65" name="TextBox 65"/>
                <p:cNvSpPr txBox="1"/>
                <p:nvPr/>
              </p:nvSpPr>
              <p:spPr>
                <a:xfrm>
                  <a:off x="4214315" y="9109564"/>
                  <a:ext cx="1459889" cy="11366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909"/>
                    </a:lnSpc>
                    <a:spcBef>
                      <a:spcPct val="0"/>
                    </a:spcBef>
                  </a:pPr>
                  <a:r>
                    <a:rPr lang="en-US" sz="649" u="none" strike="noStrike" dirty="0">
                      <a:solidFill>
                        <a:srgbClr val="000000"/>
                      </a:solidFill>
                      <a:latin typeface="Merriweather"/>
                    </a:rPr>
                    <a:t> Baptized on December 30, 2020</a:t>
                  </a:r>
                </a:p>
              </p:txBody>
            </p:sp>
            <p:sp>
              <p:nvSpPr>
                <p:cNvPr id="66" name="TextBox 66"/>
                <p:cNvSpPr txBox="1"/>
                <p:nvPr/>
              </p:nvSpPr>
              <p:spPr>
                <a:xfrm>
                  <a:off x="3002787" y="9110199"/>
                  <a:ext cx="994136" cy="11239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800"/>
                    </a:lnSpc>
                  </a:pPr>
                  <a:r>
                    <a:rPr lang="en-US" sz="800" spc="40" dirty="0">
                      <a:solidFill>
                        <a:srgbClr val="000000"/>
                      </a:solidFill>
                      <a:latin typeface="DM Serif Display"/>
                    </a:rPr>
                    <a:t>Confirmation Dates</a:t>
                  </a:r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26A79724-DAB0-5525-13D1-FB428B146436}"/>
                  </a:ext>
                </a:extLst>
              </p:cNvPr>
              <p:cNvGrpSpPr/>
              <p:nvPr/>
            </p:nvGrpSpPr>
            <p:grpSpPr>
              <a:xfrm>
                <a:off x="3002787" y="9668147"/>
                <a:ext cx="4131305" cy="335916"/>
                <a:chOff x="3002787" y="9634970"/>
                <a:chExt cx="4131305" cy="335916"/>
              </a:xfrm>
            </p:grpSpPr>
            <p:sp>
              <p:nvSpPr>
                <p:cNvPr id="67" name="TextBox 67"/>
                <p:cNvSpPr txBox="1"/>
                <p:nvPr/>
              </p:nvSpPr>
              <p:spPr>
                <a:xfrm>
                  <a:off x="4214315" y="9634970"/>
                  <a:ext cx="2919777" cy="33591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909"/>
                    </a:lnSpc>
                    <a:spcBef>
                      <a:spcPct val="0"/>
                    </a:spcBef>
                  </a:pPr>
                  <a:r>
                    <a:rPr lang="en-US" sz="649" dirty="0">
                      <a:solidFill>
                        <a:srgbClr val="000000"/>
                      </a:solidFill>
                      <a:latin typeface="Merriweather"/>
                    </a:rPr>
                    <a:t>Jennifer is enthusiastic about Sunday school teaching and welcomes creative ideas to enhance children's learning experiences. She also prefers evening contact after 5:00 PM due to daytime commitments</a:t>
                  </a:r>
                </a:p>
              </p:txBody>
            </p:sp>
            <p:sp>
              <p:nvSpPr>
                <p:cNvPr id="68" name="TextBox 68"/>
                <p:cNvSpPr txBox="1"/>
                <p:nvPr/>
              </p:nvSpPr>
              <p:spPr>
                <a:xfrm>
                  <a:off x="3002787" y="9749906"/>
                  <a:ext cx="994136" cy="10604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800"/>
                    </a:lnSpc>
                    <a:spcBef>
                      <a:spcPct val="0"/>
                    </a:spcBef>
                  </a:pPr>
                  <a:r>
                    <a:rPr lang="en-US" sz="800" u="none" strike="noStrike" spc="40" dirty="0">
                      <a:solidFill>
                        <a:srgbClr val="000000"/>
                      </a:solidFill>
                      <a:latin typeface="DM Serif Display"/>
                    </a:rPr>
                    <a:t>Special Notes</a:t>
                  </a: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FD6118EE-C727-06ED-426F-0CAE77966FC5}"/>
                  </a:ext>
                </a:extLst>
              </p:cNvPr>
              <p:cNvGrpSpPr/>
              <p:nvPr/>
            </p:nvGrpSpPr>
            <p:grpSpPr>
              <a:xfrm>
                <a:off x="2966787" y="8227800"/>
                <a:ext cx="4167305" cy="102456"/>
                <a:chOff x="2966787" y="8227800"/>
                <a:chExt cx="4167305" cy="102456"/>
              </a:xfrm>
            </p:grpSpPr>
            <p:sp>
              <p:nvSpPr>
                <p:cNvPr id="48" name="Freeform 48"/>
                <p:cNvSpPr/>
                <p:nvPr/>
              </p:nvSpPr>
              <p:spPr>
                <a:xfrm>
                  <a:off x="2966787" y="8228257"/>
                  <a:ext cx="101542" cy="101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4B4B4B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" name="TextBox 50"/>
                <p:cNvSpPr txBox="1"/>
                <p:nvPr/>
              </p:nvSpPr>
              <p:spPr>
                <a:xfrm>
                  <a:off x="3102950" y="8230874"/>
                  <a:ext cx="1289965" cy="9630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779"/>
                    </a:lnSpc>
                    <a:spcBef>
                      <a:spcPct val="0"/>
                    </a:spcBef>
                  </a:pPr>
                  <a:r>
                    <a:rPr lang="en-US" sz="649" dirty="0">
                      <a:solidFill>
                        <a:srgbClr val="000000"/>
                      </a:solidFill>
                      <a:latin typeface="Merriweather"/>
                    </a:rPr>
                    <a:t>jenniferjohnson@example.com</a:t>
                  </a:r>
                </a:p>
              </p:txBody>
            </p:sp>
            <p:sp>
              <p:nvSpPr>
                <p:cNvPr id="52" name="Freeform 52"/>
                <p:cNvSpPr/>
                <p:nvPr/>
              </p:nvSpPr>
              <p:spPr>
                <a:xfrm>
                  <a:off x="5689252" y="8228257"/>
                  <a:ext cx="101542" cy="101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4B4B4B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4" name="Freeform 54"/>
                <p:cNvSpPr/>
                <p:nvPr/>
              </p:nvSpPr>
              <p:spPr>
                <a:xfrm>
                  <a:off x="5719420" y="8249596"/>
                  <a:ext cx="41206" cy="58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06" h="58865">
                      <a:moveTo>
                        <a:pt x="0" y="0"/>
                      </a:moveTo>
                      <a:lnTo>
                        <a:pt x="41206" y="0"/>
                      </a:lnTo>
                      <a:lnTo>
                        <a:pt x="41206" y="58865"/>
                      </a:lnTo>
                      <a:lnTo>
                        <a:pt x="0" y="588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5" name="TextBox 55"/>
                <p:cNvSpPr txBox="1"/>
                <p:nvPr/>
              </p:nvSpPr>
              <p:spPr>
                <a:xfrm>
                  <a:off x="5825414" y="8230874"/>
                  <a:ext cx="1308678" cy="9630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780"/>
                    </a:lnSpc>
                    <a:spcBef>
                      <a:spcPct val="0"/>
                    </a:spcBef>
                  </a:pPr>
                  <a:r>
                    <a:rPr lang="en-US" sz="650" dirty="0">
                      <a:solidFill>
                        <a:srgbClr val="000000"/>
                      </a:solidFill>
                      <a:latin typeface="Merriweather"/>
                    </a:rPr>
                    <a:t>789 Elm Street, Smalltown, USA</a:t>
                  </a:r>
                </a:p>
              </p:txBody>
            </p:sp>
            <p:sp>
              <p:nvSpPr>
                <p:cNvPr id="57" name="Freeform 57"/>
                <p:cNvSpPr/>
                <p:nvPr/>
              </p:nvSpPr>
              <p:spPr>
                <a:xfrm>
                  <a:off x="4644251" y="8227800"/>
                  <a:ext cx="102456" cy="102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4B4B4B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9" name="Freeform 59"/>
                <p:cNvSpPr/>
                <p:nvPr/>
              </p:nvSpPr>
              <p:spPr>
                <a:xfrm>
                  <a:off x="4668678" y="8252227"/>
                  <a:ext cx="53603" cy="53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3" h="53603">
                      <a:moveTo>
                        <a:pt x="0" y="0"/>
                      </a:moveTo>
                      <a:lnTo>
                        <a:pt x="53603" y="0"/>
                      </a:lnTo>
                      <a:lnTo>
                        <a:pt x="53603" y="53602"/>
                      </a:lnTo>
                      <a:lnTo>
                        <a:pt x="0" y="5360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" name="TextBox 60"/>
                <p:cNvSpPr txBox="1"/>
                <p:nvPr/>
              </p:nvSpPr>
              <p:spPr>
                <a:xfrm>
                  <a:off x="4785635" y="8230874"/>
                  <a:ext cx="652280" cy="9630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780"/>
                    </a:lnSpc>
                    <a:spcBef>
                      <a:spcPct val="0"/>
                    </a:spcBef>
                  </a:pPr>
                  <a:r>
                    <a:rPr lang="en-US" sz="650" dirty="0">
                      <a:solidFill>
                        <a:srgbClr val="000000"/>
                      </a:solidFill>
                      <a:latin typeface="Merriweather"/>
                    </a:rPr>
                    <a:t>(555) 555-5555</a:t>
                  </a:r>
                </a:p>
              </p:txBody>
            </p:sp>
            <p:sp>
              <p:nvSpPr>
                <p:cNvPr id="109" name="Freeform 109"/>
                <p:cNvSpPr/>
                <p:nvPr/>
              </p:nvSpPr>
              <p:spPr>
                <a:xfrm>
                  <a:off x="2989010" y="8258681"/>
                  <a:ext cx="57095" cy="40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5" h="40693">
                      <a:moveTo>
                        <a:pt x="0" y="0"/>
                      </a:moveTo>
                      <a:lnTo>
                        <a:pt x="57094" y="0"/>
                      </a:lnTo>
                      <a:lnTo>
                        <a:pt x="57094" y="40693"/>
                      </a:lnTo>
                      <a:lnTo>
                        <a:pt x="0" y="406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EDBACC98-0B2F-96A9-BB9E-711AA486EFB4}"/>
                </a:ext>
              </a:extLst>
            </p:cNvPr>
            <p:cNvGrpSpPr/>
            <p:nvPr/>
          </p:nvGrpSpPr>
          <p:grpSpPr>
            <a:xfrm>
              <a:off x="396507" y="4859150"/>
              <a:ext cx="6737586" cy="2404249"/>
              <a:chOff x="396507" y="4858620"/>
              <a:chExt cx="6737586" cy="2404249"/>
            </a:xfrm>
          </p:grpSpPr>
          <p:sp>
            <p:nvSpPr>
              <p:cNvPr id="14" name="Freeform 14"/>
              <p:cNvSpPr>
                <a:spLocks/>
              </p:cNvSpPr>
              <p:nvPr/>
            </p:nvSpPr>
            <p:spPr>
              <a:xfrm>
                <a:off x="396507" y="4865764"/>
                <a:ext cx="2301108" cy="2397105"/>
              </a:xfrm>
              <a:custGeom>
                <a:avLst/>
                <a:gdLst/>
                <a:ahLst/>
                <a:cxnLst/>
                <a:rect l="l" t="t" r="r" b="b"/>
                <a:pathLst>
                  <a:path w="485097" h="505334">
                    <a:moveTo>
                      <a:pt x="0" y="0"/>
                    </a:moveTo>
                    <a:lnTo>
                      <a:pt x="485097" y="0"/>
                    </a:lnTo>
                    <a:lnTo>
                      <a:pt x="485097" y="505334"/>
                    </a:lnTo>
                    <a:lnTo>
                      <a:pt x="0" y="505334"/>
                    </a:lnTo>
                    <a:close/>
                  </a:path>
                </a:pathLst>
              </a:custGeom>
              <a:solidFill>
                <a:srgbClr val="F6F6F6"/>
              </a:solidFill>
              <a:ln w="12700">
                <a:solidFill>
                  <a:srgbClr val="4B4B4B"/>
                </a:solidFill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AutoShape 15"/>
              <p:cNvSpPr/>
              <p:nvPr/>
            </p:nvSpPr>
            <p:spPr>
              <a:xfrm>
                <a:off x="2966787" y="5996442"/>
                <a:ext cx="4167305" cy="0"/>
              </a:xfrm>
              <a:prstGeom prst="line">
                <a:avLst/>
              </a:prstGeom>
              <a:ln w="9525" cap="flat">
                <a:solidFill>
                  <a:srgbClr val="4B4B4B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AutoShape 16"/>
              <p:cNvSpPr/>
              <p:nvPr/>
            </p:nvSpPr>
            <p:spPr>
              <a:xfrm>
                <a:off x="2966787" y="6510593"/>
                <a:ext cx="4167305" cy="0"/>
              </a:xfrm>
              <a:prstGeom prst="line">
                <a:avLst/>
              </a:prstGeom>
              <a:ln w="9525" cap="flat">
                <a:solidFill>
                  <a:srgbClr val="4B4B4B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AutoShape 17"/>
              <p:cNvSpPr/>
              <p:nvPr/>
            </p:nvSpPr>
            <p:spPr>
              <a:xfrm>
                <a:off x="2966787" y="7243820"/>
                <a:ext cx="4167305" cy="0"/>
              </a:xfrm>
              <a:prstGeom prst="line">
                <a:avLst/>
              </a:prstGeom>
              <a:ln w="9525" cap="flat">
                <a:solidFill>
                  <a:srgbClr val="4B4B4B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AutoShape 18"/>
              <p:cNvSpPr/>
              <p:nvPr/>
            </p:nvSpPr>
            <p:spPr>
              <a:xfrm>
                <a:off x="4087915" y="5491815"/>
                <a:ext cx="0" cy="1752005"/>
              </a:xfrm>
              <a:prstGeom prst="line">
                <a:avLst/>
              </a:prstGeom>
              <a:ln w="9525" cap="flat">
                <a:solidFill>
                  <a:srgbClr val="4B4B4B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Freeform 20"/>
              <p:cNvSpPr>
                <a:spLocks/>
              </p:cNvSpPr>
              <p:nvPr/>
            </p:nvSpPr>
            <p:spPr>
              <a:xfrm flipH="1">
                <a:off x="396507" y="4858620"/>
                <a:ext cx="2301108" cy="2397105"/>
              </a:xfrm>
              <a:custGeom>
                <a:avLst/>
                <a:gdLst/>
                <a:ahLst/>
                <a:cxnLst/>
                <a:rect l="l" t="t" r="r" b="b"/>
                <a:pathLst>
                  <a:path w="521209" h="538637">
                    <a:moveTo>
                      <a:pt x="521209" y="0"/>
                    </a:moveTo>
                    <a:lnTo>
                      <a:pt x="0" y="0"/>
                    </a:lnTo>
                    <a:lnTo>
                      <a:pt x="0" y="538637"/>
                    </a:lnTo>
                    <a:lnTo>
                      <a:pt x="521209" y="538637"/>
                    </a:lnTo>
                    <a:close/>
                  </a:path>
                </a:pathLst>
              </a:custGeom>
              <a:blipFill>
                <a:blip r:embed="rId9"/>
                <a:stretch>
                  <a:fillRect l="-81904" t="-15058" r="-89721" b="-60165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AutoShape 21"/>
              <p:cNvSpPr/>
              <p:nvPr/>
            </p:nvSpPr>
            <p:spPr>
              <a:xfrm>
                <a:off x="2966787" y="5155496"/>
                <a:ext cx="4167305" cy="0"/>
              </a:xfrm>
              <a:prstGeom prst="line">
                <a:avLst/>
              </a:prstGeom>
              <a:ln w="19050" cap="flat">
                <a:solidFill>
                  <a:srgbClr val="4B4B4B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>
                <a:off x="2966787" y="5482290"/>
                <a:ext cx="4167305" cy="0"/>
              </a:xfrm>
              <a:prstGeom prst="line">
                <a:avLst/>
              </a:prstGeom>
              <a:ln w="19050" cap="flat">
                <a:solidFill>
                  <a:srgbClr val="4B4B4B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2976307" y="5276452"/>
                <a:ext cx="82503" cy="83693"/>
              </a:xfrm>
              <a:prstGeom prst="rect">
                <a:avLst/>
              </a:prstGeom>
            </p:spPr>
            <p:txBody>
              <a:bodyPr lIns="36929" tIns="36929" rIns="36929" bIns="36929" rtlCol="0" anchor="ctr"/>
              <a:lstStyle/>
              <a:p>
                <a:pPr algn="ctr">
                  <a:lnSpc>
                    <a:spcPts val="1559"/>
                  </a:lnSpc>
                </a:pPr>
                <a:endParaRPr dirty="0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5735019" y="5276452"/>
                <a:ext cx="82503" cy="83693"/>
              </a:xfrm>
              <a:prstGeom prst="rect">
                <a:avLst/>
              </a:prstGeom>
            </p:spPr>
            <p:txBody>
              <a:bodyPr lIns="36929" tIns="36929" rIns="36929" bIns="36929" rtlCol="0" anchor="ctr"/>
              <a:lstStyle/>
              <a:p>
                <a:pPr algn="ctr">
                  <a:lnSpc>
                    <a:spcPts val="1559"/>
                  </a:lnSpc>
                </a:pPr>
                <a:endParaRPr dirty="0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4508631" y="5276070"/>
                <a:ext cx="83246" cy="84446"/>
              </a:xfrm>
              <a:prstGeom prst="rect">
                <a:avLst/>
              </a:prstGeom>
            </p:spPr>
            <p:txBody>
              <a:bodyPr lIns="36929" tIns="36929" rIns="36929" bIns="36929" rtlCol="0" anchor="ctr"/>
              <a:lstStyle/>
              <a:p>
                <a:pPr algn="ctr">
                  <a:lnSpc>
                    <a:spcPts val="1559"/>
                  </a:lnSpc>
                </a:pPr>
                <a:endParaRPr dirty="0"/>
              </a:p>
            </p:txBody>
          </p:sp>
          <p:sp>
            <p:nvSpPr>
              <p:cNvPr id="69" name="TextBox 69"/>
              <p:cNvSpPr txBox="1"/>
              <p:nvPr/>
            </p:nvSpPr>
            <p:spPr>
              <a:xfrm>
                <a:off x="3002787" y="4889577"/>
                <a:ext cx="2423056" cy="1784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1399" spc="69" dirty="0">
                    <a:solidFill>
                      <a:srgbClr val="000000"/>
                    </a:solidFill>
                    <a:latin typeface="DM Serif Display"/>
                  </a:rPr>
                  <a:t>Mary Smith</a:t>
                </a:r>
              </a:p>
            </p:txBody>
          </p:sp>
          <p:sp>
            <p:nvSpPr>
              <p:cNvPr id="70" name="TextBox 70"/>
              <p:cNvSpPr txBox="1"/>
              <p:nvPr/>
            </p:nvSpPr>
            <p:spPr>
              <a:xfrm>
                <a:off x="4711036" y="4896879"/>
                <a:ext cx="2423056" cy="1638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200"/>
                  </a:lnSpc>
                  <a:spcBef>
                    <a:spcPct val="0"/>
                  </a:spcBef>
                </a:pPr>
                <a:r>
                  <a:rPr lang="en-US" sz="1200" u="none" strike="noStrike" spc="60" dirty="0">
                    <a:solidFill>
                      <a:srgbClr val="000000"/>
                    </a:solidFill>
                    <a:latin typeface="Merriweather"/>
                  </a:rPr>
                  <a:t>Choir Member</a:t>
                </a: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9D028115-C299-CC83-BF90-4B766A92528F}"/>
                  </a:ext>
                </a:extLst>
              </p:cNvPr>
              <p:cNvGrpSpPr/>
              <p:nvPr/>
            </p:nvGrpSpPr>
            <p:grpSpPr>
              <a:xfrm>
                <a:off x="3002787" y="5682534"/>
                <a:ext cx="2439659" cy="113665"/>
                <a:chOff x="3002787" y="5679834"/>
                <a:chExt cx="2439659" cy="113665"/>
              </a:xfrm>
            </p:grpSpPr>
            <p:sp>
              <p:nvSpPr>
                <p:cNvPr id="71" name="TextBox 71"/>
                <p:cNvSpPr txBox="1"/>
                <p:nvPr/>
              </p:nvSpPr>
              <p:spPr>
                <a:xfrm>
                  <a:off x="4214315" y="5679834"/>
                  <a:ext cx="1228131" cy="11366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909"/>
                    </a:lnSpc>
                    <a:spcBef>
                      <a:spcPct val="0"/>
                    </a:spcBef>
                  </a:pPr>
                  <a:r>
                    <a:rPr lang="en-US" sz="649" u="none" strike="noStrike" dirty="0">
                      <a:solidFill>
                        <a:srgbClr val="000000"/>
                      </a:solidFill>
                      <a:latin typeface="Merriweather"/>
                    </a:rPr>
                    <a:t>Single</a:t>
                  </a:r>
                </a:p>
              </p:txBody>
            </p:sp>
            <p:sp>
              <p:nvSpPr>
                <p:cNvPr id="72" name="TextBox 72"/>
                <p:cNvSpPr txBox="1"/>
                <p:nvPr/>
              </p:nvSpPr>
              <p:spPr>
                <a:xfrm>
                  <a:off x="3002787" y="5679834"/>
                  <a:ext cx="1228131" cy="11366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800"/>
                    </a:lnSpc>
                    <a:spcBef>
                      <a:spcPct val="0"/>
                    </a:spcBef>
                  </a:pPr>
                  <a:r>
                    <a:rPr lang="en-US" sz="800" spc="40" dirty="0">
                      <a:solidFill>
                        <a:srgbClr val="000000"/>
                      </a:solidFill>
                      <a:latin typeface="DM Serif Display"/>
                    </a:rPr>
                    <a:t>Relationship status</a:t>
                  </a:r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8BF69ECD-E8BE-6E4D-7DF7-66B02CD1706D}"/>
                  </a:ext>
                </a:extLst>
              </p:cNvPr>
              <p:cNvGrpSpPr/>
              <p:nvPr/>
            </p:nvGrpSpPr>
            <p:grpSpPr>
              <a:xfrm>
                <a:off x="3002787" y="6196685"/>
                <a:ext cx="2671417" cy="113665"/>
                <a:chOff x="3002787" y="6201288"/>
                <a:chExt cx="2671417" cy="113665"/>
              </a:xfrm>
            </p:grpSpPr>
            <p:sp>
              <p:nvSpPr>
                <p:cNvPr id="73" name="TextBox 73"/>
                <p:cNvSpPr txBox="1"/>
                <p:nvPr/>
              </p:nvSpPr>
              <p:spPr>
                <a:xfrm>
                  <a:off x="4214315" y="6201288"/>
                  <a:ext cx="1459889" cy="11366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909"/>
                    </a:lnSpc>
                    <a:spcBef>
                      <a:spcPct val="0"/>
                    </a:spcBef>
                  </a:pPr>
                  <a:r>
                    <a:rPr lang="en-US" sz="649" u="none" strike="noStrike" dirty="0">
                      <a:solidFill>
                        <a:srgbClr val="000000"/>
                      </a:solidFill>
                      <a:latin typeface="Merriweather"/>
                    </a:rPr>
                    <a:t> Baptized on September 20, 2010</a:t>
                  </a:r>
                </a:p>
              </p:txBody>
            </p:sp>
            <p:sp>
              <p:nvSpPr>
                <p:cNvPr id="74" name="TextBox 74"/>
                <p:cNvSpPr txBox="1"/>
                <p:nvPr/>
              </p:nvSpPr>
              <p:spPr>
                <a:xfrm>
                  <a:off x="3002787" y="6201923"/>
                  <a:ext cx="994136" cy="11239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800"/>
                    </a:lnSpc>
                  </a:pPr>
                  <a:r>
                    <a:rPr lang="en-US" sz="800" spc="40" dirty="0">
                      <a:solidFill>
                        <a:srgbClr val="000000"/>
                      </a:solidFill>
                      <a:latin typeface="DM Serif Display"/>
                    </a:rPr>
                    <a:t>Confirmation Dates</a:t>
                  </a: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06F52838-370F-5539-88D6-13530516C138}"/>
                  </a:ext>
                </a:extLst>
              </p:cNvPr>
              <p:cNvGrpSpPr/>
              <p:nvPr/>
            </p:nvGrpSpPr>
            <p:grpSpPr>
              <a:xfrm>
                <a:off x="3002787" y="6710836"/>
                <a:ext cx="4131305" cy="332739"/>
                <a:chOff x="3002787" y="6710995"/>
                <a:chExt cx="4131305" cy="332739"/>
              </a:xfrm>
            </p:grpSpPr>
            <p:sp>
              <p:nvSpPr>
                <p:cNvPr id="75" name="TextBox 75"/>
                <p:cNvSpPr txBox="1"/>
                <p:nvPr/>
              </p:nvSpPr>
              <p:spPr>
                <a:xfrm>
                  <a:off x="4214315" y="6710995"/>
                  <a:ext cx="2919777" cy="33273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909"/>
                    </a:lnSpc>
                    <a:spcBef>
                      <a:spcPct val="0"/>
                    </a:spcBef>
                  </a:pPr>
                  <a:r>
                    <a:rPr lang="en-US" sz="649" u="none" strike="noStrike" dirty="0">
                      <a:solidFill>
                        <a:srgbClr val="000000"/>
                      </a:solidFill>
                      <a:latin typeface="Merriweather"/>
                    </a:rPr>
                    <a:t>Mary has a severe peanut allergy, so please avoid bringing any peanut-related foods to church events where she may be present. Additionally, she's available to assist with choir-related activities</a:t>
                  </a:r>
                </a:p>
              </p:txBody>
            </p:sp>
            <p:sp>
              <p:nvSpPr>
                <p:cNvPr id="76" name="TextBox 76"/>
                <p:cNvSpPr txBox="1"/>
                <p:nvPr/>
              </p:nvSpPr>
              <p:spPr>
                <a:xfrm>
                  <a:off x="3002787" y="6824342"/>
                  <a:ext cx="994136" cy="10604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800"/>
                    </a:lnSpc>
                    <a:spcBef>
                      <a:spcPct val="0"/>
                    </a:spcBef>
                  </a:pPr>
                  <a:r>
                    <a:rPr lang="en-US" sz="800" u="none" strike="noStrike" spc="40" dirty="0">
                      <a:solidFill>
                        <a:srgbClr val="000000"/>
                      </a:solidFill>
                      <a:latin typeface="DM Serif Display"/>
                    </a:rPr>
                    <a:t>Special Notes</a:t>
                  </a: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F2142DBF-DD91-4550-9958-60F4A8C3767B}"/>
                  </a:ext>
                </a:extLst>
              </p:cNvPr>
              <p:cNvGrpSpPr/>
              <p:nvPr/>
            </p:nvGrpSpPr>
            <p:grpSpPr>
              <a:xfrm>
                <a:off x="2966787" y="5267665"/>
                <a:ext cx="4167306" cy="102456"/>
                <a:chOff x="2966787" y="5267665"/>
                <a:chExt cx="4167306" cy="102456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2966787" y="5268121"/>
                  <a:ext cx="101542" cy="101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4B4B4B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" name="TextBox 26"/>
                <p:cNvSpPr txBox="1"/>
                <p:nvPr/>
              </p:nvSpPr>
              <p:spPr>
                <a:xfrm>
                  <a:off x="3102950" y="5270738"/>
                  <a:ext cx="976493" cy="9630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779"/>
                    </a:lnSpc>
                    <a:spcBef>
                      <a:spcPct val="0"/>
                    </a:spcBef>
                  </a:pPr>
                  <a:r>
                    <a:rPr lang="en-US" sz="649" dirty="0">
                      <a:solidFill>
                        <a:srgbClr val="000000"/>
                      </a:solidFill>
                      <a:latin typeface="Merriweather"/>
                    </a:rPr>
                    <a:t>marysmith@email.com</a:t>
                  </a:r>
                </a:p>
              </p:txBody>
            </p:sp>
            <p:sp>
              <p:nvSpPr>
                <p:cNvPr id="28" name="Freeform 28"/>
                <p:cNvSpPr/>
                <p:nvPr/>
              </p:nvSpPr>
              <p:spPr>
                <a:xfrm>
                  <a:off x="5725499" y="5268121"/>
                  <a:ext cx="101542" cy="101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4B4B4B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" name="Freeform 30"/>
                <p:cNvSpPr/>
                <p:nvPr/>
              </p:nvSpPr>
              <p:spPr>
                <a:xfrm>
                  <a:off x="5755667" y="5289460"/>
                  <a:ext cx="41206" cy="58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06" h="58865">
                      <a:moveTo>
                        <a:pt x="0" y="0"/>
                      </a:moveTo>
                      <a:lnTo>
                        <a:pt x="41206" y="0"/>
                      </a:lnTo>
                      <a:lnTo>
                        <a:pt x="41206" y="58865"/>
                      </a:lnTo>
                      <a:lnTo>
                        <a:pt x="0" y="588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" name="TextBox 31"/>
                <p:cNvSpPr txBox="1"/>
                <p:nvPr/>
              </p:nvSpPr>
              <p:spPr>
                <a:xfrm>
                  <a:off x="5861662" y="5270738"/>
                  <a:ext cx="1272431" cy="9630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780"/>
                    </a:lnSpc>
                    <a:spcBef>
                      <a:spcPct val="0"/>
                    </a:spcBef>
                  </a:pPr>
                  <a:r>
                    <a:rPr lang="en-US" sz="650" dirty="0">
                      <a:solidFill>
                        <a:srgbClr val="000000"/>
                      </a:solidFill>
                      <a:latin typeface="Merriweather"/>
                    </a:rPr>
                    <a:t>46 Oak Avenue, Otherville, USA</a:t>
                  </a:r>
                </a:p>
              </p:txBody>
            </p:sp>
            <p:sp>
              <p:nvSpPr>
                <p:cNvPr id="33" name="Freeform 33"/>
                <p:cNvSpPr/>
                <p:nvPr/>
              </p:nvSpPr>
              <p:spPr>
                <a:xfrm>
                  <a:off x="4499026" y="5267665"/>
                  <a:ext cx="102456" cy="102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4B4B4B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" name="Freeform 35"/>
                <p:cNvSpPr/>
                <p:nvPr/>
              </p:nvSpPr>
              <p:spPr>
                <a:xfrm>
                  <a:off x="4523453" y="5292091"/>
                  <a:ext cx="53603" cy="53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3" h="53603">
                      <a:moveTo>
                        <a:pt x="0" y="0"/>
                      </a:moveTo>
                      <a:lnTo>
                        <a:pt x="53602" y="0"/>
                      </a:lnTo>
                      <a:lnTo>
                        <a:pt x="53602" y="53602"/>
                      </a:lnTo>
                      <a:lnTo>
                        <a:pt x="0" y="5360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" name="TextBox 36"/>
                <p:cNvSpPr txBox="1"/>
                <p:nvPr/>
              </p:nvSpPr>
              <p:spPr>
                <a:xfrm>
                  <a:off x="4640410" y="5270738"/>
                  <a:ext cx="665506" cy="9630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780"/>
                    </a:lnSpc>
                    <a:spcBef>
                      <a:spcPct val="0"/>
                    </a:spcBef>
                  </a:pPr>
                  <a:r>
                    <a:rPr lang="en-US" sz="650" dirty="0">
                      <a:solidFill>
                        <a:srgbClr val="000000"/>
                      </a:solidFill>
                      <a:latin typeface="Merriweather"/>
                    </a:rPr>
                    <a:t>(555) 987-6543</a:t>
                  </a:r>
                </a:p>
              </p:txBody>
            </p:sp>
            <p:sp>
              <p:nvSpPr>
                <p:cNvPr id="108" name="Freeform 108"/>
                <p:cNvSpPr/>
                <p:nvPr/>
              </p:nvSpPr>
              <p:spPr>
                <a:xfrm>
                  <a:off x="2989011" y="5298546"/>
                  <a:ext cx="57095" cy="40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5" h="40693">
                      <a:moveTo>
                        <a:pt x="0" y="0"/>
                      </a:moveTo>
                      <a:lnTo>
                        <a:pt x="57094" y="0"/>
                      </a:lnTo>
                      <a:lnTo>
                        <a:pt x="57094" y="40693"/>
                      </a:lnTo>
                      <a:lnTo>
                        <a:pt x="0" y="406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18D7B12A-F740-E6D4-A2D4-E0B5468456FB}"/>
                </a:ext>
              </a:extLst>
            </p:cNvPr>
            <p:cNvGrpSpPr/>
            <p:nvPr/>
          </p:nvGrpSpPr>
          <p:grpSpPr>
            <a:xfrm>
              <a:off x="396507" y="1900338"/>
              <a:ext cx="6737586" cy="2403455"/>
              <a:chOff x="396507" y="1899279"/>
              <a:chExt cx="6737586" cy="2403455"/>
            </a:xfrm>
          </p:grpSpPr>
          <p:sp>
            <p:nvSpPr>
              <p:cNvPr id="38" name="Freeform 38"/>
              <p:cNvSpPr>
                <a:spLocks/>
              </p:cNvSpPr>
              <p:nvPr/>
            </p:nvSpPr>
            <p:spPr>
              <a:xfrm>
                <a:off x="396507" y="1905629"/>
                <a:ext cx="2301108" cy="2397105"/>
              </a:xfrm>
              <a:custGeom>
                <a:avLst/>
                <a:gdLst/>
                <a:ahLst/>
                <a:cxnLst/>
                <a:rect l="l" t="t" r="r" b="b"/>
                <a:pathLst>
                  <a:path w="485097" h="505334">
                    <a:moveTo>
                      <a:pt x="0" y="0"/>
                    </a:moveTo>
                    <a:lnTo>
                      <a:pt x="485097" y="0"/>
                    </a:lnTo>
                    <a:lnTo>
                      <a:pt x="485097" y="505334"/>
                    </a:lnTo>
                    <a:lnTo>
                      <a:pt x="0" y="505334"/>
                    </a:lnTo>
                    <a:close/>
                  </a:path>
                </a:pathLst>
              </a:custGeom>
              <a:solidFill>
                <a:srgbClr val="F6F6F6"/>
              </a:solidFill>
              <a:ln w="12700">
                <a:solidFill>
                  <a:srgbClr val="4B4B4B"/>
                </a:solidFill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AutoShape 39"/>
              <p:cNvSpPr/>
              <p:nvPr/>
            </p:nvSpPr>
            <p:spPr>
              <a:xfrm>
                <a:off x="2966787" y="3034541"/>
                <a:ext cx="4167305" cy="0"/>
              </a:xfrm>
              <a:prstGeom prst="line">
                <a:avLst/>
              </a:prstGeom>
              <a:ln w="9525" cap="flat">
                <a:solidFill>
                  <a:srgbClr val="4B4B4B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AutoShape 40"/>
              <p:cNvSpPr/>
              <p:nvPr/>
            </p:nvSpPr>
            <p:spPr>
              <a:xfrm>
                <a:off x="2966787" y="3547986"/>
                <a:ext cx="4167305" cy="0"/>
              </a:xfrm>
              <a:prstGeom prst="line">
                <a:avLst/>
              </a:prstGeom>
              <a:ln w="9525" cap="flat">
                <a:solidFill>
                  <a:srgbClr val="4B4B4B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AutoShape 41"/>
              <p:cNvSpPr/>
              <p:nvPr/>
            </p:nvSpPr>
            <p:spPr>
              <a:xfrm>
                <a:off x="2966787" y="4283684"/>
                <a:ext cx="4167305" cy="0"/>
              </a:xfrm>
              <a:prstGeom prst="line">
                <a:avLst/>
              </a:prstGeom>
              <a:ln w="9525" cap="flat">
                <a:solidFill>
                  <a:srgbClr val="4B4B4B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AutoShape 42"/>
              <p:cNvSpPr/>
              <p:nvPr/>
            </p:nvSpPr>
            <p:spPr>
              <a:xfrm>
                <a:off x="4087915" y="2531679"/>
                <a:ext cx="0" cy="1752005"/>
              </a:xfrm>
              <a:prstGeom prst="line">
                <a:avLst/>
              </a:prstGeom>
              <a:ln w="9525" cap="flat">
                <a:solidFill>
                  <a:srgbClr val="4B4B4B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Freeform 44"/>
              <p:cNvSpPr>
                <a:spLocks/>
              </p:cNvSpPr>
              <p:nvPr/>
            </p:nvSpPr>
            <p:spPr>
              <a:xfrm>
                <a:off x="396507" y="1899279"/>
                <a:ext cx="2301108" cy="2397105"/>
              </a:xfrm>
              <a:custGeom>
                <a:avLst/>
                <a:gdLst/>
                <a:ahLst/>
                <a:cxnLst/>
                <a:rect l="l" t="t" r="r" b="b"/>
                <a:pathLst>
                  <a:path w="521209" h="538637">
                    <a:moveTo>
                      <a:pt x="0" y="0"/>
                    </a:moveTo>
                    <a:lnTo>
                      <a:pt x="521209" y="0"/>
                    </a:lnTo>
                    <a:lnTo>
                      <a:pt x="521209" y="538637"/>
                    </a:lnTo>
                    <a:lnTo>
                      <a:pt x="0" y="538637"/>
                    </a:lnTo>
                    <a:close/>
                  </a:path>
                </a:pathLst>
              </a:custGeom>
              <a:blipFill>
                <a:blip r:embed="rId10"/>
                <a:stretch>
                  <a:fillRect l="-86274" t="-15967" r="-91710" b="-63358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AutoShape 45"/>
              <p:cNvSpPr/>
              <p:nvPr/>
            </p:nvSpPr>
            <p:spPr>
              <a:xfrm>
                <a:off x="2966787" y="2195361"/>
                <a:ext cx="4167305" cy="0"/>
              </a:xfrm>
              <a:prstGeom prst="line">
                <a:avLst/>
              </a:prstGeom>
              <a:ln w="19050" cap="flat">
                <a:solidFill>
                  <a:srgbClr val="4B4B4B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AutoShape 46"/>
              <p:cNvSpPr/>
              <p:nvPr/>
            </p:nvSpPr>
            <p:spPr>
              <a:xfrm>
                <a:off x="2966787" y="2522154"/>
                <a:ext cx="4167305" cy="0"/>
              </a:xfrm>
              <a:prstGeom prst="line">
                <a:avLst/>
              </a:prstGeom>
              <a:ln w="19050" cap="flat">
                <a:solidFill>
                  <a:srgbClr val="4B4B4B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" name="TextBox 77"/>
              <p:cNvSpPr txBox="1"/>
              <p:nvPr/>
            </p:nvSpPr>
            <p:spPr>
              <a:xfrm>
                <a:off x="3002787" y="1929442"/>
                <a:ext cx="2423056" cy="1784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1399" spc="69" dirty="0">
                    <a:solidFill>
                      <a:srgbClr val="000000"/>
                    </a:solidFill>
                    <a:latin typeface="DM Serif Display"/>
                  </a:rPr>
                  <a:t>John Doe</a:t>
                </a:r>
              </a:p>
            </p:txBody>
          </p:sp>
          <p:sp>
            <p:nvSpPr>
              <p:cNvPr id="78" name="TextBox 78"/>
              <p:cNvSpPr txBox="1"/>
              <p:nvPr/>
            </p:nvSpPr>
            <p:spPr>
              <a:xfrm>
                <a:off x="4711036" y="1936744"/>
                <a:ext cx="2423056" cy="1638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200"/>
                  </a:lnSpc>
                </a:pPr>
                <a:r>
                  <a:rPr lang="en-US" sz="1200" spc="60" dirty="0">
                    <a:solidFill>
                      <a:srgbClr val="000000"/>
                    </a:solidFill>
                    <a:latin typeface="Merriweather"/>
                  </a:rPr>
                  <a:t> Deacon</a:t>
                </a: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1BDF527-0CE7-BF57-BCD7-B8AA778CD746}"/>
                  </a:ext>
                </a:extLst>
              </p:cNvPr>
              <p:cNvGrpSpPr/>
              <p:nvPr/>
            </p:nvGrpSpPr>
            <p:grpSpPr>
              <a:xfrm>
                <a:off x="3002787" y="2722045"/>
                <a:ext cx="1673180" cy="112606"/>
                <a:chOff x="3002787" y="2720228"/>
                <a:chExt cx="1673180" cy="112606"/>
              </a:xfrm>
            </p:grpSpPr>
            <p:sp>
              <p:nvSpPr>
                <p:cNvPr id="79" name="TextBox 79"/>
                <p:cNvSpPr txBox="1"/>
                <p:nvPr/>
              </p:nvSpPr>
              <p:spPr>
                <a:xfrm>
                  <a:off x="4214315" y="2720228"/>
                  <a:ext cx="461652" cy="1126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909"/>
                    </a:lnSpc>
                    <a:spcBef>
                      <a:spcPct val="0"/>
                    </a:spcBef>
                  </a:pPr>
                  <a:r>
                    <a:rPr lang="en-US" sz="649" u="none" strike="noStrike" dirty="0">
                      <a:solidFill>
                        <a:srgbClr val="000000"/>
                      </a:solidFill>
                      <a:latin typeface="Merriweather"/>
                    </a:rPr>
                    <a:t>Engaged</a:t>
                  </a:r>
                </a:p>
              </p:txBody>
            </p:sp>
            <p:sp>
              <p:nvSpPr>
                <p:cNvPr id="80" name="TextBox 80"/>
                <p:cNvSpPr txBox="1"/>
                <p:nvPr/>
              </p:nvSpPr>
              <p:spPr>
                <a:xfrm>
                  <a:off x="3002787" y="2723508"/>
                  <a:ext cx="994136" cy="10604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800"/>
                    </a:lnSpc>
                    <a:spcBef>
                      <a:spcPct val="0"/>
                    </a:spcBef>
                  </a:pPr>
                  <a:r>
                    <a:rPr lang="en-US" sz="800" spc="40" dirty="0">
                      <a:solidFill>
                        <a:srgbClr val="000000"/>
                      </a:solidFill>
                      <a:latin typeface="DM Serif Display"/>
                    </a:rPr>
                    <a:t>Relationship status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A728C56-DA64-24B7-92E4-734ECD4A474F}"/>
                  </a:ext>
                </a:extLst>
              </p:cNvPr>
              <p:cNvGrpSpPr/>
              <p:nvPr/>
            </p:nvGrpSpPr>
            <p:grpSpPr>
              <a:xfrm>
                <a:off x="3002787" y="3234431"/>
                <a:ext cx="2439659" cy="113665"/>
                <a:chOff x="3002787" y="3241152"/>
                <a:chExt cx="2439659" cy="113665"/>
              </a:xfrm>
            </p:grpSpPr>
            <p:sp>
              <p:nvSpPr>
                <p:cNvPr id="81" name="TextBox 81"/>
                <p:cNvSpPr txBox="1"/>
                <p:nvPr/>
              </p:nvSpPr>
              <p:spPr>
                <a:xfrm>
                  <a:off x="4214315" y="3241152"/>
                  <a:ext cx="1228131" cy="11366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909"/>
                    </a:lnSpc>
                    <a:spcBef>
                      <a:spcPct val="0"/>
                    </a:spcBef>
                  </a:pPr>
                  <a:r>
                    <a:rPr lang="en-US" sz="649" u="none" strike="noStrike" dirty="0">
                      <a:solidFill>
                        <a:srgbClr val="000000"/>
                      </a:solidFill>
                      <a:latin typeface="Merriweather"/>
                    </a:rPr>
                    <a:t>Baptized on May 10, 2008</a:t>
                  </a:r>
                </a:p>
              </p:txBody>
            </p:sp>
            <p:sp>
              <p:nvSpPr>
                <p:cNvPr id="82" name="TextBox 82"/>
                <p:cNvSpPr txBox="1"/>
                <p:nvPr/>
              </p:nvSpPr>
              <p:spPr>
                <a:xfrm>
                  <a:off x="3002787" y="3241787"/>
                  <a:ext cx="994136" cy="11239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800"/>
                    </a:lnSpc>
                  </a:pPr>
                  <a:r>
                    <a:rPr lang="en-US" sz="800" spc="40" dirty="0">
                      <a:solidFill>
                        <a:srgbClr val="000000"/>
                      </a:solidFill>
                      <a:latin typeface="DM Serif Display"/>
                    </a:rPr>
                    <a:t>Confirmation Dates</a:t>
                  </a: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8FC380F0-E786-4A1A-16F7-3D67E4B8B03E}"/>
                  </a:ext>
                </a:extLst>
              </p:cNvPr>
              <p:cNvGrpSpPr/>
              <p:nvPr/>
            </p:nvGrpSpPr>
            <p:grpSpPr>
              <a:xfrm>
                <a:off x="3002787" y="3747876"/>
                <a:ext cx="4131305" cy="335916"/>
                <a:chOff x="3002787" y="3749272"/>
                <a:chExt cx="4131305" cy="335916"/>
              </a:xfrm>
            </p:grpSpPr>
            <p:sp>
              <p:nvSpPr>
                <p:cNvPr id="83" name="TextBox 83"/>
                <p:cNvSpPr txBox="1"/>
                <p:nvPr/>
              </p:nvSpPr>
              <p:spPr>
                <a:xfrm>
                  <a:off x="4214315" y="3749272"/>
                  <a:ext cx="2919777" cy="33591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909"/>
                    </a:lnSpc>
                    <a:spcBef>
                      <a:spcPct val="0"/>
                    </a:spcBef>
                  </a:pPr>
                  <a:r>
                    <a:rPr lang="en-US" sz="649" u="none" strike="noStrike" dirty="0">
                      <a:solidFill>
                        <a:srgbClr val="000000"/>
                      </a:solidFill>
                      <a:latin typeface="Merriweather"/>
                    </a:rPr>
                    <a:t>John prefers to be contacted via email rather than phone calls due to </a:t>
                  </a:r>
                </a:p>
                <a:p>
                  <a:pPr marL="0" lvl="0" indent="0" algn="l">
                    <a:lnSpc>
                      <a:spcPts val="909"/>
                    </a:lnSpc>
                    <a:spcBef>
                      <a:spcPct val="0"/>
                    </a:spcBef>
                  </a:pPr>
                  <a:r>
                    <a:rPr lang="en-US" sz="649" u="none" strike="noStrike" dirty="0">
                      <a:solidFill>
                        <a:srgbClr val="000000"/>
                      </a:solidFill>
                      <a:latin typeface="Merriweather"/>
                    </a:rPr>
                    <a:t>his work schedule. He's also passionate about organizing community events and welcomes any collaboration opportunities</a:t>
                  </a:r>
                </a:p>
              </p:txBody>
            </p:sp>
            <p:sp>
              <p:nvSpPr>
                <p:cNvPr id="84" name="TextBox 84"/>
                <p:cNvSpPr txBox="1"/>
                <p:nvPr/>
              </p:nvSpPr>
              <p:spPr>
                <a:xfrm>
                  <a:off x="3002787" y="3864208"/>
                  <a:ext cx="994136" cy="10604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800"/>
                    </a:lnSpc>
                    <a:spcBef>
                      <a:spcPct val="0"/>
                    </a:spcBef>
                  </a:pPr>
                  <a:r>
                    <a:rPr lang="en-US" sz="800" u="none" strike="noStrike" spc="40" dirty="0">
                      <a:solidFill>
                        <a:srgbClr val="000000"/>
                      </a:solidFill>
                      <a:latin typeface="DM Serif Display"/>
                    </a:rPr>
                    <a:t>Special Notes</a:t>
                  </a:r>
                </a:p>
              </p:txBody>
            </p:sp>
          </p:grpSp>
          <p:sp>
            <p:nvSpPr>
              <p:cNvPr id="87" name="TextBox 87"/>
              <p:cNvSpPr txBox="1"/>
              <p:nvPr/>
            </p:nvSpPr>
            <p:spPr>
              <a:xfrm>
                <a:off x="2976307" y="2316937"/>
                <a:ext cx="82503" cy="82503"/>
              </a:xfrm>
              <a:prstGeom prst="rect">
                <a:avLst/>
              </a:prstGeom>
            </p:spPr>
            <p:txBody>
              <a:bodyPr lIns="36929" tIns="36929" rIns="36929" bIns="36929" rtlCol="0" anchor="ctr"/>
              <a:lstStyle/>
              <a:p>
                <a:pPr algn="ctr">
                  <a:lnSpc>
                    <a:spcPts val="1559"/>
                  </a:lnSpc>
                </a:pPr>
                <a:endParaRPr dirty="0"/>
              </a:p>
            </p:txBody>
          </p:sp>
          <p:sp>
            <p:nvSpPr>
              <p:cNvPr id="91" name="TextBox 91"/>
              <p:cNvSpPr txBox="1"/>
              <p:nvPr/>
            </p:nvSpPr>
            <p:spPr>
              <a:xfrm>
                <a:off x="5735019" y="2317163"/>
                <a:ext cx="82503" cy="82503"/>
              </a:xfrm>
              <a:prstGeom prst="rect">
                <a:avLst/>
              </a:prstGeom>
            </p:spPr>
            <p:txBody>
              <a:bodyPr lIns="36929" tIns="36929" rIns="36929" bIns="36929" rtlCol="0" anchor="ctr"/>
              <a:lstStyle/>
              <a:p>
                <a:pPr algn="ctr">
                  <a:lnSpc>
                    <a:spcPts val="1559"/>
                  </a:lnSpc>
                </a:pPr>
                <a:endParaRPr dirty="0"/>
              </a:p>
            </p:txBody>
          </p:sp>
          <p:sp>
            <p:nvSpPr>
              <p:cNvPr id="96" name="TextBox 96"/>
              <p:cNvSpPr txBox="1"/>
              <p:nvPr/>
            </p:nvSpPr>
            <p:spPr>
              <a:xfrm>
                <a:off x="4536208" y="2316048"/>
                <a:ext cx="83246" cy="84446"/>
              </a:xfrm>
              <a:prstGeom prst="rect">
                <a:avLst/>
              </a:prstGeom>
            </p:spPr>
            <p:txBody>
              <a:bodyPr lIns="36929" tIns="36929" rIns="36929" bIns="36929" rtlCol="0" anchor="ctr"/>
              <a:lstStyle/>
              <a:p>
                <a:pPr algn="ctr">
                  <a:lnSpc>
                    <a:spcPts val="1559"/>
                  </a:lnSpc>
                </a:pPr>
                <a:endParaRPr dirty="0"/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69CEFB63-6B8B-693B-7951-D2492CCFF787}"/>
                  </a:ext>
                </a:extLst>
              </p:cNvPr>
              <p:cNvGrpSpPr/>
              <p:nvPr/>
            </p:nvGrpSpPr>
            <p:grpSpPr>
              <a:xfrm>
                <a:off x="2966787" y="2307530"/>
                <a:ext cx="4167306" cy="102456"/>
                <a:chOff x="2966787" y="2307186"/>
                <a:chExt cx="4167306" cy="102456"/>
              </a:xfrm>
            </p:grpSpPr>
            <p:sp>
              <p:nvSpPr>
                <p:cNvPr id="86" name="Freeform 86"/>
                <p:cNvSpPr/>
                <p:nvPr/>
              </p:nvSpPr>
              <p:spPr>
                <a:xfrm>
                  <a:off x="2966787" y="2307643"/>
                  <a:ext cx="101542" cy="101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4B4B4B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8" name="TextBox 88"/>
                <p:cNvSpPr txBox="1"/>
                <p:nvPr/>
              </p:nvSpPr>
              <p:spPr>
                <a:xfrm>
                  <a:off x="3102950" y="2310260"/>
                  <a:ext cx="1011316" cy="9630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779"/>
                    </a:lnSpc>
                    <a:spcBef>
                      <a:spcPct val="0"/>
                    </a:spcBef>
                  </a:pPr>
                  <a:r>
                    <a:rPr lang="en-US" sz="649" dirty="0">
                      <a:solidFill>
                        <a:srgbClr val="000000"/>
                      </a:solidFill>
                      <a:latin typeface="Merriweather"/>
                    </a:rPr>
                    <a:t>john.doe@example.com</a:t>
                  </a:r>
                </a:p>
              </p:txBody>
            </p:sp>
            <p:sp>
              <p:nvSpPr>
                <p:cNvPr id="90" name="Freeform 90"/>
                <p:cNvSpPr/>
                <p:nvPr/>
              </p:nvSpPr>
              <p:spPr>
                <a:xfrm>
                  <a:off x="5725499" y="2307643"/>
                  <a:ext cx="101542" cy="101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4B4B4B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2" name="Freeform 92"/>
                <p:cNvSpPr/>
                <p:nvPr/>
              </p:nvSpPr>
              <p:spPr>
                <a:xfrm>
                  <a:off x="5755667" y="2328981"/>
                  <a:ext cx="41206" cy="58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06" h="58865">
                      <a:moveTo>
                        <a:pt x="0" y="0"/>
                      </a:moveTo>
                      <a:lnTo>
                        <a:pt x="41206" y="0"/>
                      </a:lnTo>
                      <a:lnTo>
                        <a:pt x="41206" y="58865"/>
                      </a:lnTo>
                      <a:lnTo>
                        <a:pt x="0" y="588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3" name="TextBox 93"/>
                <p:cNvSpPr txBox="1"/>
                <p:nvPr/>
              </p:nvSpPr>
              <p:spPr>
                <a:xfrm>
                  <a:off x="5861662" y="2310260"/>
                  <a:ext cx="1272431" cy="9630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780"/>
                    </a:lnSpc>
                    <a:spcBef>
                      <a:spcPct val="0"/>
                    </a:spcBef>
                  </a:pPr>
                  <a:r>
                    <a:rPr lang="en-US" sz="650" u="none" strike="noStrike" dirty="0">
                      <a:solidFill>
                        <a:srgbClr val="000000"/>
                      </a:solidFill>
                      <a:latin typeface="Merriweather"/>
                    </a:rPr>
                    <a:t>123 Main Street, Anytown, USA</a:t>
                  </a:r>
                </a:p>
              </p:txBody>
            </p:sp>
            <p:sp>
              <p:nvSpPr>
                <p:cNvPr id="95" name="Freeform 95"/>
                <p:cNvSpPr/>
                <p:nvPr/>
              </p:nvSpPr>
              <p:spPr>
                <a:xfrm>
                  <a:off x="4526603" y="2307186"/>
                  <a:ext cx="102456" cy="102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4B4B4B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7" name="Freeform 97"/>
                <p:cNvSpPr/>
                <p:nvPr/>
              </p:nvSpPr>
              <p:spPr>
                <a:xfrm>
                  <a:off x="4551030" y="2331613"/>
                  <a:ext cx="53603" cy="53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3" h="53603">
                      <a:moveTo>
                        <a:pt x="0" y="0"/>
                      </a:moveTo>
                      <a:lnTo>
                        <a:pt x="53603" y="0"/>
                      </a:lnTo>
                      <a:lnTo>
                        <a:pt x="53603" y="53603"/>
                      </a:lnTo>
                      <a:lnTo>
                        <a:pt x="0" y="5360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8" name="TextBox 98"/>
                <p:cNvSpPr txBox="1"/>
                <p:nvPr/>
              </p:nvSpPr>
              <p:spPr>
                <a:xfrm>
                  <a:off x="4667987" y="2310260"/>
                  <a:ext cx="645174" cy="9630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780"/>
                    </a:lnSpc>
                    <a:spcBef>
                      <a:spcPct val="0"/>
                    </a:spcBef>
                  </a:pPr>
                  <a:r>
                    <a:rPr lang="en-US" sz="650" u="none" strike="noStrike" dirty="0">
                      <a:solidFill>
                        <a:srgbClr val="000000"/>
                      </a:solidFill>
                      <a:latin typeface="Merriweather"/>
                    </a:rPr>
                    <a:t>(555) 123-4567</a:t>
                  </a:r>
                </a:p>
              </p:txBody>
            </p:sp>
            <p:sp>
              <p:nvSpPr>
                <p:cNvPr id="107" name="Freeform 107"/>
                <p:cNvSpPr/>
                <p:nvPr/>
              </p:nvSpPr>
              <p:spPr>
                <a:xfrm>
                  <a:off x="2989011" y="2338068"/>
                  <a:ext cx="57095" cy="40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95" h="40693">
                      <a:moveTo>
                        <a:pt x="0" y="0"/>
                      </a:moveTo>
                      <a:lnTo>
                        <a:pt x="57094" y="0"/>
                      </a:lnTo>
                      <a:lnTo>
                        <a:pt x="57094" y="40693"/>
                      </a:lnTo>
                      <a:lnTo>
                        <a:pt x="0" y="406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80262D20-5232-F369-969B-4545157C6367}"/>
                </a:ext>
              </a:extLst>
            </p:cNvPr>
            <p:cNvGrpSpPr/>
            <p:nvPr/>
          </p:nvGrpSpPr>
          <p:grpSpPr>
            <a:xfrm>
              <a:off x="396507" y="461851"/>
              <a:ext cx="6737586" cy="880749"/>
              <a:chOff x="396507" y="461851"/>
              <a:chExt cx="6737586" cy="880749"/>
            </a:xfrm>
          </p:grpSpPr>
          <p:sp>
            <p:nvSpPr>
              <p:cNvPr id="2" name="AutoShape 2"/>
              <p:cNvSpPr/>
              <p:nvPr/>
            </p:nvSpPr>
            <p:spPr>
              <a:xfrm>
                <a:off x="4087915" y="929502"/>
                <a:ext cx="3046178" cy="0"/>
              </a:xfrm>
              <a:prstGeom prst="line">
                <a:avLst/>
              </a:prstGeom>
              <a:ln w="19050" cap="flat">
                <a:solidFill>
                  <a:srgbClr val="646464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9" name="TextBox 99"/>
              <p:cNvSpPr txBox="1"/>
              <p:nvPr/>
            </p:nvSpPr>
            <p:spPr>
              <a:xfrm>
                <a:off x="4087915" y="604133"/>
                <a:ext cx="3046178" cy="22267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910"/>
                  </a:lnSpc>
                </a:pPr>
                <a:r>
                  <a:rPr lang="en-US" sz="650" dirty="0">
                    <a:solidFill>
                      <a:srgbClr val="000000"/>
                    </a:solidFill>
                    <a:latin typeface="Merriweather"/>
                  </a:rPr>
                  <a:t>Your information will be shared in the church directory. If you wish to opt-out or restrict any information, please contact the church office</a:t>
                </a:r>
              </a:p>
            </p:txBody>
          </p:sp>
          <p:sp>
            <p:nvSpPr>
              <p:cNvPr id="100" name="TextBox 100"/>
              <p:cNvSpPr txBox="1"/>
              <p:nvPr/>
            </p:nvSpPr>
            <p:spPr>
              <a:xfrm>
                <a:off x="4087915" y="1030293"/>
                <a:ext cx="614065" cy="1037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840"/>
                  </a:lnSpc>
                </a:pPr>
                <a:r>
                  <a:rPr lang="en-US" sz="700" dirty="0">
                    <a:solidFill>
                      <a:srgbClr val="000000"/>
                    </a:solidFill>
                    <a:latin typeface="DM Serif Display"/>
                  </a:rPr>
                  <a:t>Church Office</a:t>
                </a:r>
              </a:p>
            </p:txBody>
          </p:sp>
          <p:sp>
            <p:nvSpPr>
              <p:cNvPr id="101" name="TextBox 101"/>
              <p:cNvSpPr txBox="1"/>
              <p:nvPr/>
            </p:nvSpPr>
            <p:spPr>
              <a:xfrm>
                <a:off x="4087915" y="1174512"/>
                <a:ext cx="690509" cy="9630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779"/>
                  </a:lnSpc>
                </a:pPr>
                <a:r>
                  <a:rPr lang="en-US" sz="649" dirty="0">
                    <a:solidFill>
                      <a:srgbClr val="000000"/>
                    </a:solidFill>
                    <a:latin typeface="Merriweather"/>
                  </a:rPr>
                  <a:t>(555) 999-1234</a:t>
                </a:r>
              </a:p>
            </p:txBody>
          </p:sp>
          <p:sp>
            <p:nvSpPr>
              <p:cNvPr id="102" name="TextBox 102"/>
              <p:cNvSpPr txBox="1"/>
              <p:nvPr/>
            </p:nvSpPr>
            <p:spPr>
              <a:xfrm>
                <a:off x="6520027" y="1030293"/>
                <a:ext cx="614065" cy="1037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840"/>
                  </a:lnSpc>
                  <a:spcBef>
                    <a:spcPct val="0"/>
                  </a:spcBef>
                </a:pPr>
                <a:r>
                  <a:rPr lang="en-US" sz="700" u="none" strike="noStrike" dirty="0">
                    <a:solidFill>
                      <a:srgbClr val="000000"/>
                    </a:solidFill>
                    <a:latin typeface="DM Serif Display"/>
                  </a:rPr>
                  <a:t>Pastor</a:t>
                </a:r>
              </a:p>
            </p:txBody>
          </p:sp>
          <p:sp>
            <p:nvSpPr>
              <p:cNvPr id="103" name="TextBox 103"/>
              <p:cNvSpPr txBox="1"/>
              <p:nvPr/>
            </p:nvSpPr>
            <p:spPr>
              <a:xfrm>
                <a:off x="5501912" y="1174512"/>
                <a:ext cx="1632180" cy="9630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779"/>
                  </a:lnSpc>
                </a:pPr>
                <a:r>
                  <a:rPr lang="en-US" sz="649" dirty="0">
                    <a:solidFill>
                      <a:srgbClr val="000000"/>
                    </a:solidFill>
                    <a:latin typeface="Merriweather"/>
                  </a:rPr>
                  <a:t>Rev. John Smith - pastor@email.com</a:t>
                </a:r>
              </a:p>
            </p:txBody>
          </p:sp>
          <p:sp>
            <p:nvSpPr>
              <p:cNvPr id="105" name="TextBox 105"/>
              <p:cNvSpPr txBox="1"/>
              <p:nvPr/>
            </p:nvSpPr>
            <p:spPr>
              <a:xfrm>
                <a:off x="396507" y="461851"/>
                <a:ext cx="3046178" cy="11086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840"/>
                  </a:lnSpc>
                </a:pPr>
                <a:r>
                  <a:rPr lang="en-US" sz="700" dirty="0">
                    <a:solidFill>
                      <a:srgbClr val="000000"/>
                    </a:solidFill>
                    <a:latin typeface="Merriweather"/>
                  </a:rPr>
                  <a:t>CHURCH NAME</a:t>
                </a:r>
              </a:p>
            </p:txBody>
          </p:sp>
          <p:sp>
            <p:nvSpPr>
              <p:cNvPr id="106" name="TextBox 106"/>
              <p:cNvSpPr txBox="1"/>
              <p:nvPr/>
            </p:nvSpPr>
            <p:spPr>
              <a:xfrm>
                <a:off x="396507" y="629851"/>
                <a:ext cx="2710549" cy="71274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748"/>
                  </a:lnSpc>
                </a:pPr>
                <a:r>
                  <a:rPr lang="en-US" sz="2748" spc="137" dirty="0">
                    <a:solidFill>
                      <a:srgbClr val="000000"/>
                    </a:solidFill>
                    <a:latin typeface="DM Serif Display"/>
                  </a:rPr>
                  <a:t>Small church directory</a:t>
                </a:r>
              </a:p>
            </p:txBody>
          </p:sp>
        </p:grpSp>
        <p:sp>
          <p:nvSpPr>
            <p:cNvPr id="110" name="TemplateLAB"/>
            <p:cNvSpPr/>
            <p:nvPr/>
          </p:nvSpPr>
          <p:spPr>
            <a:xfrm>
              <a:off x="6558092" y="10342520"/>
              <a:ext cx="576000" cy="95040"/>
            </a:xfrm>
            <a:custGeom>
              <a:avLst/>
              <a:gdLst/>
              <a:ahLst/>
              <a:cxnLst/>
              <a:rect l="l" t="t" r="r" b="b"/>
              <a:pathLst>
                <a:path w="576000" h="95040">
                  <a:moveTo>
                    <a:pt x="0" y="0"/>
                  </a:moveTo>
                  <a:lnTo>
                    <a:pt x="576000" y="0"/>
                  </a:lnTo>
                  <a:lnTo>
                    <a:pt x="576000" y="95040"/>
                  </a:lnTo>
                  <a:lnTo>
                    <a:pt x="0" y="95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242</Words>
  <Application>Microsoft Office PowerPoint</Application>
  <PresentationFormat>Custom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DM Serif Display</vt:lpstr>
      <vt:lpstr>Merriweather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Church directory (Portrait)</dc:title>
  <dc:creator>Hoang Anh</dc:creator>
  <cp:lastModifiedBy>Hoang Anh</cp:lastModifiedBy>
  <cp:revision>23</cp:revision>
  <dcterms:created xsi:type="dcterms:W3CDTF">2006-08-16T00:00:00Z</dcterms:created>
  <dcterms:modified xsi:type="dcterms:W3CDTF">2024-03-09T05:20:43Z</dcterms:modified>
  <dc:identifier>DAF-0JVOaCo</dc:identifier>
</cp:coreProperties>
</file>