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556500" cy="106934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Albert Sans Bold" pitchFamily="2" charset="0"/>
      <p:bold r:id="rId7"/>
    </p:embeddedFont>
    <p:embeddedFont>
      <p:font typeface="Albert Sans Light" pitchFamily="2" charset="0"/>
      <p:regular r:id="rId8"/>
      <p:italic r:id="rId9"/>
    </p:embeddedFont>
    <p:embeddedFont>
      <p:font typeface="Playfair Display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F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7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8">
            <a:extLst>
              <a:ext uri="{FF2B5EF4-FFF2-40B4-BE49-F238E27FC236}">
                <a16:creationId xmlns:a16="http://schemas.microsoft.com/office/drawing/2014/main" id="{065C78EB-4DF4-7166-80F4-861471E97169}"/>
              </a:ext>
            </a:extLst>
          </p:cNvPr>
          <p:cNvGrpSpPr/>
          <p:nvPr/>
        </p:nvGrpSpPr>
        <p:grpSpPr>
          <a:xfrm>
            <a:off x="377439" y="542619"/>
            <a:ext cx="6805122" cy="9606614"/>
            <a:chOff x="377439" y="542619"/>
            <a:chExt cx="6805122" cy="9606614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78A18E4-1398-9055-AE4B-674B5678B49D}"/>
                </a:ext>
              </a:extLst>
            </p:cNvPr>
            <p:cNvGrpSpPr/>
            <p:nvPr/>
          </p:nvGrpSpPr>
          <p:grpSpPr>
            <a:xfrm>
              <a:off x="377439" y="9565089"/>
              <a:ext cx="6805121" cy="584144"/>
              <a:chOff x="377439" y="9565089"/>
              <a:chExt cx="6805121" cy="584144"/>
            </a:xfrm>
          </p:grpSpPr>
          <p:sp>
            <p:nvSpPr>
              <p:cNvPr id="161" name="Freeform 161"/>
              <p:cNvSpPr/>
              <p:nvPr/>
            </p:nvSpPr>
            <p:spPr>
              <a:xfrm>
                <a:off x="377439" y="9824364"/>
                <a:ext cx="6805121" cy="324869"/>
              </a:xfrm>
              <a:custGeom>
                <a:avLst/>
                <a:gdLst/>
                <a:ahLst/>
                <a:cxnLst/>
                <a:rect l="l" t="t" r="r" b="b"/>
                <a:pathLst>
                  <a:path w="2630618" h="125583">
                    <a:moveTo>
                      <a:pt x="0" y="0"/>
                    </a:moveTo>
                    <a:lnTo>
                      <a:pt x="2630618" y="0"/>
                    </a:lnTo>
                    <a:lnTo>
                      <a:pt x="2630618" y="125583"/>
                    </a:lnTo>
                    <a:lnTo>
                      <a:pt x="0" y="125583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2" name="TextBox 162"/>
              <p:cNvSpPr txBox="1"/>
              <p:nvPr/>
            </p:nvSpPr>
            <p:spPr>
              <a:xfrm>
                <a:off x="377439" y="9849004"/>
                <a:ext cx="6805121" cy="300229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164" name="Freeform 164"/>
              <p:cNvSpPr/>
              <p:nvPr/>
            </p:nvSpPr>
            <p:spPr>
              <a:xfrm>
                <a:off x="377439" y="9587604"/>
                <a:ext cx="100663" cy="97845"/>
              </a:xfrm>
              <a:custGeom>
                <a:avLst/>
                <a:gdLst/>
                <a:ahLst/>
                <a:cxnLst/>
                <a:rect l="l" t="t" r="r" b="b"/>
                <a:pathLst>
                  <a:path w="36075" h="35066">
                    <a:moveTo>
                      <a:pt x="0" y="0"/>
                    </a:moveTo>
                    <a:lnTo>
                      <a:pt x="36075" y="0"/>
                    </a:lnTo>
                    <a:lnTo>
                      <a:pt x="3607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TextBox 165"/>
              <p:cNvSpPr txBox="1"/>
              <p:nvPr/>
            </p:nvSpPr>
            <p:spPr>
              <a:xfrm>
                <a:off x="377439" y="9614182"/>
                <a:ext cx="100663" cy="71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66" name="TextBox 166"/>
              <p:cNvSpPr txBox="1"/>
              <p:nvPr/>
            </p:nvSpPr>
            <p:spPr>
              <a:xfrm>
                <a:off x="492743" y="9935502"/>
                <a:ext cx="65745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99" dirty="0">
                    <a:solidFill>
                      <a:srgbClr val="FFFFFF"/>
                    </a:solidFill>
                    <a:latin typeface="Albert Sans" pitchFamily="2" charset="0"/>
                  </a:rPr>
                  <a:t>In case of emergencies, please contact the church office at </a:t>
                </a:r>
                <a:r>
                  <a:rPr lang="en-US" sz="699" b="1" dirty="0">
                    <a:solidFill>
                      <a:srgbClr val="FFFFFF"/>
                    </a:solidFill>
                    <a:latin typeface="Albert Sans" pitchFamily="2" charset="0"/>
                  </a:rPr>
                  <a:t>(555) 123-4567</a:t>
                </a:r>
                <a:r>
                  <a:rPr lang="en-US" sz="699" dirty="0">
                    <a:solidFill>
                      <a:srgbClr val="FFFFFF"/>
                    </a:solidFill>
                    <a:latin typeface="Albert Sans" pitchFamily="2" charset="0"/>
                  </a:rPr>
                  <a:t>. For after-hours emergencies, call Pastor Michael Anderson at </a:t>
                </a:r>
                <a:r>
                  <a:rPr lang="en-US" sz="699" b="1" dirty="0">
                    <a:solidFill>
                      <a:srgbClr val="FFFFFF"/>
                    </a:solidFill>
                    <a:latin typeface="Albert Sans" pitchFamily="2" charset="0"/>
                  </a:rPr>
                  <a:t>(555) 321-9876</a:t>
                </a:r>
              </a:p>
            </p:txBody>
          </p:sp>
          <p:sp>
            <p:nvSpPr>
              <p:cNvPr id="167" name="TextBox 167"/>
              <p:cNvSpPr txBox="1"/>
              <p:nvPr/>
            </p:nvSpPr>
            <p:spPr>
              <a:xfrm>
                <a:off x="515359" y="9565089"/>
                <a:ext cx="1984067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Emergency Contact Information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2F8DB67-602C-407B-908A-DACA81CD2954}"/>
                </a:ext>
              </a:extLst>
            </p:cNvPr>
            <p:cNvGrpSpPr/>
            <p:nvPr/>
          </p:nvGrpSpPr>
          <p:grpSpPr>
            <a:xfrm>
              <a:off x="3921805" y="7921203"/>
              <a:ext cx="3260755" cy="1065384"/>
              <a:chOff x="3921805" y="7921203"/>
              <a:chExt cx="3260755" cy="1065384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3921805" y="8180478"/>
                <a:ext cx="3260755" cy="806109"/>
              </a:xfrm>
              <a:custGeom>
                <a:avLst/>
                <a:gdLst/>
                <a:ahLst/>
                <a:cxnLst/>
                <a:rect l="l" t="t" r="r" b="b"/>
                <a:pathLst>
                  <a:path w="1260492" h="311613">
                    <a:moveTo>
                      <a:pt x="0" y="0"/>
                    </a:moveTo>
                    <a:lnTo>
                      <a:pt x="1260492" y="0"/>
                    </a:lnTo>
                    <a:lnTo>
                      <a:pt x="1260492" y="311613"/>
                    </a:lnTo>
                    <a:lnTo>
                      <a:pt x="0" y="3116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3921805" y="8205118"/>
                <a:ext cx="3260755" cy="781469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15" name="Freeform 15"/>
              <p:cNvSpPr/>
              <p:nvPr/>
            </p:nvSpPr>
            <p:spPr>
              <a:xfrm>
                <a:off x="3921805" y="7943718"/>
                <a:ext cx="100663" cy="97845"/>
              </a:xfrm>
              <a:custGeom>
                <a:avLst/>
                <a:gdLst/>
                <a:ahLst/>
                <a:cxnLst/>
                <a:rect l="l" t="t" r="r" b="b"/>
                <a:pathLst>
                  <a:path w="36075" h="35066">
                    <a:moveTo>
                      <a:pt x="0" y="0"/>
                    </a:moveTo>
                    <a:lnTo>
                      <a:pt x="36075" y="0"/>
                    </a:lnTo>
                    <a:lnTo>
                      <a:pt x="3607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3921805" y="7970296"/>
                <a:ext cx="100663" cy="71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4069245" y="8602129"/>
                <a:ext cx="82503" cy="83693"/>
              </a:xfrm>
              <a:prstGeom prst="rect">
                <a:avLst/>
              </a:prstGeom>
            </p:spPr>
            <p:txBody>
              <a:bodyPr lIns="36929" tIns="36929" rIns="36929" bIns="36929" rtlCol="0" anchor="ctr"/>
              <a:lstStyle/>
              <a:p>
                <a:pPr algn="ctr">
                  <a:lnSpc>
                    <a:spcPts val="1559"/>
                  </a:lnSpc>
                </a:pPr>
                <a:endParaRPr dirty="0"/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4069245" y="8740979"/>
                <a:ext cx="82503" cy="83693"/>
              </a:xfrm>
              <a:prstGeom prst="rect">
                <a:avLst/>
              </a:prstGeom>
            </p:spPr>
            <p:txBody>
              <a:bodyPr lIns="36929" tIns="36929" rIns="36929" bIns="36929" rtlCol="0" anchor="ctr"/>
              <a:lstStyle/>
              <a:p>
                <a:pPr algn="ctr">
                  <a:lnSpc>
                    <a:spcPts val="1559"/>
                  </a:lnSpc>
                </a:pPr>
                <a:endParaRPr dirty="0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4078775" y="7921203"/>
                <a:ext cx="1984067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Directory Updates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EA88112-77AA-5C4E-B646-1835682E1356}"/>
                  </a:ext>
                </a:extLst>
              </p:cNvPr>
              <p:cNvGrpSpPr/>
              <p:nvPr/>
            </p:nvGrpSpPr>
            <p:grpSpPr>
              <a:xfrm>
                <a:off x="4059725" y="8726799"/>
                <a:ext cx="1746750" cy="113242"/>
                <a:chOff x="4059725" y="8726799"/>
                <a:chExt cx="1746750" cy="113242"/>
              </a:xfrm>
            </p:grpSpPr>
            <p:sp>
              <p:nvSpPr>
                <p:cNvPr id="21" name="Freeform 21"/>
                <p:cNvSpPr/>
                <p:nvPr/>
              </p:nvSpPr>
              <p:spPr>
                <a:xfrm>
                  <a:off x="4059725" y="8732649"/>
                  <a:ext cx="101542" cy="101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254F9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24"/>
                <p:cNvSpPr/>
                <p:nvPr/>
              </p:nvSpPr>
              <p:spPr>
                <a:xfrm>
                  <a:off x="4081948" y="8755184"/>
                  <a:ext cx="57095" cy="56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095" h="56472">
                      <a:moveTo>
                        <a:pt x="0" y="0"/>
                      </a:moveTo>
                      <a:lnTo>
                        <a:pt x="57095" y="0"/>
                      </a:lnTo>
                      <a:lnTo>
                        <a:pt x="57095" y="56472"/>
                      </a:lnTo>
                      <a:lnTo>
                        <a:pt x="0" y="564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TextBox 29"/>
                <p:cNvSpPr txBox="1"/>
                <p:nvPr/>
              </p:nvSpPr>
              <p:spPr>
                <a:xfrm>
                  <a:off x="4195887" y="8726799"/>
                  <a:ext cx="1610588" cy="11324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l">
                    <a:lnSpc>
                      <a:spcPts val="839"/>
                    </a:lnSpc>
                  </a:pPr>
                  <a:r>
                    <a:rPr lang="en-US" sz="699" dirty="0">
                      <a:solidFill>
                        <a:srgbClr val="3B3126"/>
                      </a:solidFill>
                      <a:latin typeface="Albert Sans"/>
                    </a:rPr>
                    <a:t>churchwebsite.com/directoryupdate</a:t>
                  </a:r>
                </a:p>
              </p:txBody>
            </p:sp>
          </p:grpSp>
          <p:sp>
            <p:nvSpPr>
              <p:cNvPr id="30" name="TextBox 30"/>
              <p:cNvSpPr txBox="1"/>
              <p:nvPr/>
            </p:nvSpPr>
            <p:spPr>
              <a:xfrm>
                <a:off x="4059725" y="8332875"/>
                <a:ext cx="2037602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u="none" strike="noStrike" dirty="0">
                    <a:solidFill>
                      <a:srgbClr val="254F92"/>
                    </a:solidFill>
                    <a:latin typeface="Playfair Display" pitchFamily="2" charset="0"/>
                  </a:rPr>
                  <a:t>Update for more information here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C24EFAC-DE0D-3C53-CCBD-818A5624DA61}"/>
                  </a:ext>
                </a:extLst>
              </p:cNvPr>
              <p:cNvGrpSpPr/>
              <p:nvPr/>
            </p:nvGrpSpPr>
            <p:grpSpPr>
              <a:xfrm>
                <a:off x="4059725" y="8590595"/>
                <a:ext cx="1746750" cy="113242"/>
                <a:chOff x="4059725" y="8590595"/>
                <a:chExt cx="1746750" cy="113242"/>
              </a:xfrm>
            </p:grpSpPr>
            <p:sp>
              <p:nvSpPr>
                <p:cNvPr id="18" name="Freeform 18"/>
                <p:cNvSpPr/>
                <p:nvPr/>
              </p:nvSpPr>
              <p:spPr>
                <a:xfrm>
                  <a:off x="4059725" y="8596445"/>
                  <a:ext cx="101542" cy="101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254F9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23"/>
                <p:cNvSpPr/>
                <p:nvPr/>
              </p:nvSpPr>
              <p:spPr>
                <a:xfrm>
                  <a:off x="4081948" y="8626870"/>
                  <a:ext cx="57095" cy="4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095" h="40693">
                      <a:moveTo>
                        <a:pt x="0" y="0"/>
                      </a:moveTo>
                      <a:lnTo>
                        <a:pt x="57095" y="0"/>
                      </a:lnTo>
                      <a:lnTo>
                        <a:pt x="57095" y="40693"/>
                      </a:lnTo>
                      <a:lnTo>
                        <a:pt x="0" y="406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tretch>
                    <a:fillRect/>
                  </a:stretch>
                </a:blipFill>
                <a:ln cap="sq">
                  <a:noFill/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TextBox 31"/>
                <p:cNvSpPr txBox="1"/>
                <p:nvPr/>
              </p:nvSpPr>
              <p:spPr>
                <a:xfrm>
                  <a:off x="4195887" y="8590595"/>
                  <a:ext cx="1610588" cy="11324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l">
                    <a:lnSpc>
                      <a:spcPts val="839"/>
                    </a:lnSpc>
                  </a:pPr>
                  <a:r>
                    <a:rPr lang="en-US" sz="699" dirty="0">
                      <a:solidFill>
                        <a:srgbClr val="3B3126"/>
                      </a:solidFill>
                      <a:latin typeface="Albert Sans"/>
                    </a:rPr>
                    <a:t>churchdirectoryupdate</a:t>
                  </a:r>
                  <a:r>
                    <a:rPr lang="en-US" sz="699" u="none" strike="noStrike" dirty="0">
                      <a:solidFill>
                        <a:srgbClr val="3B3126"/>
                      </a:solidFill>
                      <a:latin typeface="Albert Sans"/>
                    </a:rPr>
                    <a:t>@example.com</a:t>
                  </a:r>
                </a:p>
              </p:txBody>
            </p:sp>
          </p:grpSp>
          <p:sp>
            <p:nvSpPr>
              <p:cNvPr id="32" name="TextBox 32"/>
              <p:cNvSpPr txBox="1"/>
              <p:nvPr/>
            </p:nvSpPr>
            <p:spPr>
              <a:xfrm rot="-5400000">
                <a:off x="6137468" y="8526911"/>
                <a:ext cx="674310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839"/>
                  </a:lnSpc>
                </a:pPr>
                <a:r>
                  <a:rPr lang="en-US" sz="699" dirty="0">
                    <a:solidFill>
                      <a:srgbClr val="3B3126"/>
                    </a:solidFill>
                    <a:latin typeface="Albert Sans Light"/>
                  </a:rPr>
                  <a:t>SCAN THIS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0F6FA74-B053-C935-F68D-46F070FF4FCB}"/>
                </a:ext>
              </a:extLst>
            </p:cNvPr>
            <p:cNvGrpSpPr/>
            <p:nvPr/>
          </p:nvGrpSpPr>
          <p:grpSpPr>
            <a:xfrm>
              <a:off x="377439" y="7921203"/>
              <a:ext cx="3260755" cy="1065384"/>
              <a:chOff x="377439" y="7921203"/>
              <a:chExt cx="3260755" cy="1065384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77439" y="8180478"/>
                <a:ext cx="3260755" cy="379242"/>
              </a:xfrm>
              <a:custGeom>
                <a:avLst/>
                <a:gdLst/>
                <a:ahLst/>
                <a:cxnLst/>
                <a:rect l="l" t="t" r="r" b="b"/>
                <a:pathLst>
                  <a:path w="1260492" h="146602">
                    <a:moveTo>
                      <a:pt x="0" y="0"/>
                    </a:moveTo>
                    <a:lnTo>
                      <a:pt x="1260492" y="0"/>
                    </a:lnTo>
                    <a:lnTo>
                      <a:pt x="1260492" y="146602"/>
                    </a:lnTo>
                    <a:lnTo>
                      <a:pt x="0" y="14660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377439" y="8205118"/>
                <a:ext cx="3260755" cy="354602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377439" y="8607345"/>
                <a:ext cx="3260755" cy="379242"/>
              </a:xfrm>
              <a:custGeom>
                <a:avLst/>
                <a:gdLst/>
                <a:ahLst/>
                <a:cxnLst/>
                <a:rect l="l" t="t" r="r" b="b"/>
                <a:pathLst>
                  <a:path w="1260492" h="146602">
                    <a:moveTo>
                      <a:pt x="0" y="0"/>
                    </a:moveTo>
                    <a:lnTo>
                      <a:pt x="1260492" y="0"/>
                    </a:lnTo>
                    <a:lnTo>
                      <a:pt x="1260492" y="146602"/>
                    </a:lnTo>
                    <a:lnTo>
                      <a:pt x="0" y="14660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377439" y="8631985"/>
                <a:ext cx="3260755" cy="354602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12" name="Freeform 12"/>
              <p:cNvSpPr/>
              <p:nvPr/>
            </p:nvSpPr>
            <p:spPr>
              <a:xfrm>
                <a:off x="377439" y="7943718"/>
                <a:ext cx="100663" cy="97845"/>
              </a:xfrm>
              <a:custGeom>
                <a:avLst/>
                <a:gdLst/>
                <a:ahLst/>
                <a:cxnLst/>
                <a:rect l="l" t="t" r="r" b="b"/>
                <a:pathLst>
                  <a:path w="36075" h="35066">
                    <a:moveTo>
                      <a:pt x="0" y="0"/>
                    </a:moveTo>
                    <a:lnTo>
                      <a:pt x="36075" y="0"/>
                    </a:lnTo>
                    <a:lnTo>
                      <a:pt x="3607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377439" y="7970296"/>
                <a:ext cx="100663" cy="71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514591" y="8694374"/>
                <a:ext cx="2986451" cy="20518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99" dirty="0">
                    <a:solidFill>
                      <a:srgbClr val="3B3126"/>
                    </a:solidFill>
                    <a:latin typeface="Albert Sans"/>
                  </a:rPr>
                  <a:t>Please utilize the contact information listed in the directory with respect and solely for church-related communication purposes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514591" y="8261621"/>
                <a:ext cx="2941894" cy="21695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99" dirty="0">
                    <a:solidFill>
                      <a:srgbClr val="3B3126"/>
                    </a:solidFill>
                    <a:latin typeface="Albert Sans"/>
                  </a:rPr>
                  <a:t>The church directory is for internal use only and should not be shared outside the church community without consent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534409" y="7921203"/>
                <a:ext cx="1984067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Privacy and Security Policies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DAF4508-3541-9A1B-460B-92B375EF2EA0}"/>
                </a:ext>
              </a:extLst>
            </p:cNvPr>
            <p:cNvGrpSpPr/>
            <p:nvPr/>
          </p:nvGrpSpPr>
          <p:grpSpPr>
            <a:xfrm>
              <a:off x="377439" y="5491641"/>
              <a:ext cx="6805121" cy="1851061"/>
              <a:chOff x="377439" y="5491641"/>
              <a:chExt cx="6805121" cy="1851061"/>
            </a:xfrm>
          </p:grpSpPr>
          <p:sp>
            <p:nvSpPr>
              <p:cNvPr id="111" name="Freeform 111"/>
              <p:cNvSpPr/>
              <p:nvPr/>
            </p:nvSpPr>
            <p:spPr>
              <a:xfrm>
                <a:off x="377439" y="5750916"/>
                <a:ext cx="6805121" cy="1591786"/>
              </a:xfrm>
              <a:custGeom>
                <a:avLst/>
                <a:gdLst/>
                <a:ahLst/>
                <a:cxnLst/>
                <a:rect l="l" t="t" r="r" b="b"/>
                <a:pathLst>
                  <a:path w="2630618" h="615328">
                    <a:moveTo>
                      <a:pt x="0" y="0"/>
                    </a:moveTo>
                    <a:lnTo>
                      <a:pt x="2630618" y="0"/>
                    </a:lnTo>
                    <a:lnTo>
                      <a:pt x="2630618" y="615328"/>
                    </a:lnTo>
                    <a:lnTo>
                      <a:pt x="0" y="61532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" name="TextBox 112"/>
              <p:cNvSpPr txBox="1"/>
              <p:nvPr/>
            </p:nvSpPr>
            <p:spPr>
              <a:xfrm>
                <a:off x="377439" y="5775556"/>
                <a:ext cx="6805121" cy="1567146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114" name="Freeform 114"/>
              <p:cNvSpPr/>
              <p:nvPr/>
            </p:nvSpPr>
            <p:spPr>
              <a:xfrm>
                <a:off x="377439" y="5514155"/>
                <a:ext cx="97063" cy="97845"/>
              </a:xfrm>
              <a:custGeom>
                <a:avLst/>
                <a:gdLst/>
                <a:ahLst/>
                <a:cxnLst/>
                <a:rect l="l" t="t" r="r" b="b"/>
                <a:pathLst>
                  <a:path w="34785" h="35066">
                    <a:moveTo>
                      <a:pt x="0" y="0"/>
                    </a:moveTo>
                    <a:lnTo>
                      <a:pt x="34785" y="0"/>
                    </a:lnTo>
                    <a:lnTo>
                      <a:pt x="3478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5" name="TextBox 115"/>
              <p:cNvSpPr txBox="1"/>
              <p:nvPr/>
            </p:nvSpPr>
            <p:spPr>
              <a:xfrm>
                <a:off x="377439" y="5540733"/>
                <a:ext cx="97063" cy="71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16" name="AutoShape 116"/>
              <p:cNvSpPr/>
              <p:nvPr/>
            </p:nvSpPr>
            <p:spPr>
              <a:xfrm>
                <a:off x="751237" y="6051714"/>
                <a:ext cx="0" cy="1290988"/>
              </a:xfrm>
              <a:prstGeom prst="line">
                <a:avLst/>
              </a:prstGeom>
              <a:ln w="9525" cap="flat">
                <a:solidFill>
                  <a:srgbClr val="254F92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7" name="AutoShape 117"/>
              <p:cNvSpPr/>
              <p:nvPr/>
            </p:nvSpPr>
            <p:spPr>
              <a:xfrm>
                <a:off x="2950678" y="6051714"/>
                <a:ext cx="0" cy="1290988"/>
              </a:xfrm>
              <a:prstGeom prst="line">
                <a:avLst/>
              </a:prstGeom>
              <a:ln w="9525" cap="flat">
                <a:solidFill>
                  <a:srgbClr val="254F92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8" name="AutoShape 118"/>
              <p:cNvSpPr/>
              <p:nvPr/>
            </p:nvSpPr>
            <p:spPr>
              <a:xfrm>
                <a:off x="5150119" y="6051714"/>
                <a:ext cx="0" cy="1290988"/>
              </a:xfrm>
              <a:prstGeom prst="line">
                <a:avLst/>
              </a:prstGeom>
              <a:ln w="9525" cap="flat">
                <a:solidFill>
                  <a:srgbClr val="254F92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TextBox 119"/>
              <p:cNvSpPr txBox="1"/>
              <p:nvPr/>
            </p:nvSpPr>
            <p:spPr>
              <a:xfrm>
                <a:off x="534409" y="5491641"/>
                <a:ext cx="1913103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Schedule of Services and Events</a:t>
                </a:r>
              </a:p>
            </p:txBody>
          </p:sp>
          <p:sp>
            <p:nvSpPr>
              <p:cNvPr id="121" name="Freeform 121"/>
              <p:cNvSpPr/>
              <p:nvPr/>
            </p:nvSpPr>
            <p:spPr>
              <a:xfrm>
                <a:off x="666994" y="5948202"/>
                <a:ext cx="168486" cy="169845"/>
              </a:xfrm>
              <a:custGeom>
                <a:avLst/>
                <a:gdLst/>
                <a:ahLst/>
                <a:cxnLst/>
                <a:rect l="l" t="t" r="r" b="b"/>
                <a:pathLst>
                  <a:path w="60382" h="60869">
                    <a:moveTo>
                      <a:pt x="30191" y="0"/>
                    </a:moveTo>
                    <a:lnTo>
                      <a:pt x="30191" y="0"/>
                    </a:lnTo>
                    <a:cubicBezTo>
                      <a:pt x="46865" y="0"/>
                      <a:pt x="60382" y="13517"/>
                      <a:pt x="60382" y="30191"/>
                    </a:cubicBezTo>
                    <a:lnTo>
                      <a:pt x="60382" y="30678"/>
                    </a:lnTo>
                    <a:cubicBezTo>
                      <a:pt x="60382" y="47352"/>
                      <a:pt x="46865" y="60869"/>
                      <a:pt x="30191" y="60869"/>
                    </a:cubicBezTo>
                    <a:lnTo>
                      <a:pt x="30191" y="60869"/>
                    </a:lnTo>
                    <a:cubicBezTo>
                      <a:pt x="13517" y="60869"/>
                      <a:pt x="0" y="47352"/>
                      <a:pt x="0" y="30678"/>
                    </a:cubicBezTo>
                    <a:lnTo>
                      <a:pt x="0" y="30191"/>
                    </a:lnTo>
                    <a:cubicBezTo>
                      <a:pt x="0" y="13517"/>
                      <a:pt x="13517" y="0"/>
                      <a:pt x="30191" y="0"/>
                    </a:cubicBez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" name="TextBox 122"/>
              <p:cNvSpPr txBox="1"/>
              <p:nvPr/>
            </p:nvSpPr>
            <p:spPr>
              <a:xfrm>
                <a:off x="666994" y="5974780"/>
                <a:ext cx="168486" cy="143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24" name="Freeform 124"/>
              <p:cNvSpPr/>
              <p:nvPr/>
            </p:nvSpPr>
            <p:spPr>
              <a:xfrm>
                <a:off x="2866435" y="5948202"/>
                <a:ext cx="168486" cy="169845"/>
              </a:xfrm>
              <a:custGeom>
                <a:avLst/>
                <a:gdLst/>
                <a:ahLst/>
                <a:cxnLst/>
                <a:rect l="l" t="t" r="r" b="b"/>
                <a:pathLst>
                  <a:path w="60382" h="60869">
                    <a:moveTo>
                      <a:pt x="30191" y="0"/>
                    </a:moveTo>
                    <a:lnTo>
                      <a:pt x="30191" y="0"/>
                    </a:lnTo>
                    <a:cubicBezTo>
                      <a:pt x="46865" y="0"/>
                      <a:pt x="60382" y="13517"/>
                      <a:pt x="60382" y="30191"/>
                    </a:cubicBezTo>
                    <a:lnTo>
                      <a:pt x="60382" y="30678"/>
                    </a:lnTo>
                    <a:cubicBezTo>
                      <a:pt x="60382" y="47352"/>
                      <a:pt x="46865" y="60869"/>
                      <a:pt x="30191" y="60869"/>
                    </a:cubicBezTo>
                    <a:lnTo>
                      <a:pt x="30191" y="60869"/>
                    </a:lnTo>
                    <a:cubicBezTo>
                      <a:pt x="13517" y="60869"/>
                      <a:pt x="0" y="47352"/>
                      <a:pt x="0" y="30678"/>
                    </a:cubicBezTo>
                    <a:lnTo>
                      <a:pt x="0" y="30191"/>
                    </a:lnTo>
                    <a:cubicBezTo>
                      <a:pt x="0" y="13517"/>
                      <a:pt x="13517" y="0"/>
                      <a:pt x="30191" y="0"/>
                    </a:cubicBez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TextBox 125"/>
              <p:cNvSpPr txBox="1"/>
              <p:nvPr/>
            </p:nvSpPr>
            <p:spPr>
              <a:xfrm>
                <a:off x="2866435" y="5974780"/>
                <a:ext cx="168486" cy="143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27" name="Freeform 127"/>
              <p:cNvSpPr/>
              <p:nvPr/>
            </p:nvSpPr>
            <p:spPr>
              <a:xfrm>
                <a:off x="5065876" y="5948202"/>
                <a:ext cx="168486" cy="169845"/>
              </a:xfrm>
              <a:custGeom>
                <a:avLst/>
                <a:gdLst/>
                <a:ahLst/>
                <a:cxnLst/>
                <a:rect l="l" t="t" r="r" b="b"/>
                <a:pathLst>
                  <a:path w="60382" h="60869">
                    <a:moveTo>
                      <a:pt x="30191" y="0"/>
                    </a:moveTo>
                    <a:lnTo>
                      <a:pt x="30191" y="0"/>
                    </a:lnTo>
                    <a:cubicBezTo>
                      <a:pt x="46865" y="0"/>
                      <a:pt x="60382" y="13517"/>
                      <a:pt x="60382" y="30191"/>
                    </a:cubicBezTo>
                    <a:lnTo>
                      <a:pt x="60382" y="30678"/>
                    </a:lnTo>
                    <a:cubicBezTo>
                      <a:pt x="60382" y="47352"/>
                      <a:pt x="46865" y="60869"/>
                      <a:pt x="30191" y="60869"/>
                    </a:cubicBezTo>
                    <a:lnTo>
                      <a:pt x="30191" y="60869"/>
                    </a:lnTo>
                    <a:cubicBezTo>
                      <a:pt x="13517" y="60869"/>
                      <a:pt x="0" y="47352"/>
                      <a:pt x="0" y="30678"/>
                    </a:cubicBezTo>
                    <a:lnTo>
                      <a:pt x="0" y="30191"/>
                    </a:lnTo>
                    <a:cubicBezTo>
                      <a:pt x="0" y="13517"/>
                      <a:pt x="13517" y="0"/>
                      <a:pt x="30191" y="0"/>
                    </a:cubicBez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8" name="TextBox 128"/>
              <p:cNvSpPr txBox="1"/>
              <p:nvPr/>
            </p:nvSpPr>
            <p:spPr>
              <a:xfrm>
                <a:off x="5065876" y="5974780"/>
                <a:ext cx="168486" cy="143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129" name="TextBox 129"/>
              <p:cNvSpPr txBox="1"/>
              <p:nvPr/>
            </p:nvSpPr>
            <p:spPr>
              <a:xfrm>
                <a:off x="924513" y="5966449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254F92"/>
                    </a:solidFill>
                    <a:latin typeface="Playfair Display" pitchFamily="2" charset="0"/>
                  </a:rPr>
                  <a:t>Sunday Worship</a:t>
                </a:r>
              </a:p>
            </p:txBody>
          </p:sp>
          <p:sp>
            <p:nvSpPr>
              <p:cNvPr id="130" name="TextBox 130"/>
              <p:cNvSpPr txBox="1"/>
              <p:nvPr/>
            </p:nvSpPr>
            <p:spPr>
              <a:xfrm>
                <a:off x="688557" y="5956925"/>
                <a:ext cx="12536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1</a:t>
                </a:r>
              </a:p>
            </p:txBody>
          </p:sp>
          <p:sp>
            <p:nvSpPr>
              <p:cNvPr id="131" name="TextBox 131"/>
              <p:cNvSpPr txBox="1"/>
              <p:nvPr/>
            </p:nvSpPr>
            <p:spPr>
              <a:xfrm>
                <a:off x="924513" y="6186327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Time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9:00 AM and 11:00 AM </a:t>
                </a:r>
              </a:p>
            </p:txBody>
          </p:sp>
          <p:sp>
            <p:nvSpPr>
              <p:cNvPr id="132" name="TextBox 132"/>
              <p:cNvSpPr txBox="1"/>
              <p:nvPr/>
            </p:nvSpPr>
            <p:spPr>
              <a:xfrm>
                <a:off x="924513" y="6333389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dirty="0">
                    <a:solidFill>
                      <a:srgbClr val="254F92"/>
                    </a:solidFill>
                    <a:latin typeface="Albert Sans" pitchFamily="2" charset="0"/>
                  </a:rPr>
                  <a:t>Date - </a:t>
                </a:r>
                <a:r>
                  <a:rPr lang="en-US" sz="700" dirty="0">
                    <a:solidFill>
                      <a:srgbClr val="3B3126"/>
                    </a:solidFill>
                    <a:latin typeface="Albert Sans" pitchFamily="2" charset="0"/>
                  </a:rPr>
                  <a:t>Every Sunday </a:t>
                </a:r>
              </a:p>
            </p:txBody>
          </p:sp>
          <p:sp>
            <p:nvSpPr>
              <p:cNvPr id="133" name="TextBox 133"/>
              <p:cNvSpPr txBox="1"/>
              <p:nvPr/>
            </p:nvSpPr>
            <p:spPr>
              <a:xfrm>
                <a:off x="924513" y="6484731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Location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Main Sanctuary</a:t>
                </a:r>
              </a:p>
            </p:txBody>
          </p:sp>
          <p:sp>
            <p:nvSpPr>
              <p:cNvPr id="134" name="TextBox 134"/>
              <p:cNvSpPr txBox="1"/>
              <p:nvPr/>
            </p:nvSpPr>
            <p:spPr>
              <a:xfrm>
                <a:off x="924513" y="6636073"/>
                <a:ext cx="1400913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u="none" strike="noStrike" dirty="0">
                    <a:solidFill>
                      <a:srgbClr val="254F92"/>
                    </a:solidFill>
                    <a:latin typeface="Albert Sans Bold"/>
                  </a:rPr>
                  <a:t>Main Activities</a:t>
                </a:r>
              </a:p>
            </p:txBody>
          </p:sp>
          <p:sp>
            <p:nvSpPr>
              <p:cNvPr id="135" name="TextBox 135"/>
              <p:cNvSpPr txBox="1"/>
              <p:nvPr/>
            </p:nvSpPr>
            <p:spPr>
              <a:xfrm>
                <a:off x="924513" y="6787414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Praise and Worship Songs</a:t>
                </a:r>
              </a:p>
            </p:txBody>
          </p:sp>
          <p:sp>
            <p:nvSpPr>
              <p:cNvPr id="136" name="TextBox 136"/>
              <p:cNvSpPr txBox="1"/>
              <p:nvPr/>
            </p:nvSpPr>
            <p:spPr>
              <a:xfrm>
                <a:off x="924513" y="6898741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Sermon by Pastor Michael</a:t>
                </a:r>
              </a:p>
            </p:txBody>
          </p:sp>
          <p:sp>
            <p:nvSpPr>
              <p:cNvPr id="137" name="TextBox 137"/>
              <p:cNvSpPr txBox="1"/>
              <p:nvPr/>
            </p:nvSpPr>
            <p:spPr>
              <a:xfrm>
                <a:off x="924513" y="7006692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Communion and Prayer Time</a:t>
                </a:r>
              </a:p>
            </p:txBody>
          </p:sp>
          <p:sp>
            <p:nvSpPr>
              <p:cNvPr id="138" name="TextBox 138"/>
              <p:cNvSpPr txBox="1"/>
              <p:nvPr/>
            </p:nvSpPr>
            <p:spPr>
              <a:xfrm>
                <a:off x="3123954" y="6787414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Free Food Distribution</a:t>
                </a:r>
              </a:p>
            </p:txBody>
          </p:sp>
          <p:sp>
            <p:nvSpPr>
              <p:cNvPr id="139" name="TextBox 139"/>
              <p:cNvSpPr txBox="1"/>
              <p:nvPr/>
            </p:nvSpPr>
            <p:spPr>
              <a:xfrm>
                <a:off x="3123954" y="6898741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Clothing and Hygiene Kits Giveaway</a:t>
                </a:r>
              </a:p>
            </p:txBody>
          </p:sp>
          <p:sp>
            <p:nvSpPr>
              <p:cNvPr id="140" name="TextBox 140"/>
              <p:cNvSpPr txBox="1"/>
              <p:nvPr/>
            </p:nvSpPr>
            <p:spPr>
              <a:xfrm>
                <a:off x="3123954" y="7006692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Health and Wellness Checks</a:t>
                </a:r>
              </a:p>
            </p:txBody>
          </p:sp>
          <p:sp>
            <p:nvSpPr>
              <p:cNvPr id="141" name="TextBox 141"/>
              <p:cNvSpPr txBox="1"/>
              <p:nvPr/>
            </p:nvSpPr>
            <p:spPr>
              <a:xfrm>
                <a:off x="5323395" y="6787414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Group Discussion on Scripture</a:t>
                </a:r>
              </a:p>
            </p:txBody>
          </p:sp>
          <p:sp>
            <p:nvSpPr>
              <p:cNvPr id="142" name="TextBox 142"/>
              <p:cNvSpPr txBox="1"/>
              <p:nvPr/>
            </p:nvSpPr>
            <p:spPr>
              <a:xfrm>
                <a:off x="5323395" y="6898741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Bible Study led by Elder</a:t>
                </a:r>
              </a:p>
            </p:txBody>
          </p:sp>
          <p:sp>
            <p:nvSpPr>
              <p:cNvPr id="143" name="TextBox 143"/>
              <p:cNvSpPr txBox="1"/>
              <p:nvPr/>
            </p:nvSpPr>
            <p:spPr>
              <a:xfrm>
                <a:off x="5323395" y="7006692"/>
                <a:ext cx="1400913" cy="98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20"/>
                  </a:lnSpc>
                </a:pPr>
                <a:r>
                  <a:rPr lang="en-US" sz="600" dirty="0">
                    <a:solidFill>
                      <a:srgbClr val="3B3126"/>
                    </a:solidFill>
                    <a:latin typeface="Albert Sans Light"/>
                  </a:rPr>
                  <a:t>Prayer Requests and Intercession</a:t>
                </a:r>
              </a:p>
            </p:txBody>
          </p:sp>
          <p:sp>
            <p:nvSpPr>
              <p:cNvPr id="144" name="TextBox 144"/>
              <p:cNvSpPr txBox="1"/>
              <p:nvPr/>
            </p:nvSpPr>
            <p:spPr>
              <a:xfrm>
                <a:off x="2887998" y="5956925"/>
                <a:ext cx="12536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2</a:t>
                </a:r>
              </a:p>
            </p:txBody>
          </p:sp>
          <p:sp>
            <p:nvSpPr>
              <p:cNvPr id="145" name="TextBox 145"/>
              <p:cNvSpPr txBox="1"/>
              <p:nvPr/>
            </p:nvSpPr>
            <p:spPr>
              <a:xfrm>
                <a:off x="3123954" y="5966449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254F92"/>
                    </a:solidFill>
                    <a:latin typeface="Playfair Display" pitchFamily="2" charset="0"/>
                  </a:rPr>
                  <a:t>Midweek Bible Study</a:t>
                </a:r>
              </a:p>
            </p:txBody>
          </p:sp>
          <p:sp>
            <p:nvSpPr>
              <p:cNvPr id="146" name="TextBox 146"/>
              <p:cNvSpPr txBox="1"/>
              <p:nvPr/>
            </p:nvSpPr>
            <p:spPr>
              <a:xfrm>
                <a:off x="3123954" y="6186327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Time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From 7:00 PM </a:t>
                </a:r>
              </a:p>
            </p:txBody>
          </p:sp>
          <p:sp>
            <p:nvSpPr>
              <p:cNvPr id="147" name="TextBox 147"/>
              <p:cNvSpPr txBox="1"/>
              <p:nvPr/>
            </p:nvSpPr>
            <p:spPr>
              <a:xfrm>
                <a:off x="3123954" y="6333389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Date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Every Wednesday</a:t>
                </a:r>
              </a:p>
            </p:txBody>
          </p:sp>
          <p:sp>
            <p:nvSpPr>
              <p:cNvPr id="148" name="TextBox 148"/>
              <p:cNvSpPr txBox="1"/>
              <p:nvPr/>
            </p:nvSpPr>
            <p:spPr>
              <a:xfrm>
                <a:off x="3123954" y="6484731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Location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Church Fellowship Hall</a:t>
                </a:r>
              </a:p>
            </p:txBody>
          </p:sp>
          <p:sp>
            <p:nvSpPr>
              <p:cNvPr id="149" name="TextBox 149"/>
              <p:cNvSpPr txBox="1"/>
              <p:nvPr/>
            </p:nvSpPr>
            <p:spPr>
              <a:xfrm>
                <a:off x="3123954" y="6636073"/>
                <a:ext cx="1400913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u="none" strike="noStrike" dirty="0">
                    <a:solidFill>
                      <a:srgbClr val="254F92"/>
                    </a:solidFill>
                    <a:latin typeface="Albert Sans Bold"/>
                  </a:rPr>
                  <a:t>Main Activities</a:t>
                </a:r>
              </a:p>
            </p:txBody>
          </p:sp>
          <p:sp>
            <p:nvSpPr>
              <p:cNvPr id="150" name="TextBox 150"/>
              <p:cNvSpPr txBox="1"/>
              <p:nvPr/>
            </p:nvSpPr>
            <p:spPr>
              <a:xfrm>
                <a:off x="5087439" y="5947401"/>
                <a:ext cx="12536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3</a:t>
                </a:r>
              </a:p>
            </p:txBody>
          </p:sp>
          <p:sp>
            <p:nvSpPr>
              <p:cNvPr id="151" name="TextBox 151"/>
              <p:cNvSpPr txBox="1"/>
              <p:nvPr/>
            </p:nvSpPr>
            <p:spPr>
              <a:xfrm>
                <a:off x="5323395" y="5966449"/>
                <a:ext cx="1547864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254F92"/>
                    </a:solidFill>
                    <a:latin typeface="Playfair Display" pitchFamily="2" charset="0"/>
                  </a:rPr>
                  <a:t>Community Outreach Event</a:t>
                </a:r>
              </a:p>
            </p:txBody>
          </p:sp>
          <p:sp>
            <p:nvSpPr>
              <p:cNvPr id="152" name="TextBox 152"/>
              <p:cNvSpPr txBox="1"/>
              <p:nvPr/>
            </p:nvSpPr>
            <p:spPr>
              <a:xfrm>
                <a:off x="5323395" y="6186327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Time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10:00 AM - 2:00 PM</a:t>
                </a:r>
              </a:p>
            </p:txBody>
          </p:sp>
          <p:sp>
            <p:nvSpPr>
              <p:cNvPr id="153" name="TextBox 153"/>
              <p:cNvSpPr txBox="1"/>
              <p:nvPr/>
            </p:nvSpPr>
            <p:spPr>
              <a:xfrm>
                <a:off x="5323395" y="6333389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Date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Saturday, March 10th</a:t>
                </a:r>
              </a:p>
            </p:txBody>
          </p:sp>
          <p:sp>
            <p:nvSpPr>
              <p:cNvPr id="154" name="TextBox 154"/>
              <p:cNvSpPr txBox="1"/>
              <p:nvPr/>
            </p:nvSpPr>
            <p:spPr>
              <a:xfrm>
                <a:off x="5323395" y="6484731"/>
                <a:ext cx="1400913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Location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Church Parking Lot</a:t>
                </a:r>
              </a:p>
            </p:txBody>
          </p:sp>
          <p:sp>
            <p:nvSpPr>
              <p:cNvPr id="155" name="TextBox 155"/>
              <p:cNvSpPr txBox="1"/>
              <p:nvPr/>
            </p:nvSpPr>
            <p:spPr>
              <a:xfrm>
                <a:off x="5323395" y="6636073"/>
                <a:ext cx="1400913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u="none" strike="noStrike" dirty="0">
                    <a:solidFill>
                      <a:srgbClr val="254F92"/>
                    </a:solidFill>
                    <a:latin typeface="Albert Sans Bold"/>
                  </a:rPr>
                  <a:t>Main Activities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5EF23B-133C-AFFE-C397-D9FB3BA6A03C}"/>
                </a:ext>
              </a:extLst>
            </p:cNvPr>
            <p:cNvGrpSpPr/>
            <p:nvPr/>
          </p:nvGrpSpPr>
          <p:grpSpPr>
            <a:xfrm>
              <a:off x="377439" y="3682310"/>
              <a:ext cx="6805122" cy="1230829"/>
              <a:chOff x="377439" y="3682310"/>
              <a:chExt cx="6805122" cy="1230829"/>
            </a:xfrm>
          </p:grpSpPr>
          <p:sp>
            <p:nvSpPr>
              <p:cNvPr id="74" name="Freeform 74"/>
              <p:cNvSpPr/>
              <p:nvPr/>
            </p:nvSpPr>
            <p:spPr>
              <a:xfrm>
                <a:off x="377439" y="3704825"/>
                <a:ext cx="97063" cy="97846"/>
              </a:xfrm>
              <a:custGeom>
                <a:avLst/>
                <a:gdLst/>
                <a:ahLst/>
                <a:cxnLst/>
                <a:rect l="l" t="t" r="r" b="b"/>
                <a:pathLst>
                  <a:path w="34785" h="35066">
                    <a:moveTo>
                      <a:pt x="0" y="0"/>
                    </a:moveTo>
                    <a:lnTo>
                      <a:pt x="34785" y="0"/>
                    </a:lnTo>
                    <a:lnTo>
                      <a:pt x="3478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TextBox 75"/>
              <p:cNvSpPr txBox="1"/>
              <p:nvPr/>
            </p:nvSpPr>
            <p:spPr>
              <a:xfrm>
                <a:off x="377439" y="3731403"/>
                <a:ext cx="97063" cy="71268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77" name="Freeform 77"/>
              <p:cNvSpPr/>
              <p:nvPr/>
            </p:nvSpPr>
            <p:spPr>
              <a:xfrm>
                <a:off x="377439" y="394158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TextBox 78"/>
              <p:cNvSpPr txBox="1"/>
              <p:nvPr/>
            </p:nvSpPr>
            <p:spPr>
              <a:xfrm>
                <a:off x="377439" y="396622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80" name="Freeform 80"/>
              <p:cNvSpPr/>
              <p:nvPr/>
            </p:nvSpPr>
            <p:spPr>
              <a:xfrm>
                <a:off x="377439" y="394158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TextBox 81"/>
              <p:cNvSpPr txBox="1"/>
              <p:nvPr/>
            </p:nvSpPr>
            <p:spPr>
              <a:xfrm>
                <a:off x="377439" y="395487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83" name="Freeform 83"/>
              <p:cNvSpPr/>
              <p:nvPr/>
            </p:nvSpPr>
            <p:spPr>
              <a:xfrm>
                <a:off x="5101588" y="394158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TextBox 84"/>
              <p:cNvSpPr txBox="1"/>
              <p:nvPr/>
            </p:nvSpPr>
            <p:spPr>
              <a:xfrm>
                <a:off x="5101588" y="396622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86" name="Freeform 86"/>
              <p:cNvSpPr/>
              <p:nvPr/>
            </p:nvSpPr>
            <p:spPr>
              <a:xfrm>
                <a:off x="5101588" y="394158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TextBox 87"/>
              <p:cNvSpPr txBox="1"/>
              <p:nvPr/>
            </p:nvSpPr>
            <p:spPr>
              <a:xfrm>
                <a:off x="5101588" y="395487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89" name="Freeform 89"/>
              <p:cNvSpPr/>
              <p:nvPr/>
            </p:nvSpPr>
            <p:spPr>
              <a:xfrm>
                <a:off x="2739513" y="394158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TextBox 90"/>
              <p:cNvSpPr txBox="1"/>
              <p:nvPr/>
            </p:nvSpPr>
            <p:spPr>
              <a:xfrm>
                <a:off x="2739513" y="396622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92" name="Freeform 92"/>
              <p:cNvSpPr/>
              <p:nvPr/>
            </p:nvSpPr>
            <p:spPr>
              <a:xfrm>
                <a:off x="2739513" y="394158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TextBox 93"/>
              <p:cNvSpPr txBox="1"/>
              <p:nvPr/>
            </p:nvSpPr>
            <p:spPr>
              <a:xfrm>
                <a:off x="2739513" y="395487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94" name="Freeform 94"/>
              <p:cNvSpPr/>
              <p:nvPr/>
            </p:nvSpPr>
            <p:spPr>
              <a:xfrm>
                <a:off x="2107185" y="4088813"/>
                <a:ext cx="191320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255094" h="255094">
                    <a:moveTo>
                      <a:pt x="0" y="0"/>
                    </a:moveTo>
                    <a:lnTo>
                      <a:pt x="255094" y="0"/>
                    </a:lnTo>
                    <a:lnTo>
                      <a:pt x="255094" y="255094"/>
                    </a:lnTo>
                    <a:lnTo>
                      <a:pt x="0" y="25509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5" name="Freeform 95"/>
              <p:cNvSpPr/>
              <p:nvPr/>
            </p:nvSpPr>
            <p:spPr>
              <a:xfrm>
                <a:off x="4472665" y="4088813"/>
                <a:ext cx="191320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255094" h="255094">
                    <a:moveTo>
                      <a:pt x="0" y="0"/>
                    </a:moveTo>
                    <a:lnTo>
                      <a:pt x="255094" y="0"/>
                    </a:lnTo>
                    <a:lnTo>
                      <a:pt x="255094" y="255094"/>
                    </a:lnTo>
                    <a:lnTo>
                      <a:pt x="0" y="25509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6" name="Freeform 96"/>
              <p:cNvSpPr/>
              <p:nvPr/>
            </p:nvSpPr>
            <p:spPr>
              <a:xfrm>
                <a:off x="6834739" y="4088813"/>
                <a:ext cx="191320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255094" h="255094">
                    <a:moveTo>
                      <a:pt x="0" y="0"/>
                    </a:moveTo>
                    <a:lnTo>
                      <a:pt x="255094" y="0"/>
                    </a:lnTo>
                    <a:lnTo>
                      <a:pt x="255094" y="255094"/>
                    </a:lnTo>
                    <a:lnTo>
                      <a:pt x="0" y="25509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7" name="TextBox 97"/>
              <p:cNvSpPr txBox="1"/>
              <p:nvPr/>
            </p:nvSpPr>
            <p:spPr>
              <a:xfrm>
                <a:off x="534409" y="3682310"/>
                <a:ext cx="1362040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Ministries and Groups</a:t>
                </a:r>
              </a:p>
            </p:txBody>
          </p:sp>
          <p:sp>
            <p:nvSpPr>
              <p:cNvPr id="98" name="TextBox 98"/>
              <p:cNvSpPr txBox="1"/>
              <p:nvPr/>
            </p:nvSpPr>
            <p:spPr>
              <a:xfrm>
                <a:off x="510425" y="405725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Women's Bible Study</a:t>
                </a:r>
              </a:p>
            </p:txBody>
          </p:sp>
          <p:sp>
            <p:nvSpPr>
              <p:cNvPr id="99" name="TextBox 99"/>
              <p:cNvSpPr txBox="1"/>
              <p:nvPr/>
            </p:nvSpPr>
            <p:spPr>
              <a:xfrm>
                <a:off x="510425" y="4200830"/>
                <a:ext cx="1362040" cy="1108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Leader - Sarah Brown</a:t>
                </a:r>
              </a:p>
            </p:txBody>
          </p:sp>
          <p:sp>
            <p:nvSpPr>
              <p:cNvPr id="100" name="TextBox 100"/>
              <p:cNvSpPr txBox="1"/>
              <p:nvPr/>
            </p:nvSpPr>
            <p:spPr>
              <a:xfrm>
                <a:off x="510425" y="4537717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sarah.brown@example.com</a:t>
                </a:r>
              </a:p>
            </p:txBody>
          </p:sp>
          <p:sp>
            <p:nvSpPr>
              <p:cNvPr id="101" name="TextBox 101"/>
              <p:cNvSpPr txBox="1"/>
              <p:nvPr/>
            </p:nvSpPr>
            <p:spPr>
              <a:xfrm>
                <a:off x="510425" y="4684779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(555) 876-5432</a:t>
                </a:r>
              </a:p>
            </p:txBody>
          </p:sp>
          <p:sp>
            <p:nvSpPr>
              <p:cNvPr id="102" name="TextBox 102"/>
              <p:cNvSpPr txBox="1"/>
              <p:nvPr/>
            </p:nvSpPr>
            <p:spPr>
              <a:xfrm>
                <a:off x="5234574" y="4537717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john.smith@example.com</a:t>
                </a:r>
              </a:p>
            </p:txBody>
          </p:sp>
          <p:sp>
            <p:nvSpPr>
              <p:cNvPr id="103" name="TextBox 103"/>
              <p:cNvSpPr txBox="1"/>
              <p:nvPr/>
            </p:nvSpPr>
            <p:spPr>
              <a:xfrm>
                <a:off x="5234574" y="4684779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(555) 123-4567</a:t>
                </a:r>
              </a:p>
            </p:txBody>
          </p:sp>
          <p:sp>
            <p:nvSpPr>
              <p:cNvPr id="104" name="TextBox 104"/>
              <p:cNvSpPr txBox="1"/>
              <p:nvPr/>
            </p:nvSpPr>
            <p:spPr>
              <a:xfrm>
                <a:off x="2872499" y="4537717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david.brown@example.com</a:t>
                </a:r>
              </a:p>
            </p:txBody>
          </p:sp>
          <p:sp>
            <p:nvSpPr>
              <p:cNvPr id="105" name="TextBox 105"/>
              <p:cNvSpPr txBox="1"/>
              <p:nvPr/>
            </p:nvSpPr>
            <p:spPr>
              <a:xfrm>
                <a:off x="2872499" y="4684779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(555) 876-5432</a:t>
                </a:r>
              </a:p>
            </p:txBody>
          </p:sp>
          <p:sp>
            <p:nvSpPr>
              <p:cNvPr id="106" name="TextBox 106"/>
              <p:cNvSpPr txBox="1"/>
              <p:nvPr/>
            </p:nvSpPr>
            <p:spPr>
              <a:xfrm>
                <a:off x="5234574" y="405725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Men's Fellowship</a:t>
                </a:r>
              </a:p>
            </p:txBody>
          </p:sp>
          <p:sp>
            <p:nvSpPr>
              <p:cNvPr id="107" name="TextBox 107"/>
              <p:cNvSpPr txBox="1"/>
              <p:nvPr/>
            </p:nvSpPr>
            <p:spPr>
              <a:xfrm>
                <a:off x="5234574" y="4200830"/>
                <a:ext cx="1362040" cy="1108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Leader - John Smith</a:t>
                </a:r>
              </a:p>
            </p:txBody>
          </p:sp>
          <p:sp>
            <p:nvSpPr>
              <p:cNvPr id="108" name="TextBox 108"/>
              <p:cNvSpPr txBox="1"/>
              <p:nvPr/>
            </p:nvSpPr>
            <p:spPr>
              <a:xfrm>
                <a:off x="2872499" y="405725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Youth Group</a:t>
                </a:r>
              </a:p>
            </p:txBody>
          </p:sp>
          <p:sp>
            <p:nvSpPr>
              <p:cNvPr id="109" name="TextBox 109"/>
              <p:cNvSpPr txBox="1"/>
              <p:nvPr/>
            </p:nvSpPr>
            <p:spPr>
              <a:xfrm>
                <a:off x="2872499" y="4200830"/>
                <a:ext cx="1362040" cy="1108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Leader - David Brown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8FCA18B-02E4-F6FA-3369-4918923189E1}"/>
                </a:ext>
              </a:extLst>
            </p:cNvPr>
            <p:cNvGrpSpPr/>
            <p:nvPr/>
          </p:nvGrpSpPr>
          <p:grpSpPr>
            <a:xfrm>
              <a:off x="377439" y="1872980"/>
              <a:ext cx="6805122" cy="1230829"/>
              <a:chOff x="377439" y="1872980"/>
              <a:chExt cx="6805122" cy="1230829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377439" y="1896225"/>
                <a:ext cx="97063" cy="97845"/>
              </a:xfrm>
              <a:custGeom>
                <a:avLst/>
                <a:gdLst/>
                <a:ahLst/>
                <a:cxnLst/>
                <a:rect l="l" t="t" r="r" b="b"/>
                <a:pathLst>
                  <a:path w="34785" h="35066">
                    <a:moveTo>
                      <a:pt x="0" y="0"/>
                    </a:moveTo>
                    <a:lnTo>
                      <a:pt x="34785" y="0"/>
                    </a:lnTo>
                    <a:lnTo>
                      <a:pt x="34785" y="35066"/>
                    </a:lnTo>
                    <a:lnTo>
                      <a:pt x="0" y="35066"/>
                    </a:lnTo>
                    <a:close/>
                  </a:path>
                </a:pathLst>
              </a:custGeom>
              <a:solidFill>
                <a:srgbClr val="254F9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377439" y="1922073"/>
                <a:ext cx="97063" cy="7126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046"/>
                  </a:lnSpc>
                </a:pPr>
                <a:endParaRPr dirty="0"/>
              </a:p>
            </p:txBody>
          </p:sp>
          <p:sp>
            <p:nvSpPr>
              <p:cNvPr id="39" name="Freeform 39"/>
              <p:cNvSpPr/>
              <p:nvPr/>
            </p:nvSpPr>
            <p:spPr>
              <a:xfrm>
                <a:off x="377439" y="213225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377439" y="215689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42" name="Freeform 42"/>
              <p:cNvSpPr/>
              <p:nvPr/>
            </p:nvSpPr>
            <p:spPr>
              <a:xfrm>
                <a:off x="377439" y="213225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377439" y="214554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45" name="Freeform 45"/>
              <p:cNvSpPr/>
              <p:nvPr/>
            </p:nvSpPr>
            <p:spPr>
              <a:xfrm>
                <a:off x="5101588" y="213225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5101588" y="215689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48" name="Freeform 48"/>
              <p:cNvSpPr/>
              <p:nvPr/>
            </p:nvSpPr>
            <p:spPr>
              <a:xfrm>
                <a:off x="5101588" y="213225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5101588" y="214554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51" name="Freeform 51"/>
              <p:cNvSpPr/>
              <p:nvPr/>
            </p:nvSpPr>
            <p:spPr>
              <a:xfrm>
                <a:off x="2739513" y="2132255"/>
                <a:ext cx="2080973" cy="971554"/>
              </a:xfrm>
              <a:custGeom>
                <a:avLst/>
                <a:gdLst/>
                <a:ahLst/>
                <a:cxnLst/>
                <a:rect l="l" t="t" r="r" b="b"/>
                <a:pathLst>
                  <a:path w="804430" h="375568">
                    <a:moveTo>
                      <a:pt x="0" y="0"/>
                    </a:moveTo>
                    <a:lnTo>
                      <a:pt x="804430" y="0"/>
                    </a:lnTo>
                    <a:lnTo>
                      <a:pt x="804430" y="375568"/>
                    </a:lnTo>
                    <a:lnTo>
                      <a:pt x="0" y="375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08DC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TextBox 52"/>
              <p:cNvSpPr txBox="1"/>
              <p:nvPr/>
            </p:nvSpPr>
            <p:spPr>
              <a:xfrm>
                <a:off x="2739513" y="2156895"/>
                <a:ext cx="2080973" cy="946914"/>
              </a:xfrm>
              <a:prstGeom prst="rect">
                <a:avLst/>
              </a:prstGeom>
            </p:spPr>
            <p:txBody>
              <a:bodyPr lIns="47096" tIns="47096" rIns="47096" bIns="47096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54" name="Freeform 54"/>
              <p:cNvSpPr/>
              <p:nvPr/>
            </p:nvSpPr>
            <p:spPr>
              <a:xfrm>
                <a:off x="2739513" y="2132255"/>
                <a:ext cx="2076324" cy="485777"/>
              </a:xfrm>
              <a:custGeom>
                <a:avLst/>
                <a:gdLst/>
                <a:ahLst/>
                <a:cxnLst/>
                <a:rect l="l" t="t" r="r" b="b"/>
                <a:pathLst>
                  <a:path w="1487717" h="348066">
                    <a:moveTo>
                      <a:pt x="0" y="0"/>
                    </a:moveTo>
                    <a:lnTo>
                      <a:pt x="1487717" y="0"/>
                    </a:lnTo>
                    <a:lnTo>
                      <a:pt x="1487717" y="348066"/>
                    </a:lnTo>
                    <a:lnTo>
                      <a:pt x="0" y="348066"/>
                    </a:lnTo>
                    <a:close/>
                  </a:path>
                </a:pathLst>
              </a:custGeom>
              <a:solidFill>
                <a:srgbClr val="254F92"/>
              </a:solidFill>
              <a:ln w="9525" cap="sq">
                <a:solidFill>
                  <a:srgbClr val="254F9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TextBox 55"/>
              <p:cNvSpPr txBox="1"/>
              <p:nvPr/>
            </p:nvSpPr>
            <p:spPr>
              <a:xfrm>
                <a:off x="2739513" y="2145549"/>
                <a:ext cx="2076324" cy="472483"/>
              </a:xfrm>
              <a:prstGeom prst="rect">
                <a:avLst/>
              </a:prstGeom>
            </p:spPr>
            <p:txBody>
              <a:bodyPr lIns="39873" tIns="39873" rIns="39873" bIns="39873" rtlCol="0" anchor="ctr"/>
              <a:lstStyle/>
              <a:p>
                <a:pPr marL="0" lvl="0" indent="0" algn="ctr">
                  <a:lnSpc>
                    <a:spcPts val="2046"/>
                  </a:lnSpc>
                  <a:spcBef>
                    <a:spcPct val="0"/>
                  </a:spcBef>
                </a:pPr>
                <a:endParaRPr dirty="0"/>
              </a:p>
            </p:txBody>
          </p:sp>
          <p:sp>
            <p:nvSpPr>
              <p:cNvPr id="56" name="Freeform 56"/>
              <p:cNvSpPr/>
              <p:nvPr/>
            </p:nvSpPr>
            <p:spPr>
              <a:xfrm>
                <a:off x="2107185" y="2279483"/>
                <a:ext cx="191321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191321" h="191321">
                    <a:moveTo>
                      <a:pt x="0" y="0"/>
                    </a:moveTo>
                    <a:lnTo>
                      <a:pt x="191321" y="0"/>
                    </a:lnTo>
                    <a:lnTo>
                      <a:pt x="191321" y="191320"/>
                    </a:lnTo>
                    <a:lnTo>
                      <a:pt x="0" y="19132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Freeform 57"/>
              <p:cNvSpPr/>
              <p:nvPr/>
            </p:nvSpPr>
            <p:spPr>
              <a:xfrm>
                <a:off x="4472665" y="2279483"/>
                <a:ext cx="191321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191321" h="191321">
                    <a:moveTo>
                      <a:pt x="0" y="0"/>
                    </a:moveTo>
                    <a:lnTo>
                      <a:pt x="191321" y="0"/>
                    </a:lnTo>
                    <a:lnTo>
                      <a:pt x="191321" y="191320"/>
                    </a:lnTo>
                    <a:lnTo>
                      <a:pt x="0" y="19132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Freeform 58"/>
              <p:cNvSpPr/>
              <p:nvPr/>
            </p:nvSpPr>
            <p:spPr>
              <a:xfrm>
                <a:off x="6834739" y="2279484"/>
                <a:ext cx="191321" cy="191321"/>
              </a:xfrm>
              <a:custGeom>
                <a:avLst/>
                <a:gdLst/>
                <a:ahLst/>
                <a:cxnLst/>
                <a:rect l="l" t="t" r="r" b="b"/>
                <a:pathLst>
                  <a:path w="191321" h="191321">
                    <a:moveTo>
                      <a:pt x="0" y="0"/>
                    </a:moveTo>
                    <a:lnTo>
                      <a:pt x="191321" y="0"/>
                    </a:lnTo>
                    <a:lnTo>
                      <a:pt x="191321" y="191320"/>
                    </a:lnTo>
                    <a:lnTo>
                      <a:pt x="0" y="19132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TextBox 59"/>
              <p:cNvSpPr txBox="1"/>
              <p:nvPr/>
            </p:nvSpPr>
            <p:spPr>
              <a:xfrm>
                <a:off x="534409" y="1872980"/>
                <a:ext cx="1362040" cy="1443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54F92"/>
                    </a:solidFill>
                    <a:latin typeface="Playfair Display" pitchFamily="2" charset="0"/>
                  </a:rPr>
                  <a:t>Church Leadership</a:t>
                </a:r>
              </a:p>
            </p:txBody>
          </p:sp>
          <p:sp>
            <p:nvSpPr>
              <p:cNvPr id="60" name="TextBox 60"/>
              <p:cNvSpPr txBox="1"/>
              <p:nvPr/>
            </p:nvSpPr>
            <p:spPr>
              <a:xfrm>
                <a:off x="510426" y="224792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Pastor Michael Anderson</a:t>
                </a:r>
              </a:p>
            </p:txBody>
          </p:sp>
          <p:sp>
            <p:nvSpPr>
              <p:cNvPr id="61" name="TextBox 61"/>
              <p:cNvSpPr txBox="1"/>
              <p:nvPr/>
            </p:nvSpPr>
            <p:spPr>
              <a:xfrm>
                <a:off x="510426" y="2389119"/>
                <a:ext cx="1362040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Lead Pastor</a:t>
                </a:r>
              </a:p>
            </p:txBody>
          </p:sp>
          <p:sp>
            <p:nvSpPr>
              <p:cNvPr id="62" name="TextBox 62"/>
              <p:cNvSpPr txBox="1"/>
              <p:nvPr/>
            </p:nvSpPr>
            <p:spPr>
              <a:xfrm>
                <a:off x="510426" y="2726006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dirty="0">
                    <a:solidFill>
                      <a:srgbClr val="3B3126"/>
                    </a:solidFill>
                    <a:latin typeface="Albert Sans" pitchFamily="2" charset="0"/>
                  </a:rPr>
                  <a:t>pastor.mike@example.com</a:t>
                </a:r>
              </a:p>
            </p:txBody>
          </p:sp>
          <p:sp>
            <p:nvSpPr>
              <p:cNvPr id="63" name="TextBox 63"/>
              <p:cNvSpPr txBox="1"/>
              <p:nvPr/>
            </p:nvSpPr>
            <p:spPr>
              <a:xfrm>
                <a:off x="510426" y="2873068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dirty="0">
                    <a:solidFill>
                      <a:srgbClr val="3B3126"/>
                    </a:solidFill>
                    <a:latin typeface="Albert Sans" pitchFamily="2" charset="0"/>
                  </a:rPr>
                  <a:t>(555) 321-9876</a:t>
                </a:r>
              </a:p>
            </p:txBody>
          </p:sp>
          <p:sp>
            <p:nvSpPr>
              <p:cNvPr id="64" name="TextBox 64"/>
              <p:cNvSpPr txBox="1"/>
              <p:nvPr/>
            </p:nvSpPr>
            <p:spPr>
              <a:xfrm>
                <a:off x="5234574" y="224792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Deacon James Carter</a:t>
                </a:r>
              </a:p>
            </p:txBody>
          </p:sp>
          <p:sp>
            <p:nvSpPr>
              <p:cNvPr id="65" name="TextBox 65"/>
              <p:cNvSpPr txBox="1"/>
              <p:nvPr/>
            </p:nvSpPr>
            <p:spPr>
              <a:xfrm>
                <a:off x="5234574" y="2389119"/>
                <a:ext cx="1362040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Deacon</a:t>
                </a:r>
              </a:p>
            </p:txBody>
          </p:sp>
          <p:sp>
            <p:nvSpPr>
              <p:cNvPr id="66" name="TextBox 66"/>
              <p:cNvSpPr txBox="1"/>
              <p:nvPr/>
            </p:nvSpPr>
            <p:spPr>
              <a:xfrm>
                <a:off x="5234574" y="2726006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james.carter@example.com</a:t>
                </a: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5234574" y="2873068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u="none" strike="noStrike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u="none" strike="noStrike" dirty="0">
                    <a:solidFill>
                      <a:srgbClr val="3B3126"/>
                    </a:solidFill>
                    <a:latin typeface="Albert Sans" pitchFamily="2" charset="0"/>
                  </a:rPr>
                  <a:t>(555) 777-7777</a:t>
                </a:r>
              </a:p>
            </p:txBody>
          </p:sp>
          <p:sp>
            <p:nvSpPr>
              <p:cNvPr id="68" name="TextBox 68"/>
              <p:cNvSpPr txBox="1"/>
              <p:nvPr/>
            </p:nvSpPr>
            <p:spPr>
              <a:xfrm>
                <a:off x="2872500" y="2726006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dirty="0">
                    <a:solidFill>
                      <a:srgbClr val="254F92"/>
                    </a:solidFill>
                    <a:latin typeface="Albert Sans" pitchFamily="2" charset="0"/>
                  </a:rPr>
                  <a:t>Email - </a:t>
                </a:r>
                <a:r>
                  <a:rPr lang="en-US" sz="700" dirty="0">
                    <a:solidFill>
                      <a:srgbClr val="3B3126"/>
                    </a:solidFill>
                    <a:latin typeface="Albert Sans" pitchFamily="2" charset="0"/>
                  </a:rPr>
                  <a:t>susan.green@example.com</a:t>
                </a:r>
              </a:p>
            </p:txBody>
          </p:sp>
          <p:sp>
            <p:nvSpPr>
              <p:cNvPr id="69" name="TextBox 69"/>
              <p:cNvSpPr txBox="1"/>
              <p:nvPr/>
            </p:nvSpPr>
            <p:spPr>
              <a:xfrm>
                <a:off x="2872500" y="2873068"/>
                <a:ext cx="1815000" cy="1025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b="1" dirty="0">
                    <a:solidFill>
                      <a:srgbClr val="254F92"/>
                    </a:solidFill>
                    <a:latin typeface="Albert Sans" pitchFamily="2" charset="0"/>
                  </a:rPr>
                  <a:t>Phone - </a:t>
                </a:r>
                <a:r>
                  <a:rPr lang="en-US" sz="700" dirty="0">
                    <a:solidFill>
                      <a:srgbClr val="3B3126"/>
                    </a:solidFill>
                    <a:latin typeface="Albert Sans" pitchFamily="2" charset="0"/>
                  </a:rPr>
                  <a:t>(555) 555-5555</a:t>
                </a:r>
              </a:p>
            </p:txBody>
          </p:sp>
          <p:sp>
            <p:nvSpPr>
              <p:cNvPr id="70" name="TextBox 70"/>
              <p:cNvSpPr txBox="1"/>
              <p:nvPr/>
            </p:nvSpPr>
            <p:spPr>
              <a:xfrm>
                <a:off x="2872500" y="2247926"/>
                <a:ext cx="1362040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FFFFFF"/>
                    </a:solidFill>
                    <a:latin typeface="Playfair Display" pitchFamily="2" charset="0"/>
                  </a:rPr>
                  <a:t>Elder Susan Green</a:t>
                </a:r>
              </a:p>
            </p:txBody>
          </p:sp>
          <p:sp>
            <p:nvSpPr>
              <p:cNvPr id="71" name="TextBox 71"/>
              <p:cNvSpPr txBox="1"/>
              <p:nvPr/>
            </p:nvSpPr>
            <p:spPr>
              <a:xfrm>
                <a:off x="2872500" y="2389119"/>
                <a:ext cx="1362040" cy="1132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FFFFFF"/>
                    </a:solidFill>
                    <a:latin typeface="Albert Sans Light"/>
                  </a:rPr>
                  <a:t>Head Elder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CD16FDD-B9F9-08A7-5A33-BEEAA7E2F1E9}"/>
                </a:ext>
              </a:extLst>
            </p:cNvPr>
            <p:cNvGrpSpPr/>
            <p:nvPr/>
          </p:nvGrpSpPr>
          <p:grpSpPr>
            <a:xfrm>
              <a:off x="377439" y="542619"/>
              <a:ext cx="6800473" cy="751711"/>
              <a:chOff x="377439" y="542619"/>
              <a:chExt cx="6800473" cy="75171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38C0D44C-0B0E-844F-64AC-BCCD81C5AA24}"/>
                  </a:ext>
                </a:extLst>
              </p:cNvPr>
              <p:cNvGrpSpPr/>
              <p:nvPr/>
            </p:nvGrpSpPr>
            <p:grpSpPr>
              <a:xfrm>
                <a:off x="6143669" y="542619"/>
                <a:ext cx="1034243" cy="751711"/>
                <a:chOff x="6143669" y="542767"/>
                <a:chExt cx="1034243" cy="751711"/>
              </a:xfrm>
            </p:grpSpPr>
            <p:sp>
              <p:nvSpPr>
                <p:cNvPr id="157" name="Freeform 157"/>
                <p:cNvSpPr/>
                <p:nvPr/>
              </p:nvSpPr>
              <p:spPr>
                <a:xfrm>
                  <a:off x="6380562" y="542767"/>
                  <a:ext cx="560456" cy="602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7274" h="802960">
                      <a:moveTo>
                        <a:pt x="0" y="0"/>
                      </a:moveTo>
                      <a:lnTo>
                        <a:pt x="747274" y="0"/>
                      </a:lnTo>
                      <a:lnTo>
                        <a:pt x="747274" y="802960"/>
                      </a:lnTo>
                      <a:lnTo>
                        <a:pt x="0" y="8029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8">
                    <a:extLst>
                      <a:ext uri="{96DAC541-7B7A-43D3-8B79-37D633B846F1}">
                        <asvg:svgBlip xmlns:asvg="http://schemas.microsoft.com/office/drawing/2016/SVG/main" r:embed="rId9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TextBox 158"/>
                <p:cNvSpPr txBox="1"/>
                <p:nvPr/>
              </p:nvSpPr>
              <p:spPr>
                <a:xfrm>
                  <a:off x="6143669" y="1185468"/>
                  <a:ext cx="1034243" cy="10901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825"/>
                    </a:lnSpc>
                  </a:pPr>
                  <a:r>
                    <a:rPr lang="en-US" sz="687" spc="68" dirty="0">
                      <a:solidFill>
                        <a:srgbClr val="3B3126"/>
                      </a:solidFill>
                      <a:latin typeface="Albert Sans"/>
                    </a:rPr>
                    <a:t>CHURCH NAME</a:t>
                  </a:r>
                </a:p>
              </p:txBody>
            </p:sp>
          </p:grpSp>
          <p:sp>
            <p:nvSpPr>
              <p:cNvPr id="159" name="TextBox 159"/>
              <p:cNvSpPr txBox="1"/>
              <p:nvPr/>
            </p:nvSpPr>
            <p:spPr>
              <a:xfrm>
                <a:off x="377439" y="616010"/>
                <a:ext cx="3260756" cy="67832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623"/>
                  </a:lnSpc>
                </a:pPr>
                <a:r>
                  <a:rPr lang="en-US" sz="2600" b="1" spc="262" dirty="0">
                    <a:solidFill>
                      <a:srgbClr val="254F92"/>
                    </a:solidFill>
                    <a:latin typeface="Playfair Display" pitchFamily="2" charset="0"/>
                  </a:rPr>
                  <a:t>LARGE CHURCH </a:t>
                </a:r>
              </a:p>
              <a:p>
                <a:pPr>
                  <a:lnSpc>
                    <a:spcPts val="2623"/>
                  </a:lnSpc>
                </a:pPr>
                <a:r>
                  <a:rPr lang="en-US" sz="2600" b="1" spc="262" dirty="0">
                    <a:solidFill>
                      <a:srgbClr val="254F92"/>
                    </a:solidFill>
                    <a:latin typeface="Playfair Display" pitchFamily="2" charset="0"/>
                  </a:rPr>
                  <a:t>DIRECTORY</a:t>
                </a:r>
              </a:p>
            </p:txBody>
          </p:sp>
        </p:grpSp>
        <p:pic>
          <p:nvPicPr>
            <p:cNvPr id="53" name="QR Code" descr="A black background with a qr code&#10;&#10;Description automatically generated">
              <a:extLst>
                <a:ext uri="{FF2B5EF4-FFF2-40B4-BE49-F238E27FC236}">
                  <a16:creationId xmlns:a16="http://schemas.microsoft.com/office/drawing/2014/main" id="{560D3A9C-502B-F03B-44E5-B9C7084BCD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02" t="77273" r="5630" b="16903"/>
            <a:stretch/>
          </p:blipFill>
          <p:spPr>
            <a:xfrm>
              <a:off x="6521451" y="8261621"/>
              <a:ext cx="609600" cy="622327"/>
            </a:xfrm>
            <a:prstGeom prst="rect">
              <a:avLst/>
            </a:prstGeom>
          </p:spPr>
        </p:pic>
        <p:sp>
          <p:nvSpPr>
            <p:cNvPr id="168" name="TemplateLAB"/>
            <p:cNvSpPr/>
            <p:nvPr/>
          </p:nvSpPr>
          <p:spPr>
            <a:xfrm>
              <a:off x="6596614" y="9612924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330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Albert Sans</vt:lpstr>
      <vt:lpstr>Arial</vt:lpstr>
      <vt:lpstr>Albert Sans Bold</vt:lpstr>
      <vt:lpstr>Calibri</vt:lpstr>
      <vt:lpstr>Playfair Display</vt:lpstr>
      <vt:lpstr>Albert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Church directory (Portrait)</dc:title>
  <dc:creator>Hoang Anh</dc:creator>
  <cp:lastModifiedBy>Hoang Anh</cp:lastModifiedBy>
  <cp:revision>26</cp:revision>
  <dcterms:created xsi:type="dcterms:W3CDTF">2006-08-16T00:00:00Z</dcterms:created>
  <dcterms:modified xsi:type="dcterms:W3CDTF">2024-03-09T03:46:32Z</dcterms:modified>
  <dc:identifier>DAF-0JVOaCo</dc:identifier>
</cp:coreProperties>
</file>