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7556500" cy="10693400"/>
  <p:notesSz cx="6858000" cy="9144000"/>
  <p:embeddedFontLst>
    <p:embeddedFont>
      <p:font typeface="Abril Fatface" panose="02000503000000020003" pitchFamily="2" charset="0"/>
      <p:regular r:id="rId3"/>
    </p:embeddedFont>
    <p:embeddedFont>
      <p:font typeface="Albert Sans" pitchFamily="2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6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roup 9">
            <a:extLst>
              <a:ext uri="{FF2B5EF4-FFF2-40B4-BE49-F238E27FC236}">
                <a16:creationId xmlns:a16="http://schemas.microsoft.com/office/drawing/2014/main" id="{044F3472-B56A-4566-A111-51950F9BAFA1}"/>
              </a:ext>
            </a:extLst>
          </p:cNvPr>
          <p:cNvGrpSpPr/>
          <p:nvPr/>
        </p:nvGrpSpPr>
        <p:grpSpPr>
          <a:xfrm>
            <a:off x="0" y="350794"/>
            <a:ext cx="7560000" cy="10175376"/>
            <a:chOff x="0" y="350794"/>
            <a:chExt cx="7560000" cy="10175376"/>
          </a:xfrm>
        </p:grpSpPr>
        <p:sp>
          <p:nvSpPr>
            <p:cNvPr id="3" name="AutoShape 3"/>
            <p:cNvSpPr/>
            <p:nvPr/>
          </p:nvSpPr>
          <p:spPr>
            <a:xfrm flipV="1">
              <a:off x="0" y="10320751"/>
              <a:ext cx="7560000" cy="0"/>
            </a:xfrm>
            <a:prstGeom prst="line">
              <a:avLst/>
            </a:prstGeom>
            <a:ln w="9525" cap="flat">
              <a:solidFill>
                <a:srgbClr val="EBC3A9"/>
              </a:solidFill>
              <a:prstDash val="solid"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326A3598-9595-6291-775A-8E54FCC980D5}"/>
                </a:ext>
              </a:extLst>
            </p:cNvPr>
            <p:cNvGrpSpPr/>
            <p:nvPr/>
          </p:nvGrpSpPr>
          <p:grpSpPr>
            <a:xfrm>
              <a:off x="407918" y="8763203"/>
              <a:ext cx="6777715" cy="655277"/>
              <a:chOff x="407918" y="8763203"/>
              <a:chExt cx="6777715" cy="655277"/>
            </a:xfrm>
          </p:grpSpPr>
          <p:sp>
            <p:nvSpPr>
              <p:cNvPr id="158" name="TextBox 158"/>
              <p:cNvSpPr txBox="1"/>
              <p:nvPr/>
            </p:nvSpPr>
            <p:spPr>
              <a:xfrm>
                <a:off x="407918" y="8763203"/>
                <a:ext cx="2188078" cy="2406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>
                  <a:lnSpc>
                    <a:spcPts val="196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rgbClr val="BC5118"/>
                    </a:solidFill>
                    <a:latin typeface="Abril Fatface" panose="02000503000000020003" pitchFamily="2" charset="0"/>
                  </a:rPr>
                  <a:t>D</a:t>
                </a:r>
                <a:r>
                  <a:rPr lang="en-US" sz="1400" u="none" strike="noStrike">
                    <a:solidFill>
                      <a:srgbClr val="BC5118"/>
                    </a:solidFill>
                    <a:latin typeface="Abril Fatface" panose="02000503000000020003" pitchFamily="2" charset="0"/>
                  </a:rPr>
                  <a:t>ate of registration</a:t>
                </a:r>
              </a:p>
            </p:txBody>
          </p:sp>
          <p:sp>
            <p:nvSpPr>
              <p:cNvPr id="160" name="TextBox 160"/>
              <p:cNvSpPr txBox="1"/>
              <p:nvPr/>
            </p:nvSpPr>
            <p:spPr>
              <a:xfrm>
                <a:off x="5775262" y="9264592"/>
                <a:ext cx="1410371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Register Signature</a:t>
                </a:r>
              </a:p>
            </p:txBody>
          </p:sp>
          <p:sp>
            <p:nvSpPr>
              <p:cNvPr id="180" name="TextBox 67">
                <a:extLst>
                  <a:ext uri="{FF2B5EF4-FFF2-40B4-BE49-F238E27FC236}">
                    <a16:creationId xmlns:a16="http://schemas.microsoft.com/office/drawing/2014/main" id="{1EBC7930-918A-4AB0-B119-6DCA2F6C3A4A}"/>
                  </a:ext>
                </a:extLst>
              </p:cNvPr>
              <p:cNvSpPr txBox="1"/>
              <p:nvPr/>
            </p:nvSpPr>
            <p:spPr>
              <a:xfrm>
                <a:off x="932149" y="9211359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 dirty="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182" name="TextBox 71">
                <a:extLst>
                  <a:ext uri="{FF2B5EF4-FFF2-40B4-BE49-F238E27FC236}">
                    <a16:creationId xmlns:a16="http://schemas.microsoft.com/office/drawing/2014/main" id="{65CAFA11-CF0A-3B88-842E-95057EC2DB8C}"/>
                  </a:ext>
                </a:extLst>
              </p:cNvPr>
              <p:cNvSpPr txBox="1"/>
              <p:nvPr/>
            </p:nvSpPr>
            <p:spPr>
              <a:xfrm>
                <a:off x="1701609" y="9211359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159" name="AutoShape 159"/>
              <p:cNvSpPr/>
              <p:nvPr/>
            </p:nvSpPr>
            <p:spPr>
              <a:xfrm>
                <a:off x="5838672" y="9206172"/>
                <a:ext cx="1283552" cy="0"/>
              </a:xfrm>
              <a:prstGeom prst="line">
                <a:avLst/>
              </a:prstGeom>
              <a:ln w="19050" cap="rnd">
                <a:solidFill>
                  <a:srgbClr val="EBC3A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59">
                <a:extLst>
                  <a:ext uri="{FF2B5EF4-FFF2-40B4-BE49-F238E27FC236}">
                    <a16:creationId xmlns:a16="http://schemas.microsoft.com/office/drawing/2014/main" id="{1E90E4EE-E52C-A437-CDAD-A7A3538ADF9D}"/>
                  </a:ext>
                </a:extLst>
              </p:cNvPr>
              <p:cNvSpPr/>
              <p:nvPr/>
            </p:nvSpPr>
            <p:spPr>
              <a:xfrm>
                <a:off x="1177378" y="9183526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1" name="Freeform 62">
                <a:extLst>
                  <a:ext uri="{FF2B5EF4-FFF2-40B4-BE49-F238E27FC236}">
                    <a16:creationId xmlns:a16="http://schemas.microsoft.com/office/drawing/2014/main" id="{62D4C509-6FD7-A918-2EB3-BABC1C2E2FAA}"/>
                  </a:ext>
                </a:extLst>
              </p:cNvPr>
              <p:cNvSpPr/>
              <p:nvPr/>
            </p:nvSpPr>
            <p:spPr>
              <a:xfrm>
                <a:off x="1450335" y="9183526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59">
                <a:extLst>
                  <a:ext uri="{FF2B5EF4-FFF2-40B4-BE49-F238E27FC236}">
                    <a16:creationId xmlns:a16="http://schemas.microsoft.com/office/drawing/2014/main" id="{669D9C58-B937-93D3-CC92-A21A093FE8E1}"/>
                  </a:ext>
                </a:extLst>
              </p:cNvPr>
              <p:cNvSpPr/>
              <p:nvPr/>
            </p:nvSpPr>
            <p:spPr>
              <a:xfrm>
                <a:off x="407918" y="9183526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62">
                <a:extLst>
                  <a:ext uri="{FF2B5EF4-FFF2-40B4-BE49-F238E27FC236}">
                    <a16:creationId xmlns:a16="http://schemas.microsoft.com/office/drawing/2014/main" id="{47CBF2DF-1302-C132-AADC-8E5FCE21C6FB}"/>
                  </a:ext>
                </a:extLst>
              </p:cNvPr>
              <p:cNvSpPr/>
              <p:nvPr/>
            </p:nvSpPr>
            <p:spPr>
              <a:xfrm>
                <a:off x="680875" y="9183526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6" name="Freeform 59">
                <a:extLst>
                  <a:ext uri="{FF2B5EF4-FFF2-40B4-BE49-F238E27FC236}">
                    <a16:creationId xmlns:a16="http://schemas.microsoft.com/office/drawing/2014/main" id="{0D8C4522-2C3B-8152-8CD8-EC9B4D3F15D1}"/>
                  </a:ext>
                </a:extLst>
              </p:cNvPr>
              <p:cNvSpPr/>
              <p:nvPr/>
            </p:nvSpPr>
            <p:spPr>
              <a:xfrm>
                <a:off x="1946837" y="9183526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62">
                <a:extLst>
                  <a:ext uri="{FF2B5EF4-FFF2-40B4-BE49-F238E27FC236}">
                    <a16:creationId xmlns:a16="http://schemas.microsoft.com/office/drawing/2014/main" id="{6A1AD641-0CCE-899A-B112-BC0021904308}"/>
                  </a:ext>
                </a:extLst>
              </p:cNvPr>
              <p:cNvSpPr/>
              <p:nvPr/>
            </p:nvSpPr>
            <p:spPr>
              <a:xfrm>
                <a:off x="2219794" y="9183526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AC143B00-EE63-E585-F53E-12F3B833ED9D}"/>
                </a:ext>
              </a:extLst>
            </p:cNvPr>
            <p:cNvGrpSpPr/>
            <p:nvPr/>
          </p:nvGrpSpPr>
          <p:grpSpPr>
            <a:xfrm>
              <a:off x="407918" y="6746136"/>
              <a:ext cx="6787540" cy="1318233"/>
              <a:chOff x="407918" y="6746136"/>
              <a:chExt cx="6787540" cy="1318233"/>
            </a:xfrm>
          </p:grpSpPr>
          <p:sp>
            <p:nvSpPr>
              <p:cNvPr id="89" name="Freeform 89"/>
              <p:cNvSpPr/>
              <p:nvPr/>
            </p:nvSpPr>
            <p:spPr>
              <a:xfrm>
                <a:off x="407918" y="6806427"/>
                <a:ext cx="92654" cy="148657"/>
              </a:xfrm>
              <a:custGeom>
                <a:avLst/>
                <a:gdLst/>
                <a:ahLst/>
                <a:cxnLst/>
                <a:rect l="l" t="t" r="r" b="b"/>
                <a:pathLst>
                  <a:path w="33205" h="53275">
                    <a:moveTo>
                      <a:pt x="0" y="0"/>
                    </a:moveTo>
                    <a:lnTo>
                      <a:pt x="33205" y="0"/>
                    </a:lnTo>
                    <a:lnTo>
                      <a:pt x="33205" y="53275"/>
                    </a:lnTo>
                    <a:lnTo>
                      <a:pt x="0" y="53275"/>
                    </a:lnTo>
                    <a:close/>
                  </a:path>
                </a:pathLst>
              </a:custGeom>
              <a:solidFill>
                <a:srgbClr val="BC5118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TextBox 91"/>
              <p:cNvSpPr txBox="1"/>
              <p:nvPr/>
            </p:nvSpPr>
            <p:spPr>
              <a:xfrm>
                <a:off x="550958" y="6746136"/>
                <a:ext cx="2935807" cy="2406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960"/>
                  </a:lnSpc>
                </a:pPr>
                <a:r>
                  <a:rPr lang="en-US" sz="1400">
                    <a:solidFill>
                      <a:srgbClr val="BC5118"/>
                    </a:solidFill>
                    <a:latin typeface="Abril Fatface" panose="02000503000000020003" pitchFamily="2" charset="0"/>
                  </a:rPr>
                  <a:t>Involvement and Preferences</a:t>
                </a:r>
              </a:p>
            </p:txBody>
          </p:sp>
          <p:sp>
            <p:nvSpPr>
              <p:cNvPr id="76" name="TextBox 76"/>
              <p:cNvSpPr txBox="1"/>
              <p:nvPr/>
            </p:nvSpPr>
            <p:spPr>
              <a:xfrm>
                <a:off x="407918" y="7191592"/>
                <a:ext cx="1798357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Involvement in Church Groups</a:t>
                </a:r>
              </a:p>
            </p:txBody>
          </p:sp>
          <p:sp>
            <p:nvSpPr>
              <p:cNvPr id="80" name="TextBox 80"/>
              <p:cNvSpPr txBox="1"/>
              <p:nvPr/>
            </p:nvSpPr>
            <p:spPr>
              <a:xfrm>
                <a:off x="407918" y="7524097"/>
                <a:ext cx="1798357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Volunteer Activities</a:t>
                </a:r>
              </a:p>
            </p:txBody>
          </p:sp>
          <p:sp>
            <p:nvSpPr>
              <p:cNvPr id="84" name="TextBox 84"/>
              <p:cNvSpPr txBox="1"/>
              <p:nvPr/>
            </p:nvSpPr>
            <p:spPr>
              <a:xfrm>
                <a:off x="407918" y="7858528"/>
                <a:ext cx="1798357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Special Interests or Talents</a:t>
                </a:r>
              </a:p>
            </p:txBody>
          </p:sp>
          <p:sp>
            <p:nvSpPr>
              <p:cNvPr id="78" name="Freeform 78"/>
              <p:cNvSpPr/>
              <p:nvPr/>
            </p:nvSpPr>
            <p:spPr>
              <a:xfrm>
                <a:off x="2476953" y="7167776"/>
                <a:ext cx="4718505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1691006" h="82304">
                    <a:moveTo>
                      <a:pt x="0" y="0"/>
                    </a:moveTo>
                    <a:lnTo>
                      <a:pt x="1691006" y="0"/>
                    </a:lnTo>
                    <a:lnTo>
                      <a:pt x="1691006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82"/>
              <p:cNvSpPr/>
              <p:nvPr/>
            </p:nvSpPr>
            <p:spPr>
              <a:xfrm>
                <a:off x="2476953" y="7500281"/>
                <a:ext cx="4718505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1691006" h="82304">
                    <a:moveTo>
                      <a:pt x="0" y="0"/>
                    </a:moveTo>
                    <a:lnTo>
                      <a:pt x="1691006" y="0"/>
                    </a:lnTo>
                    <a:lnTo>
                      <a:pt x="1691006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86"/>
              <p:cNvSpPr/>
              <p:nvPr/>
            </p:nvSpPr>
            <p:spPr>
              <a:xfrm>
                <a:off x="2476953" y="7834712"/>
                <a:ext cx="4718505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1691006" h="82304">
                    <a:moveTo>
                      <a:pt x="0" y="0"/>
                    </a:moveTo>
                    <a:lnTo>
                      <a:pt x="1691006" y="0"/>
                    </a:lnTo>
                    <a:lnTo>
                      <a:pt x="1691006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9" name="Group 208">
              <a:extLst>
                <a:ext uri="{FF2B5EF4-FFF2-40B4-BE49-F238E27FC236}">
                  <a16:creationId xmlns:a16="http://schemas.microsoft.com/office/drawing/2014/main" id="{95912EC1-F278-2E29-B11C-B887F35E379F}"/>
                </a:ext>
              </a:extLst>
            </p:cNvPr>
            <p:cNvGrpSpPr/>
            <p:nvPr/>
          </p:nvGrpSpPr>
          <p:grpSpPr>
            <a:xfrm>
              <a:off x="407918" y="5396005"/>
              <a:ext cx="6787540" cy="651297"/>
              <a:chOff x="407918" y="5396005"/>
              <a:chExt cx="6787540" cy="651297"/>
            </a:xfrm>
          </p:grpSpPr>
          <p:sp>
            <p:nvSpPr>
              <p:cNvPr id="135" name="Freeform 135"/>
              <p:cNvSpPr/>
              <p:nvPr/>
            </p:nvSpPr>
            <p:spPr>
              <a:xfrm>
                <a:off x="407918" y="5456296"/>
                <a:ext cx="92654" cy="148657"/>
              </a:xfrm>
              <a:custGeom>
                <a:avLst/>
                <a:gdLst/>
                <a:ahLst/>
                <a:cxnLst/>
                <a:rect l="l" t="t" r="r" b="b"/>
                <a:pathLst>
                  <a:path w="33205" h="53275">
                    <a:moveTo>
                      <a:pt x="0" y="0"/>
                    </a:moveTo>
                    <a:lnTo>
                      <a:pt x="33205" y="0"/>
                    </a:lnTo>
                    <a:lnTo>
                      <a:pt x="33205" y="53275"/>
                    </a:lnTo>
                    <a:lnTo>
                      <a:pt x="0" y="53275"/>
                    </a:lnTo>
                    <a:close/>
                  </a:path>
                </a:pathLst>
              </a:custGeom>
              <a:solidFill>
                <a:srgbClr val="BC5118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TextBox 137"/>
              <p:cNvSpPr txBox="1"/>
              <p:nvPr/>
            </p:nvSpPr>
            <p:spPr>
              <a:xfrm>
                <a:off x="550958" y="5396005"/>
                <a:ext cx="2935807" cy="2406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960"/>
                  </a:lnSpc>
                </a:pPr>
                <a:r>
                  <a:rPr lang="en-US" sz="1400">
                    <a:solidFill>
                      <a:srgbClr val="BC5118"/>
                    </a:solidFill>
                    <a:latin typeface="Abril Fatface" panose="02000503000000020003" pitchFamily="2" charset="0"/>
                  </a:rPr>
                  <a:t>Church Membership Details</a:t>
                </a:r>
              </a:p>
            </p:txBody>
          </p:sp>
          <p:sp>
            <p:nvSpPr>
              <p:cNvPr id="92" name="TextBox 92"/>
              <p:cNvSpPr txBox="1"/>
              <p:nvPr/>
            </p:nvSpPr>
            <p:spPr>
              <a:xfrm>
                <a:off x="407918" y="5849179"/>
                <a:ext cx="964665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Date of Baptism</a:t>
                </a:r>
              </a:p>
            </p:txBody>
          </p:sp>
          <p:sp>
            <p:nvSpPr>
              <p:cNvPr id="113" name="TextBox 113"/>
              <p:cNvSpPr txBox="1"/>
              <p:nvPr/>
            </p:nvSpPr>
            <p:spPr>
              <a:xfrm>
                <a:off x="4148303" y="5849179"/>
                <a:ext cx="964665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>
                    <a:solidFill>
                      <a:srgbClr val="5D5D5D"/>
                    </a:solidFill>
                    <a:latin typeface="Albert Sans" pitchFamily="2" charset="0"/>
                  </a:rPr>
                  <a:t>Date of Joining</a:t>
                </a:r>
              </a:p>
            </p:txBody>
          </p:sp>
          <p:sp>
            <p:nvSpPr>
              <p:cNvPr id="85" name="TextBox 67">
                <a:extLst>
                  <a:ext uri="{FF2B5EF4-FFF2-40B4-BE49-F238E27FC236}">
                    <a16:creationId xmlns:a16="http://schemas.microsoft.com/office/drawing/2014/main" id="{D8D0E272-75BB-0533-6D95-C9D1A05BF6DA}"/>
                  </a:ext>
                </a:extLst>
              </p:cNvPr>
              <p:cNvSpPr txBox="1"/>
              <p:nvPr/>
            </p:nvSpPr>
            <p:spPr>
              <a:xfrm>
                <a:off x="5678156" y="5839128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 dirty="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93" name="TextBox 71">
                <a:extLst>
                  <a:ext uri="{FF2B5EF4-FFF2-40B4-BE49-F238E27FC236}">
                    <a16:creationId xmlns:a16="http://schemas.microsoft.com/office/drawing/2014/main" id="{90A3A13D-0B10-62F7-7C12-B938814BF1A1}"/>
                  </a:ext>
                </a:extLst>
              </p:cNvPr>
              <p:cNvSpPr txBox="1"/>
              <p:nvPr/>
            </p:nvSpPr>
            <p:spPr>
              <a:xfrm>
                <a:off x="6447616" y="5839128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154" name="TextBox 67">
                <a:extLst>
                  <a:ext uri="{FF2B5EF4-FFF2-40B4-BE49-F238E27FC236}">
                    <a16:creationId xmlns:a16="http://schemas.microsoft.com/office/drawing/2014/main" id="{BF2E2571-19DA-34E8-52AC-F52A4D3B9BC9}"/>
                  </a:ext>
                </a:extLst>
              </p:cNvPr>
              <p:cNvSpPr txBox="1"/>
              <p:nvPr/>
            </p:nvSpPr>
            <p:spPr>
              <a:xfrm>
                <a:off x="2025420" y="5839128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 dirty="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163" name="TextBox 71">
                <a:extLst>
                  <a:ext uri="{FF2B5EF4-FFF2-40B4-BE49-F238E27FC236}">
                    <a16:creationId xmlns:a16="http://schemas.microsoft.com/office/drawing/2014/main" id="{0257C51E-D923-688F-4F6E-BC02CEEA562B}"/>
                  </a:ext>
                </a:extLst>
              </p:cNvPr>
              <p:cNvSpPr txBox="1"/>
              <p:nvPr/>
            </p:nvSpPr>
            <p:spPr>
              <a:xfrm>
                <a:off x="2794880" y="5839128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120" name="Freeform 59">
                <a:extLst>
                  <a:ext uri="{FF2B5EF4-FFF2-40B4-BE49-F238E27FC236}">
                    <a16:creationId xmlns:a16="http://schemas.microsoft.com/office/drawing/2014/main" id="{D9A3A1B9-443E-66AE-9D17-6EFFA8A4B8D3}"/>
                  </a:ext>
                </a:extLst>
              </p:cNvPr>
              <p:cNvSpPr/>
              <p:nvPr/>
            </p:nvSpPr>
            <p:spPr>
              <a:xfrm>
                <a:off x="5923385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" name="Freeform 62">
                <a:extLst>
                  <a:ext uri="{FF2B5EF4-FFF2-40B4-BE49-F238E27FC236}">
                    <a16:creationId xmlns:a16="http://schemas.microsoft.com/office/drawing/2014/main" id="{34843F99-DD11-4441-6207-A564E7410846}"/>
                  </a:ext>
                </a:extLst>
              </p:cNvPr>
              <p:cNvSpPr/>
              <p:nvPr/>
            </p:nvSpPr>
            <p:spPr>
              <a:xfrm>
                <a:off x="6196342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Freeform 59">
                <a:extLst>
                  <a:ext uri="{FF2B5EF4-FFF2-40B4-BE49-F238E27FC236}">
                    <a16:creationId xmlns:a16="http://schemas.microsoft.com/office/drawing/2014/main" id="{8666D204-298C-BCC4-9DAE-AB94A90C6AB9}"/>
                  </a:ext>
                </a:extLst>
              </p:cNvPr>
              <p:cNvSpPr/>
              <p:nvPr/>
            </p:nvSpPr>
            <p:spPr>
              <a:xfrm>
                <a:off x="5153925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62">
                <a:extLst>
                  <a:ext uri="{FF2B5EF4-FFF2-40B4-BE49-F238E27FC236}">
                    <a16:creationId xmlns:a16="http://schemas.microsoft.com/office/drawing/2014/main" id="{6AE88EA2-D604-1AC6-0E97-C40B571F8C08}"/>
                  </a:ext>
                </a:extLst>
              </p:cNvPr>
              <p:cNvSpPr/>
              <p:nvPr/>
            </p:nvSpPr>
            <p:spPr>
              <a:xfrm>
                <a:off x="5426882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Freeform 59">
                <a:extLst>
                  <a:ext uri="{FF2B5EF4-FFF2-40B4-BE49-F238E27FC236}">
                    <a16:creationId xmlns:a16="http://schemas.microsoft.com/office/drawing/2014/main" id="{6ECF76C4-8934-11D2-EBF0-0FD7E04BEFF1}"/>
                  </a:ext>
                </a:extLst>
              </p:cNvPr>
              <p:cNvSpPr/>
              <p:nvPr/>
            </p:nvSpPr>
            <p:spPr>
              <a:xfrm>
                <a:off x="6692844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" name="Freeform 62">
                <a:extLst>
                  <a:ext uri="{FF2B5EF4-FFF2-40B4-BE49-F238E27FC236}">
                    <a16:creationId xmlns:a16="http://schemas.microsoft.com/office/drawing/2014/main" id="{F32DDEE1-7004-263D-410A-FE1C37FB71BD}"/>
                  </a:ext>
                </a:extLst>
              </p:cNvPr>
              <p:cNvSpPr/>
              <p:nvPr/>
            </p:nvSpPr>
            <p:spPr>
              <a:xfrm>
                <a:off x="6965801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1" name="Freeform 59">
                <a:extLst>
                  <a:ext uri="{FF2B5EF4-FFF2-40B4-BE49-F238E27FC236}">
                    <a16:creationId xmlns:a16="http://schemas.microsoft.com/office/drawing/2014/main" id="{701EC556-2C47-97B5-20B0-BBD50DA13C92}"/>
                  </a:ext>
                </a:extLst>
              </p:cNvPr>
              <p:cNvSpPr/>
              <p:nvPr/>
            </p:nvSpPr>
            <p:spPr>
              <a:xfrm>
                <a:off x="2270649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2" name="Freeform 62">
                <a:extLst>
                  <a:ext uri="{FF2B5EF4-FFF2-40B4-BE49-F238E27FC236}">
                    <a16:creationId xmlns:a16="http://schemas.microsoft.com/office/drawing/2014/main" id="{34D272BB-E7EA-92BB-D3E4-DDA89373B1F1}"/>
                  </a:ext>
                </a:extLst>
              </p:cNvPr>
              <p:cNvSpPr/>
              <p:nvPr/>
            </p:nvSpPr>
            <p:spPr>
              <a:xfrm>
                <a:off x="2543606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9" name="Freeform 59">
                <a:extLst>
                  <a:ext uri="{FF2B5EF4-FFF2-40B4-BE49-F238E27FC236}">
                    <a16:creationId xmlns:a16="http://schemas.microsoft.com/office/drawing/2014/main" id="{007065CC-2092-6D84-7512-C2EB87B14010}"/>
                  </a:ext>
                </a:extLst>
              </p:cNvPr>
              <p:cNvSpPr/>
              <p:nvPr/>
            </p:nvSpPr>
            <p:spPr>
              <a:xfrm>
                <a:off x="1501189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0" name="Freeform 62">
                <a:extLst>
                  <a:ext uri="{FF2B5EF4-FFF2-40B4-BE49-F238E27FC236}">
                    <a16:creationId xmlns:a16="http://schemas.microsoft.com/office/drawing/2014/main" id="{AAA3C5A5-0E4A-ACB8-D13E-D6E0155AF85B}"/>
                  </a:ext>
                </a:extLst>
              </p:cNvPr>
              <p:cNvSpPr/>
              <p:nvPr/>
            </p:nvSpPr>
            <p:spPr>
              <a:xfrm>
                <a:off x="1774146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7" name="Freeform 59">
                <a:extLst>
                  <a:ext uri="{FF2B5EF4-FFF2-40B4-BE49-F238E27FC236}">
                    <a16:creationId xmlns:a16="http://schemas.microsoft.com/office/drawing/2014/main" id="{E62CB1D9-E775-E9A0-E069-A18E81651063}"/>
                  </a:ext>
                </a:extLst>
              </p:cNvPr>
              <p:cNvSpPr/>
              <p:nvPr/>
            </p:nvSpPr>
            <p:spPr>
              <a:xfrm>
                <a:off x="3040108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8" name="Freeform 62">
                <a:extLst>
                  <a:ext uri="{FF2B5EF4-FFF2-40B4-BE49-F238E27FC236}">
                    <a16:creationId xmlns:a16="http://schemas.microsoft.com/office/drawing/2014/main" id="{7027A7EA-560D-06BC-0068-775BCC3A5594}"/>
                  </a:ext>
                </a:extLst>
              </p:cNvPr>
              <p:cNvSpPr/>
              <p:nvPr/>
            </p:nvSpPr>
            <p:spPr>
              <a:xfrm>
                <a:off x="3313065" y="581764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0881A213-B878-E2DF-78C7-4888484F0EFD}"/>
                </a:ext>
              </a:extLst>
            </p:cNvPr>
            <p:cNvGrpSpPr/>
            <p:nvPr/>
          </p:nvGrpSpPr>
          <p:grpSpPr>
            <a:xfrm>
              <a:off x="407918" y="2392987"/>
              <a:ext cx="6787541" cy="2304184"/>
              <a:chOff x="407918" y="2392987"/>
              <a:chExt cx="6787541" cy="2304184"/>
            </a:xfrm>
          </p:grpSpPr>
          <p:sp>
            <p:nvSpPr>
              <p:cNvPr id="73" name="Freeform 73"/>
              <p:cNvSpPr/>
              <p:nvPr/>
            </p:nvSpPr>
            <p:spPr>
              <a:xfrm>
                <a:off x="407918" y="2453279"/>
                <a:ext cx="92654" cy="148657"/>
              </a:xfrm>
              <a:custGeom>
                <a:avLst/>
                <a:gdLst/>
                <a:ahLst/>
                <a:cxnLst/>
                <a:rect l="l" t="t" r="r" b="b"/>
                <a:pathLst>
                  <a:path w="33205" h="53275">
                    <a:moveTo>
                      <a:pt x="0" y="0"/>
                    </a:moveTo>
                    <a:lnTo>
                      <a:pt x="33205" y="0"/>
                    </a:lnTo>
                    <a:lnTo>
                      <a:pt x="33205" y="53275"/>
                    </a:lnTo>
                    <a:lnTo>
                      <a:pt x="0" y="53275"/>
                    </a:lnTo>
                    <a:close/>
                  </a:path>
                </a:pathLst>
              </a:custGeom>
              <a:solidFill>
                <a:srgbClr val="BC5118"/>
              </a:solid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TextBox 75"/>
              <p:cNvSpPr txBox="1"/>
              <p:nvPr/>
            </p:nvSpPr>
            <p:spPr>
              <a:xfrm>
                <a:off x="550958" y="2392987"/>
                <a:ext cx="2935807" cy="2406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960"/>
                  </a:lnSpc>
                </a:pPr>
                <a:r>
                  <a:rPr lang="en-US" sz="1400" dirty="0">
                    <a:solidFill>
                      <a:srgbClr val="BC5118"/>
                    </a:solidFill>
                    <a:latin typeface="Abril Fatface" panose="02000503000000020003" pitchFamily="2" charset="0"/>
                  </a:rPr>
                  <a:t>Personal information</a:t>
                </a:r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407918" y="2846162"/>
                <a:ext cx="812788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Full Name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407918" y="4499049"/>
                <a:ext cx="1046585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Address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3932857" y="4168469"/>
                <a:ext cx="1093271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Relationship status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407918" y="4168469"/>
                <a:ext cx="812788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Gender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1820854" y="4168469"/>
                <a:ext cx="555426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>
                    <a:solidFill>
                      <a:srgbClr val="5D5D5D"/>
                    </a:solidFill>
                    <a:latin typeface="Albert Sans" pitchFamily="2" charset="0"/>
                  </a:rPr>
                  <a:t>Male</a:t>
                </a:r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2777299" y="4168469"/>
                <a:ext cx="670255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>
                    <a:solidFill>
                      <a:srgbClr val="5D5D5D"/>
                    </a:solidFill>
                    <a:latin typeface="Albert Sans" pitchFamily="2" charset="0"/>
                  </a:rPr>
                  <a:t>Female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4141980" y="3837893"/>
                <a:ext cx="1011945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Phone Number</a:t>
                </a:r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407918" y="3837893"/>
                <a:ext cx="812788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Email</a:t>
                </a:r>
              </a:p>
            </p:txBody>
          </p:sp>
          <p:sp>
            <p:nvSpPr>
              <p:cNvPr id="42" name="TextBox 42"/>
              <p:cNvSpPr txBox="1"/>
              <p:nvPr/>
            </p:nvSpPr>
            <p:spPr>
              <a:xfrm>
                <a:off x="4141980" y="3507316"/>
                <a:ext cx="812788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>
                    <a:solidFill>
                      <a:srgbClr val="5D5D5D"/>
                    </a:solidFill>
                    <a:latin typeface="Albert Sans" pitchFamily="2" charset="0"/>
                  </a:rPr>
                  <a:t>Nationality</a:t>
                </a:r>
              </a:p>
            </p:txBody>
          </p:sp>
          <p:sp>
            <p:nvSpPr>
              <p:cNvPr id="50" name="TextBox 50"/>
              <p:cNvSpPr txBox="1"/>
              <p:nvPr/>
            </p:nvSpPr>
            <p:spPr>
              <a:xfrm>
                <a:off x="407918" y="3507316"/>
                <a:ext cx="812788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Place of Birth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407918" y="3176739"/>
                <a:ext cx="812788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Nickname</a:t>
                </a:r>
              </a:p>
            </p:txBody>
          </p:sp>
          <p:sp>
            <p:nvSpPr>
              <p:cNvPr id="51" name="TextBox 51"/>
              <p:cNvSpPr txBox="1"/>
              <p:nvPr/>
            </p:nvSpPr>
            <p:spPr>
              <a:xfrm>
                <a:off x="4141980" y="3176739"/>
                <a:ext cx="964665" cy="15388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60"/>
                  </a:lnSpc>
                </a:pPr>
                <a:r>
                  <a:rPr lang="en-US" sz="900" b="1" dirty="0">
                    <a:solidFill>
                      <a:srgbClr val="5D5D5D"/>
                    </a:solidFill>
                    <a:latin typeface="Albert Sans" pitchFamily="2" charset="0"/>
                  </a:rPr>
                  <a:t>Date of Birth</a:t>
                </a:r>
              </a:p>
            </p:txBody>
          </p:sp>
          <p:sp>
            <p:nvSpPr>
              <p:cNvPr id="67" name="TextBox 67"/>
              <p:cNvSpPr txBox="1"/>
              <p:nvPr/>
            </p:nvSpPr>
            <p:spPr>
              <a:xfrm>
                <a:off x="5678156" y="3166687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 dirty="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71" name="TextBox 71"/>
              <p:cNvSpPr txBox="1"/>
              <p:nvPr/>
            </p:nvSpPr>
            <p:spPr>
              <a:xfrm>
                <a:off x="6447616" y="3166687"/>
                <a:ext cx="223612" cy="1549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260"/>
                  </a:lnSpc>
                </a:pPr>
                <a:r>
                  <a:rPr lang="en-US" sz="900">
                    <a:solidFill>
                      <a:srgbClr val="BC5118"/>
                    </a:solidFill>
                    <a:latin typeface="Albert Sans" pitchFamily="2" charset="0"/>
                  </a:rPr>
                  <a:t>/</a:t>
                </a:r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1501189" y="2814627"/>
                <a:ext cx="5694270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2040698" h="82304">
                    <a:moveTo>
                      <a:pt x="0" y="0"/>
                    </a:moveTo>
                    <a:lnTo>
                      <a:pt x="2040698" y="0"/>
                    </a:lnTo>
                    <a:lnTo>
                      <a:pt x="2040698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2"/>
              <p:cNvSpPr/>
              <p:nvPr/>
            </p:nvSpPr>
            <p:spPr>
              <a:xfrm>
                <a:off x="1501189" y="4467514"/>
                <a:ext cx="568794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2038432" h="82304">
                    <a:moveTo>
                      <a:pt x="0" y="0"/>
                    </a:moveTo>
                    <a:lnTo>
                      <a:pt x="2038432" y="0"/>
                    </a:lnTo>
                    <a:lnTo>
                      <a:pt x="2038432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18"/>
              <p:cNvSpPr/>
              <p:nvPr/>
            </p:nvSpPr>
            <p:spPr>
              <a:xfrm>
                <a:off x="5153925" y="4136935"/>
                <a:ext cx="2041534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731640" h="82304">
                    <a:moveTo>
                      <a:pt x="0" y="0"/>
                    </a:moveTo>
                    <a:lnTo>
                      <a:pt x="731640" y="0"/>
                    </a:lnTo>
                    <a:lnTo>
                      <a:pt x="731640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31"/>
              <p:cNvSpPr/>
              <p:nvPr/>
            </p:nvSpPr>
            <p:spPr>
              <a:xfrm>
                <a:off x="1499882" y="413693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34"/>
              <p:cNvSpPr/>
              <p:nvPr/>
            </p:nvSpPr>
            <p:spPr>
              <a:xfrm>
                <a:off x="2407781" y="4136935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/>
              <p:nvPr/>
            </p:nvSpPr>
            <p:spPr>
              <a:xfrm>
                <a:off x="5153925" y="3806358"/>
                <a:ext cx="2041534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731640" h="82304">
                    <a:moveTo>
                      <a:pt x="0" y="0"/>
                    </a:moveTo>
                    <a:lnTo>
                      <a:pt x="731640" y="0"/>
                    </a:lnTo>
                    <a:lnTo>
                      <a:pt x="731640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44"/>
              <p:cNvSpPr/>
              <p:nvPr/>
            </p:nvSpPr>
            <p:spPr>
              <a:xfrm>
                <a:off x="1501189" y="3806358"/>
                <a:ext cx="2041534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731640" h="82304">
                    <a:moveTo>
                      <a:pt x="0" y="0"/>
                    </a:moveTo>
                    <a:lnTo>
                      <a:pt x="731640" y="0"/>
                    </a:lnTo>
                    <a:lnTo>
                      <a:pt x="731640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40"/>
              <p:cNvSpPr/>
              <p:nvPr/>
            </p:nvSpPr>
            <p:spPr>
              <a:xfrm>
                <a:off x="5153925" y="3475781"/>
                <a:ext cx="2041534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731640" h="82304">
                    <a:moveTo>
                      <a:pt x="0" y="0"/>
                    </a:moveTo>
                    <a:lnTo>
                      <a:pt x="731640" y="0"/>
                    </a:lnTo>
                    <a:lnTo>
                      <a:pt x="731640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48"/>
              <p:cNvSpPr/>
              <p:nvPr/>
            </p:nvSpPr>
            <p:spPr>
              <a:xfrm>
                <a:off x="1501189" y="3475781"/>
                <a:ext cx="2041534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731640" h="82304">
                    <a:moveTo>
                      <a:pt x="0" y="0"/>
                    </a:moveTo>
                    <a:lnTo>
                      <a:pt x="731640" y="0"/>
                    </a:lnTo>
                    <a:lnTo>
                      <a:pt x="731640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7"/>
              <p:cNvSpPr/>
              <p:nvPr/>
            </p:nvSpPr>
            <p:spPr>
              <a:xfrm>
                <a:off x="1501189" y="3145204"/>
                <a:ext cx="2041534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731640" h="82304">
                    <a:moveTo>
                      <a:pt x="0" y="0"/>
                    </a:moveTo>
                    <a:lnTo>
                      <a:pt x="731640" y="0"/>
                    </a:lnTo>
                    <a:lnTo>
                      <a:pt x="731640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59"/>
              <p:cNvSpPr/>
              <p:nvPr/>
            </p:nvSpPr>
            <p:spPr>
              <a:xfrm>
                <a:off x="5923385" y="3145204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62"/>
              <p:cNvSpPr/>
              <p:nvPr/>
            </p:nvSpPr>
            <p:spPr>
              <a:xfrm>
                <a:off x="6196342" y="3145204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59">
                <a:extLst>
                  <a:ext uri="{FF2B5EF4-FFF2-40B4-BE49-F238E27FC236}">
                    <a16:creationId xmlns:a16="http://schemas.microsoft.com/office/drawing/2014/main" id="{97741C19-14B8-CBEC-338E-AEB63390BCFA}"/>
                  </a:ext>
                </a:extLst>
              </p:cNvPr>
              <p:cNvSpPr/>
              <p:nvPr/>
            </p:nvSpPr>
            <p:spPr>
              <a:xfrm>
                <a:off x="5153925" y="3145204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62">
                <a:extLst>
                  <a:ext uri="{FF2B5EF4-FFF2-40B4-BE49-F238E27FC236}">
                    <a16:creationId xmlns:a16="http://schemas.microsoft.com/office/drawing/2014/main" id="{E051751F-9665-F87D-9802-CA24EC891318}"/>
                  </a:ext>
                </a:extLst>
              </p:cNvPr>
              <p:cNvSpPr/>
              <p:nvPr/>
            </p:nvSpPr>
            <p:spPr>
              <a:xfrm>
                <a:off x="5426882" y="3145204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59">
                <a:extLst>
                  <a:ext uri="{FF2B5EF4-FFF2-40B4-BE49-F238E27FC236}">
                    <a16:creationId xmlns:a16="http://schemas.microsoft.com/office/drawing/2014/main" id="{E47EC409-C117-AFBF-0C37-EF372A044DF8}"/>
                  </a:ext>
                </a:extLst>
              </p:cNvPr>
              <p:cNvSpPr/>
              <p:nvPr/>
            </p:nvSpPr>
            <p:spPr>
              <a:xfrm>
                <a:off x="6692844" y="3145204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62">
                <a:extLst>
                  <a:ext uri="{FF2B5EF4-FFF2-40B4-BE49-F238E27FC236}">
                    <a16:creationId xmlns:a16="http://schemas.microsoft.com/office/drawing/2014/main" id="{1A8CB2E6-C7E4-20A9-7188-4C84BE19E361}"/>
                  </a:ext>
                </a:extLst>
              </p:cNvPr>
              <p:cNvSpPr/>
              <p:nvPr/>
            </p:nvSpPr>
            <p:spPr>
              <a:xfrm>
                <a:off x="6965801" y="3145204"/>
                <a:ext cx="229657" cy="229657"/>
              </a:xfrm>
              <a:custGeom>
                <a:avLst/>
                <a:gdLst/>
                <a:ahLst/>
                <a:cxnLst/>
                <a:rect l="l" t="t" r="r" b="b"/>
                <a:pathLst>
                  <a:path w="82304" h="82304">
                    <a:moveTo>
                      <a:pt x="0" y="0"/>
                    </a:moveTo>
                    <a:lnTo>
                      <a:pt x="82304" y="0"/>
                    </a:lnTo>
                    <a:lnTo>
                      <a:pt x="82304" y="82304"/>
                    </a:lnTo>
                    <a:lnTo>
                      <a:pt x="0" y="8230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EBC3A9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FBAF3223-191C-631E-638D-6D49338CAD55}"/>
                </a:ext>
              </a:extLst>
            </p:cNvPr>
            <p:cNvGrpSpPr/>
            <p:nvPr/>
          </p:nvGrpSpPr>
          <p:grpSpPr>
            <a:xfrm>
              <a:off x="0" y="350794"/>
              <a:ext cx="7556500" cy="1523518"/>
              <a:chOff x="0" y="350794"/>
              <a:chExt cx="7556500" cy="1523518"/>
            </a:xfrm>
          </p:grpSpPr>
          <p:sp>
            <p:nvSpPr>
              <p:cNvPr id="2" name="AutoShape 2"/>
              <p:cNvSpPr/>
              <p:nvPr/>
            </p:nvSpPr>
            <p:spPr>
              <a:xfrm flipV="1">
                <a:off x="0" y="1874312"/>
                <a:ext cx="7556500" cy="0"/>
              </a:xfrm>
              <a:prstGeom prst="line">
                <a:avLst/>
              </a:prstGeom>
              <a:ln w="9525" cap="flat">
                <a:solidFill>
                  <a:srgbClr val="EBC3A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443918" y="1218718"/>
                <a:ext cx="3336082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BC5118"/>
                    </a:solidFill>
                    <a:latin typeface="Albert Sans" pitchFamily="2" charset="0"/>
                  </a:rPr>
                  <a:t>Youth Ministry Coordinator:</a:t>
                </a:r>
                <a:r>
                  <a:rPr lang="en-US" sz="900" b="1" dirty="0">
                    <a:solidFill>
                      <a:srgbClr val="9B211B"/>
                    </a:solidFill>
                    <a:latin typeface="Albert Sans" pitchFamily="2" charset="0"/>
                  </a:rPr>
                  <a:t> </a:t>
                </a:r>
                <a:r>
                  <a:rPr lang="en-US" sz="900" dirty="0">
                    <a:solidFill>
                      <a:srgbClr val="5D5D5D"/>
                    </a:solidFill>
                    <a:latin typeface="Albert Sans" pitchFamily="2" charset="0"/>
                  </a:rPr>
                  <a:t>Sarah Johnson - (555) 555-1234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>
                <a:off x="407918" y="350794"/>
                <a:ext cx="4832349" cy="7523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5996"/>
                  </a:lnSpc>
                  <a:spcBef>
                    <a:spcPct val="0"/>
                  </a:spcBef>
                </a:pPr>
                <a:r>
                  <a:rPr lang="en-US" sz="4996" dirty="0">
                    <a:solidFill>
                      <a:srgbClr val="BC5118"/>
                    </a:solidFill>
                    <a:latin typeface="Abril Fatface"/>
                  </a:rPr>
                  <a:t>Church registry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443918" y="1385406"/>
                <a:ext cx="2886564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b="1" dirty="0">
                    <a:solidFill>
                      <a:srgbClr val="BC5118"/>
                    </a:solidFill>
                    <a:latin typeface="Albert Sans" pitchFamily="2" charset="0"/>
                  </a:rPr>
                  <a:t>Office Hours:</a:t>
                </a:r>
                <a:r>
                  <a:rPr lang="en-US" sz="900" b="1" dirty="0">
                    <a:solidFill>
                      <a:srgbClr val="13544E"/>
                    </a:solidFill>
                    <a:latin typeface="Albert Sans" pitchFamily="2" charset="0"/>
                  </a:rPr>
                  <a:t> </a:t>
                </a:r>
                <a:r>
                  <a:rPr lang="en-US" sz="900" dirty="0">
                    <a:solidFill>
                      <a:srgbClr val="5D5D5D"/>
                    </a:solidFill>
                    <a:latin typeface="Albert Sans" pitchFamily="2" charset="0"/>
                  </a:rPr>
                  <a:t>Monday-Friday, 9:00 AM - 5:00 PM</a:t>
                </a:r>
              </a:p>
            </p:txBody>
          </p:sp>
          <p:sp>
            <p:nvSpPr>
              <p:cNvPr id="4" name="Freeform 4"/>
              <p:cNvSpPr/>
              <p:nvPr/>
            </p:nvSpPr>
            <p:spPr>
              <a:xfrm>
                <a:off x="6662915" y="567957"/>
                <a:ext cx="459435" cy="459435"/>
              </a:xfrm>
              <a:custGeom>
                <a:avLst/>
                <a:gdLst/>
                <a:ahLst/>
                <a:cxnLst/>
                <a:rect l="l" t="t" r="r" b="b"/>
                <a:pathLst>
                  <a:path w="459435" h="459435">
                    <a:moveTo>
                      <a:pt x="0" y="0"/>
                    </a:moveTo>
                    <a:lnTo>
                      <a:pt x="459435" y="0"/>
                    </a:lnTo>
                    <a:lnTo>
                      <a:pt x="459435" y="459435"/>
                    </a:lnTo>
                    <a:lnTo>
                      <a:pt x="0" y="459435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4289425" y="1218718"/>
                <a:ext cx="2832925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5D5D5D"/>
                    </a:solidFill>
                    <a:latin typeface="Albert Sans"/>
                  </a:rPr>
                  <a:t>gracecommunitychurch.org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5331501" y="1385406"/>
                <a:ext cx="1790849" cy="1333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5D5D5D"/>
                    </a:solidFill>
                    <a:latin typeface="Albert Sans"/>
                  </a:rPr>
                  <a:t>123 Faith Avenue, </a:t>
                </a:r>
                <a:r>
                  <a:rPr lang="en-US" sz="900" dirty="0" err="1">
                    <a:solidFill>
                      <a:srgbClr val="5D5D5D"/>
                    </a:solidFill>
                    <a:latin typeface="Albert Sans"/>
                  </a:rPr>
                  <a:t>Hopeville</a:t>
                </a:r>
                <a:r>
                  <a:rPr lang="en-US" sz="900" dirty="0">
                    <a:solidFill>
                      <a:srgbClr val="5D5D5D"/>
                    </a:solidFill>
                    <a:latin typeface="Albert Sans"/>
                  </a:rPr>
                  <a:t>, USA</a:t>
                </a:r>
              </a:p>
            </p:txBody>
          </p:sp>
        </p:grpSp>
        <p:sp>
          <p:nvSpPr>
            <p:cNvPr id="161" name="TemplateLAB"/>
            <p:cNvSpPr/>
            <p:nvPr/>
          </p:nvSpPr>
          <p:spPr>
            <a:xfrm>
              <a:off x="3490250" y="10431130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Abril Fatface</vt:lpstr>
      <vt:lpstr>Albert Sans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Church directory (Portrait)</dc:title>
  <dc:creator>Hoang Anh</dc:creator>
  <cp:lastModifiedBy>Hoang Anh</cp:lastModifiedBy>
  <cp:revision>20</cp:revision>
  <dcterms:created xsi:type="dcterms:W3CDTF">2006-08-16T00:00:00Z</dcterms:created>
  <dcterms:modified xsi:type="dcterms:W3CDTF">2024-03-07T15:33:38Z</dcterms:modified>
  <dc:identifier>DAF-0JVOaCo</dc:identifier>
</cp:coreProperties>
</file>