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Libre Baskerville" panose="02000000000000000000" pitchFamily="2" charset="0"/>
      <p:regular r:id="rId3"/>
      <p:bold r:id="rId4"/>
      <p:italic r:id="rId5"/>
    </p:embeddedFont>
    <p:embeddedFont>
      <p:font typeface="Ovo" panose="02020502070400060406" pitchFamily="18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27C0-1615-09B0-3422-E6C07705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1">
            <a:extLst>
              <a:ext uri="{FF2B5EF4-FFF2-40B4-BE49-F238E27FC236}">
                <a16:creationId xmlns:a16="http://schemas.microsoft.com/office/drawing/2014/main" id="{E0221619-ED1C-C98D-A1BF-F50DD2035D21}"/>
              </a:ext>
            </a:extLst>
          </p:cNvPr>
          <p:cNvGrpSpPr/>
          <p:nvPr/>
        </p:nvGrpSpPr>
        <p:grpSpPr>
          <a:xfrm>
            <a:off x="386731" y="574197"/>
            <a:ext cx="7001798" cy="9685686"/>
            <a:chOff x="386731" y="574197"/>
            <a:chExt cx="7001798" cy="9685686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78A4AA9-4DEE-B740-7A42-4E3565B10F76}"/>
                </a:ext>
              </a:extLst>
            </p:cNvPr>
            <p:cNvGrpSpPr/>
            <p:nvPr/>
          </p:nvGrpSpPr>
          <p:grpSpPr>
            <a:xfrm>
              <a:off x="386731" y="1091356"/>
              <a:ext cx="6783037" cy="9168527"/>
              <a:chOff x="388482" y="1164813"/>
              <a:chExt cx="6783037" cy="916852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A984132F-CD15-9DD8-9111-0BE663CA1CC0}"/>
                  </a:ext>
                </a:extLst>
              </p:cNvPr>
              <p:cNvSpPr/>
              <p:nvPr/>
            </p:nvSpPr>
            <p:spPr>
              <a:xfrm>
                <a:off x="388482" y="1164813"/>
                <a:ext cx="6783037" cy="9168527"/>
              </a:xfrm>
              <a:custGeom>
                <a:avLst/>
                <a:gdLst/>
                <a:ahLst/>
                <a:cxnLst/>
                <a:rect l="l" t="t" r="r" b="b"/>
                <a:pathLst>
                  <a:path w="2430887" h="3285793">
                    <a:moveTo>
                      <a:pt x="0" y="0"/>
                    </a:moveTo>
                    <a:lnTo>
                      <a:pt x="2430887" y="0"/>
                    </a:lnTo>
                    <a:lnTo>
                      <a:pt x="2430887" y="3285793"/>
                    </a:lnTo>
                    <a:lnTo>
                      <a:pt x="0" y="3285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5D5D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>
                <a:extLst>
                  <a:ext uri="{FF2B5EF4-FFF2-40B4-BE49-F238E27FC236}">
                    <a16:creationId xmlns:a16="http://schemas.microsoft.com/office/drawing/2014/main" id="{743875AB-6A5E-EFB1-233C-1E66F2BE82F4}"/>
                  </a:ext>
                </a:extLst>
              </p:cNvPr>
              <p:cNvSpPr/>
              <p:nvPr/>
            </p:nvSpPr>
            <p:spPr>
              <a:xfrm>
                <a:off x="388482" y="4222576"/>
                <a:ext cx="6783037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>
                <a:extLst>
                  <a:ext uri="{FF2B5EF4-FFF2-40B4-BE49-F238E27FC236}">
                    <a16:creationId xmlns:a16="http://schemas.microsoft.com/office/drawing/2014/main" id="{C6DD227C-1B10-62FF-5A80-2BF7388DC361}"/>
                  </a:ext>
                </a:extLst>
              </p:cNvPr>
              <p:cNvSpPr/>
              <p:nvPr/>
            </p:nvSpPr>
            <p:spPr>
              <a:xfrm>
                <a:off x="388482" y="7275577"/>
                <a:ext cx="6783037" cy="0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>
                <a:extLst>
                  <a:ext uri="{FF2B5EF4-FFF2-40B4-BE49-F238E27FC236}">
                    <a16:creationId xmlns:a16="http://schemas.microsoft.com/office/drawing/2014/main" id="{E12E675D-0047-ABC0-75D2-7E4084FCA62C}"/>
                  </a:ext>
                </a:extLst>
              </p:cNvPr>
              <p:cNvSpPr/>
              <p:nvPr/>
            </p:nvSpPr>
            <p:spPr>
              <a:xfrm>
                <a:off x="2561440" y="1164813"/>
                <a:ext cx="0" cy="9168527"/>
              </a:xfrm>
              <a:prstGeom prst="line">
                <a:avLst/>
              </a:prstGeom>
              <a:ln w="9525" cap="flat">
                <a:solidFill>
                  <a:srgbClr val="5D5D5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602A660-2DB3-F70A-2BEE-65C5EA30F071}"/>
                </a:ext>
              </a:extLst>
            </p:cNvPr>
            <p:cNvGrpSpPr/>
            <p:nvPr/>
          </p:nvGrpSpPr>
          <p:grpSpPr>
            <a:xfrm>
              <a:off x="390062" y="7206406"/>
              <a:ext cx="6510700" cy="3048715"/>
              <a:chOff x="391813" y="7279863"/>
              <a:chExt cx="6510700" cy="3048715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7C15D0A0-8291-7F55-4E8B-7C2052CE43AF}"/>
                  </a:ext>
                </a:extLst>
              </p:cNvPr>
              <p:cNvGrpSpPr/>
              <p:nvPr/>
            </p:nvGrpSpPr>
            <p:grpSpPr>
              <a:xfrm>
                <a:off x="2837665" y="7520711"/>
                <a:ext cx="4064848" cy="2567495"/>
                <a:chOff x="2837665" y="1414622"/>
                <a:chExt cx="4064848" cy="2567495"/>
              </a:xfrm>
            </p:grpSpPr>
            <p:sp>
              <p:nvSpPr>
                <p:cNvPr id="150" name="TextBox 74">
                  <a:extLst>
                    <a:ext uri="{FF2B5EF4-FFF2-40B4-BE49-F238E27FC236}">
                      <a16:creationId xmlns:a16="http://schemas.microsoft.com/office/drawing/2014/main" id="{F11E66BF-1AFE-00BB-8B5E-AE9722D3B5E4}"/>
                    </a:ext>
                  </a:extLst>
                </p:cNvPr>
                <p:cNvSpPr txBox="1"/>
                <p:nvPr/>
              </p:nvSpPr>
              <p:spPr>
                <a:xfrm>
                  <a:off x="2837665" y="1419699"/>
                  <a:ext cx="1002244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Membership Status</a:t>
                  </a:r>
                </a:p>
              </p:txBody>
            </p:sp>
            <p:sp>
              <p:nvSpPr>
                <p:cNvPr id="151" name="TextBox 76">
                  <a:extLst>
                    <a:ext uri="{FF2B5EF4-FFF2-40B4-BE49-F238E27FC236}">
                      <a16:creationId xmlns:a16="http://schemas.microsoft.com/office/drawing/2014/main" id="{1F42516D-12A7-EA48-9AC3-819946CFD224}"/>
                    </a:ext>
                  </a:extLst>
                </p:cNvPr>
                <p:cNvSpPr txBox="1"/>
                <p:nvPr/>
              </p:nvSpPr>
              <p:spPr>
                <a:xfrm>
                  <a:off x="2837665" y="176290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Ministry Involvement</a:t>
                  </a:r>
                </a:p>
              </p:txBody>
            </p:sp>
            <p:sp>
              <p:nvSpPr>
                <p:cNvPr id="152" name="TextBox 78">
                  <a:extLst>
                    <a:ext uri="{FF2B5EF4-FFF2-40B4-BE49-F238E27FC236}">
                      <a16:creationId xmlns:a16="http://schemas.microsoft.com/office/drawing/2014/main" id="{9DE75FE3-9FAD-EA66-B6E6-03AC7F64AD4B}"/>
                    </a:ext>
                  </a:extLst>
                </p:cNvPr>
                <p:cNvSpPr txBox="1"/>
                <p:nvPr/>
              </p:nvSpPr>
              <p:spPr>
                <a:xfrm>
                  <a:off x="2837665" y="210611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Relationship status</a:t>
                  </a:r>
                </a:p>
              </p:txBody>
            </p:sp>
            <p:sp>
              <p:nvSpPr>
                <p:cNvPr id="153" name="TextBox 80">
                  <a:extLst>
                    <a:ext uri="{FF2B5EF4-FFF2-40B4-BE49-F238E27FC236}">
                      <a16:creationId xmlns:a16="http://schemas.microsoft.com/office/drawing/2014/main" id="{2DC8D904-61AD-6310-D40E-8F79AD3E522B}"/>
                    </a:ext>
                  </a:extLst>
                </p:cNvPr>
                <p:cNvSpPr txBox="1"/>
                <p:nvPr/>
              </p:nvSpPr>
              <p:spPr>
                <a:xfrm>
                  <a:off x="2837665" y="244933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Baptism/Confirmation Dates</a:t>
                  </a:r>
                </a:p>
              </p:txBody>
            </p:sp>
            <p:sp>
              <p:nvSpPr>
                <p:cNvPr id="154" name="TextBox 82">
                  <a:extLst>
                    <a:ext uri="{FF2B5EF4-FFF2-40B4-BE49-F238E27FC236}">
                      <a16:creationId xmlns:a16="http://schemas.microsoft.com/office/drawing/2014/main" id="{6A6F0EEF-B3A0-F16A-9796-AB60552A99BC}"/>
                    </a:ext>
                  </a:extLst>
                </p:cNvPr>
                <p:cNvSpPr txBox="1"/>
                <p:nvPr/>
              </p:nvSpPr>
              <p:spPr>
                <a:xfrm>
                  <a:off x="2837665" y="279254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Date Joined</a:t>
                  </a:r>
                </a:p>
              </p:txBody>
            </p:sp>
            <p:sp>
              <p:nvSpPr>
                <p:cNvPr id="155" name="TextBox 87">
                  <a:extLst>
                    <a:ext uri="{FF2B5EF4-FFF2-40B4-BE49-F238E27FC236}">
                      <a16:creationId xmlns:a16="http://schemas.microsoft.com/office/drawing/2014/main" id="{5F973093-D160-9009-454F-BB9483272D95}"/>
                    </a:ext>
                  </a:extLst>
                </p:cNvPr>
                <p:cNvSpPr txBox="1"/>
                <p:nvPr/>
              </p:nvSpPr>
              <p:spPr>
                <a:xfrm>
                  <a:off x="4823536" y="3515414"/>
                  <a:ext cx="2078977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Emergency Contact Information</a:t>
                  </a:r>
                </a:p>
              </p:txBody>
            </p:sp>
            <p:sp>
              <p:nvSpPr>
                <p:cNvPr id="156" name="TextBox 75">
                  <a:extLst>
                    <a:ext uri="{FF2B5EF4-FFF2-40B4-BE49-F238E27FC236}">
                      <a16:creationId xmlns:a16="http://schemas.microsoft.com/office/drawing/2014/main" id="{E9A04B6C-B68E-69CD-592F-7E23C35606E8}"/>
                    </a:ext>
                  </a:extLst>
                </p:cNvPr>
                <p:cNvSpPr txBox="1"/>
                <p:nvPr/>
              </p:nvSpPr>
              <p:spPr>
                <a:xfrm>
                  <a:off x="5900269" y="1414622"/>
                  <a:ext cx="1002244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Active</a:t>
                  </a:r>
                </a:p>
              </p:txBody>
            </p:sp>
            <p:sp>
              <p:nvSpPr>
                <p:cNvPr id="157" name="TextBox 77">
                  <a:extLst>
                    <a:ext uri="{FF2B5EF4-FFF2-40B4-BE49-F238E27FC236}">
                      <a16:creationId xmlns:a16="http://schemas.microsoft.com/office/drawing/2014/main" id="{C066147B-2F4B-AA1E-2076-88CFEEAFF954}"/>
                    </a:ext>
                  </a:extLst>
                </p:cNvPr>
                <p:cNvSpPr txBox="1"/>
                <p:nvPr/>
              </p:nvSpPr>
              <p:spPr>
                <a:xfrm>
                  <a:off x="4666368" y="175783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Hospitality Team, Spanish Language Bible Study</a:t>
                  </a:r>
                </a:p>
              </p:txBody>
            </p:sp>
            <p:sp>
              <p:nvSpPr>
                <p:cNvPr id="158" name="TextBox 79">
                  <a:extLst>
                    <a:ext uri="{FF2B5EF4-FFF2-40B4-BE49-F238E27FC236}">
                      <a16:creationId xmlns:a16="http://schemas.microsoft.com/office/drawing/2014/main" id="{4EB019B9-828C-DE9F-DE0E-59D4B1F4FAA5}"/>
                    </a:ext>
                  </a:extLst>
                </p:cNvPr>
                <p:cNvSpPr txBox="1"/>
                <p:nvPr/>
              </p:nvSpPr>
              <p:spPr>
                <a:xfrm>
                  <a:off x="4666368" y="210104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Married to Javier Rodriguez</a:t>
                  </a:r>
                </a:p>
              </p:txBody>
            </p:sp>
            <p:sp>
              <p:nvSpPr>
                <p:cNvPr id="159" name="TextBox 81">
                  <a:extLst>
                    <a:ext uri="{FF2B5EF4-FFF2-40B4-BE49-F238E27FC236}">
                      <a16:creationId xmlns:a16="http://schemas.microsoft.com/office/drawing/2014/main" id="{57220751-44A2-C908-F63E-88C69F06932D}"/>
                    </a:ext>
                  </a:extLst>
                </p:cNvPr>
                <p:cNvSpPr txBox="1"/>
                <p:nvPr/>
              </p:nvSpPr>
              <p:spPr>
                <a:xfrm>
                  <a:off x="4666368" y="244425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Baptized on September 20, 2010</a:t>
                  </a:r>
                </a:p>
              </p:txBody>
            </p:sp>
            <p:sp>
              <p:nvSpPr>
                <p:cNvPr id="160" name="TextBox 83">
                  <a:extLst>
                    <a:ext uri="{FF2B5EF4-FFF2-40B4-BE49-F238E27FC236}">
                      <a16:creationId xmlns:a16="http://schemas.microsoft.com/office/drawing/2014/main" id="{A701AFC2-C8DF-048D-0C30-FD4A787924AA}"/>
                    </a:ext>
                  </a:extLst>
                </p:cNvPr>
                <p:cNvSpPr txBox="1"/>
                <p:nvPr/>
              </p:nvSpPr>
              <p:spPr>
                <a:xfrm>
                  <a:off x="4666368" y="278746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November 15, 2009</a:t>
                  </a:r>
                </a:p>
              </p:txBody>
            </p:sp>
            <p:sp>
              <p:nvSpPr>
                <p:cNvPr id="161" name="TextBox 88">
                  <a:extLst>
                    <a:ext uri="{FF2B5EF4-FFF2-40B4-BE49-F238E27FC236}">
                      <a16:creationId xmlns:a16="http://schemas.microsoft.com/office/drawing/2014/main" id="{6FB02F83-3700-7B23-5AAF-5D775223B745}"/>
                    </a:ext>
                  </a:extLst>
                </p:cNvPr>
                <p:cNvSpPr txBox="1"/>
                <p:nvPr/>
              </p:nvSpPr>
              <p:spPr>
                <a:xfrm>
                  <a:off x="6144965" y="3704757"/>
                  <a:ext cx="757548" cy="1280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(555) 555-3210</a:t>
                  </a:r>
                </a:p>
              </p:txBody>
            </p:sp>
            <p:sp>
              <p:nvSpPr>
                <p:cNvPr id="162" name="TextBox 89">
                  <a:extLst>
                    <a:ext uri="{FF2B5EF4-FFF2-40B4-BE49-F238E27FC236}">
                      <a16:creationId xmlns:a16="http://schemas.microsoft.com/office/drawing/2014/main" id="{7074AC81-F0CA-82C1-DDCD-04805C104C65}"/>
                    </a:ext>
                  </a:extLst>
                </p:cNvPr>
                <p:cNvSpPr txBox="1"/>
                <p:nvPr/>
              </p:nvSpPr>
              <p:spPr>
                <a:xfrm>
                  <a:off x="5729609" y="3854059"/>
                  <a:ext cx="1172904" cy="12471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Rosa Garcia (Sister)</a:t>
                  </a:r>
                </a:p>
              </p:txBody>
            </p:sp>
            <p:sp>
              <p:nvSpPr>
                <p:cNvPr id="163" name="AutoShape 22">
                  <a:extLst>
                    <a:ext uri="{FF2B5EF4-FFF2-40B4-BE49-F238E27FC236}">
                      <a16:creationId xmlns:a16="http://schemas.microsoft.com/office/drawing/2014/main" id="{9F5F26D4-6260-8D67-288A-BEE36B4790DD}"/>
                    </a:ext>
                  </a:extLst>
                </p:cNvPr>
                <p:cNvSpPr/>
                <p:nvPr/>
              </p:nvSpPr>
              <p:spPr>
                <a:xfrm>
                  <a:off x="2837665" y="161468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AutoShape 23">
                  <a:extLst>
                    <a:ext uri="{FF2B5EF4-FFF2-40B4-BE49-F238E27FC236}">
                      <a16:creationId xmlns:a16="http://schemas.microsoft.com/office/drawing/2014/main" id="{51B1A713-CE30-C93C-A3BF-4B7DDFD67AC8}"/>
                    </a:ext>
                  </a:extLst>
                </p:cNvPr>
                <p:cNvSpPr/>
                <p:nvPr/>
              </p:nvSpPr>
              <p:spPr>
                <a:xfrm>
                  <a:off x="2837665" y="195789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AutoShape 24">
                  <a:extLst>
                    <a:ext uri="{FF2B5EF4-FFF2-40B4-BE49-F238E27FC236}">
                      <a16:creationId xmlns:a16="http://schemas.microsoft.com/office/drawing/2014/main" id="{E815D235-5205-E605-AB00-D26E649C68BB}"/>
                    </a:ext>
                  </a:extLst>
                </p:cNvPr>
                <p:cNvSpPr/>
                <p:nvPr/>
              </p:nvSpPr>
              <p:spPr>
                <a:xfrm>
                  <a:off x="2837665" y="230110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AutoShape 25">
                  <a:extLst>
                    <a:ext uri="{FF2B5EF4-FFF2-40B4-BE49-F238E27FC236}">
                      <a16:creationId xmlns:a16="http://schemas.microsoft.com/office/drawing/2014/main" id="{4B5621D5-4F49-6728-E838-FD53B961E701}"/>
                    </a:ext>
                  </a:extLst>
                </p:cNvPr>
                <p:cNvSpPr/>
                <p:nvPr/>
              </p:nvSpPr>
              <p:spPr>
                <a:xfrm>
                  <a:off x="2837665" y="264431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AutoShape 26">
                  <a:extLst>
                    <a:ext uri="{FF2B5EF4-FFF2-40B4-BE49-F238E27FC236}">
                      <a16:creationId xmlns:a16="http://schemas.microsoft.com/office/drawing/2014/main" id="{604EF325-C2FC-4023-B029-01685F3AA7FC}"/>
                    </a:ext>
                  </a:extLst>
                </p:cNvPr>
                <p:cNvSpPr/>
                <p:nvPr/>
              </p:nvSpPr>
              <p:spPr>
                <a:xfrm>
                  <a:off x="2837665" y="298752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E4EDC21C-DC7E-A536-5487-1946EA9ECFA6}"/>
                    </a:ext>
                  </a:extLst>
                </p:cNvPr>
                <p:cNvGrpSpPr/>
                <p:nvPr/>
              </p:nvGrpSpPr>
              <p:grpSpPr>
                <a:xfrm>
                  <a:off x="2837665" y="3512876"/>
                  <a:ext cx="2380656" cy="469241"/>
                  <a:chOff x="2837665" y="3512876"/>
                  <a:chExt cx="2380656" cy="469241"/>
                </a:xfrm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2D271C50-F04A-EC84-E493-E96FC9F296B5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855918"/>
                    <a:ext cx="1605019" cy="126199"/>
                    <a:chOff x="2837665" y="3855918"/>
                    <a:chExt cx="1605019" cy="126199"/>
                  </a:xfrm>
                </p:grpSpPr>
                <p:sp>
                  <p:nvSpPr>
                    <p:cNvPr id="180" name="TextBox 84">
                      <a:extLst>
                        <a:ext uri="{FF2B5EF4-FFF2-40B4-BE49-F238E27FC236}">
                          <a16:creationId xmlns:a16="http://schemas.microsoft.com/office/drawing/2014/main" id="{95DB874D-415E-3BAE-7088-D921DE2E16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855918"/>
                      <a:ext cx="1469167" cy="12619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it-IT" sz="799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321 Maple Lane, Suburbia, USA</a:t>
                      </a:r>
                    </a:p>
                  </p:txBody>
                </p: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9F0600BD-7962-52DE-53FE-135CCC590E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868363"/>
                      <a:ext cx="101310" cy="101310"/>
                      <a:chOff x="2837665" y="3873125"/>
                      <a:chExt cx="101310" cy="101310"/>
                    </a:xfrm>
                  </p:grpSpPr>
                  <p:sp>
                    <p:nvSpPr>
                      <p:cNvPr id="182" name="Freeform 28">
                        <a:extLst>
                          <a:ext uri="{FF2B5EF4-FFF2-40B4-BE49-F238E27FC236}">
                            <a16:creationId xmlns:a16="http://schemas.microsoft.com/office/drawing/2014/main" id="{3A76809C-C8B4-E304-AA31-27AD08DD03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873125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" name="Freeform 30">
                        <a:extLst>
                          <a:ext uri="{FF2B5EF4-FFF2-40B4-BE49-F238E27FC236}">
                            <a16:creationId xmlns:a16="http://schemas.microsoft.com/office/drawing/2014/main" id="{0BBBD4BC-23DB-E0CE-2082-2DF0CB1D7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7764" y="3894414"/>
                        <a:ext cx="41112" cy="587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112" h="58731">
                            <a:moveTo>
                              <a:pt x="0" y="0"/>
                            </a:moveTo>
                            <a:lnTo>
                              <a:pt x="41112" y="0"/>
                            </a:lnTo>
                            <a:lnTo>
                              <a:pt x="41112" y="58730"/>
                            </a:lnTo>
                            <a:lnTo>
                              <a:pt x="0" y="5873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3">
                          <a:extLs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8876D510-96C4-4365-B1F1-865002C12407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683791"/>
                    <a:ext cx="2380656" cy="129270"/>
                    <a:chOff x="2837665" y="3703545"/>
                    <a:chExt cx="2380656" cy="129270"/>
                  </a:xfrm>
                </p:grpSpPr>
                <p:sp>
                  <p:nvSpPr>
                    <p:cNvPr id="176" name="TextBox 85">
                      <a:extLst>
                        <a:ext uri="{FF2B5EF4-FFF2-40B4-BE49-F238E27FC236}">
                          <a16:creationId xmlns:a16="http://schemas.microsoft.com/office/drawing/2014/main" id="{862656D4-7B6A-E4F9-A12C-9104374DA9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8726" y="3703545"/>
                      <a:ext cx="2239595" cy="12927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60"/>
                        </a:lnSpc>
                        <a:spcBef>
                          <a:spcPct val="0"/>
                        </a:spcBef>
                      </a:pPr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(555) 876-5432 (Mobile)</a:t>
                      </a:r>
                    </a:p>
                  </p:txBody>
                </p:sp>
                <p:grpSp>
                  <p:nvGrpSpPr>
                    <p:cNvPr id="177" name="Group 176">
                      <a:extLst>
                        <a:ext uri="{FF2B5EF4-FFF2-40B4-BE49-F238E27FC236}">
                          <a16:creationId xmlns:a16="http://schemas.microsoft.com/office/drawing/2014/main" id="{62D15B38-63FF-8AED-D4F2-E1960C0FCE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717069"/>
                      <a:ext cx="102222" cy="102222"/>
                      <a:chOff x="2837665" y="3698584"/>
                      <a:chExt cx="102222" cy="102222"/>
                    </a:xfrm>
                  </p:grpSpPr>
                  <p:sp>
                    <p:nvSpPr>
                      <p:cNvPr id="178" name="Freeform 32">
                        <a:extLst>
                          <a:ext uri="{FF2B5EF4-FFF2-40B4-BE49-F238E27FC236}">
                            <a16:creationId xmlns:a16="http://schemas.microsoft.com/office/drawing/2014/main" id="{A02F1A9E-D564-92E2-2277-C87229E1A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698584"/>
                        <a:ext cx="102222" cy="1022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" name="Freeform 34">
                        <a:extLst>
                          <a:ext uri="{FF2B5EF4-FFF2-40B4-BE49-F238E27FC236}">
                            <a16:creationId xmlns:a16="http://schemas.microsoft.com/office/drawing/2014/main" id="{1D0601AE-63E8-80A4-32D2-C9496779F6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1084" y="3722002"/>
                        <a:ext cx="55385" cy="553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385" h="55385">
                            <a:moveTo>
                              <a:pt x="0" y="0"/>
                            </a:moveTo>
                            <a:lnTo>
                              <a:pt x="55385" y="0"/>
                            </a:lnTo>
                            <a:lnTo>
                              <a:pt x="55385" y="55385"/>
                            </a:lnTo>
                            <a:lnTo>
                              <a:pt x="0" y="553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5">
                          <a:extLs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ACD44CE-35A6-1097-CE9C-89DAFCA51863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512876"/>
                    <a:ext cx="1605019" cy="128058"/>
                    <a:chOff x="2837665" y="3505890"/>
                    <a:chExt cx="1605019" cy="128058"/>
                  </a:xfrm>
                </p:grpSpPr>
                <p:sp>
                  <p:nvSpPr>
                    <p:cNvPr id="172" name="TextBox 86">
                      <a:extLst>
                        <a:ext uri="{FF2B5EF4-FFF2-40B4-BE49-F238E27FC236}">
                          <a16:creationId xmlns:a16="http://schemas.microsoft.com/office/drawing/2014/main" id="{D463E320-FCF8-5F37-72E7-403BCC1A09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505890"/>
                      <a:ext cx="1469167" cy="12805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en-US" sz="799" dirty="0">
                          <a:solidFill>
                            <a:srgbClr val="000000"/>
                          </a:solidFill>
                          <a:latin typeface="Ovo"/>
                        </a:rPr>
                        <a:t>maria.rodriguez@example.com</a:t>
                      </a:r>
                    </a:p>
                  </p:txBody>
                </p: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6F52AFF2-2C20-C0A2-6421-63D70AF0DF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519264"/>
                      <a:ext cx="101310" cy="101310"/>
                      <a:chOff x="2837665" y="3524026"/>
                      <a:chExt cx="101310" cy="101310"/>
                    </a:xfrm>
                  </p:grpSpPr>
                  <p:sp>
                    <p:nvSpPr>
                      <p:cNvPr id="174" name="Freeform 36">
                        <a:extLst>
                          <a:ext uri="{FF2B5EF4-FFF2-40B4-BE49-F238E27FC236}">
                            <a16:creationId xmlns:a16="http://schemas.microsoft.com/office/drawing/2014/main" id="{E203BE71-2429-9744-284C-ED9DC5BEE6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524026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5" name="Freeform 38">
                        <a:extLst>
                          <a:ext uri="{FF2B5EF4-FFF2-40B4-BE49-F238E27FC236}">
                            <a16:creationId xmlns:a16="http://schemas.microsoft.com/office/drawing/2014/main" id="{B313DBFD-FC02-CD6C-1675-FD32E67DC5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9773" y="3554335"/>
                        <a:ext cx="57095" cy="406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095" h="40693">
                            <a:moveTo>
                              <a:pt x="0" y="0"/>
                            </a:moveTo>
                            <a:lnTo>
                              <a:pt x="57095" y="0"/>
                            </a:lnTo>
                            <a:lnTo>
                              <a:pt x="57095" y="40693"/>
                            </a:lnTo>
                            <a:lnTo>
                              <a:pt x="0" y="406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7">
                          <a:extLst>
                            <a:ext uri="{96DAC541-7B7A-43D3-8B79-37D633B846F1}">
                              <asvg:svgBlip xmlns:asvg="http://schemas.microsoft.com/office/drawing/2016/SVG/main" r:embed="rId8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FA34DBA2-550C-369B-A3B6-AC0342B61AEC}"/>
                  </a:ext>
                </a:extLst>
              </p:cNvPr>
              <p:cNvGrpSpPr/>
              <p:nvPr/>
            </p:nvGrpSpPr>
            <p:grpSpPr>
              <a:xfrm>
                <a:off x="391813" y="7279863"/>
                <a:ext cx="2164865" cy="3048715"/>
                <a:chOff x="391813" y="7279863"/>
                <a:chExt cx="2164865" cy="3048715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CD4E5D7A-0696-1F8A-785C-AFD70230E6FC}"/>
                    </a:ext>
                  </a:extLst>
                </p:cNvPr>
                <p:cNvGrpSpPr/>
                <p:nvPr/>
              </p:nvGrpSpPr>
              <p:grpSpPr>
                <a:xfrm>
                  <a:off x="391813" y="7279863"/>
                  <a:ext cx="2164865" cy="3048715"/>
                  <a:chOff x="391813" y="7279863"/>
                  <a:chExt cx="2164865" cy="3048715"/>
                </a:xfrm>
              </p:grpSpPr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1828B440-192A-E805-448F-7C684A299A0B}"/>
                      </a:ext>
                    </a:extLst>
                  </p:cNvPr>
                  <p:cNvGrpSpPr/>
                  <p:nvPr/>
                </p:nvGrpSpPr>
                <p:grpSpPr>
                  <a:xfrm>
                    <a:off x="391813" y="7281292"/>
                    <a:ext cx="2164864" cy="3047286"/>
                    <a:chOff x="391813" y="1171955"/>
                    <a:chExt cx="2164864" cy="3047286"/>
                  </a:xfrm>
                </p:grpSpPr>
                <p:sp>
                  <p:nvSpPr>
                    <p:cNvPr id="260" name="Freeform 15">
                      <a:extLst>
                        <a:ext uri="{FF2B5EF4-FFF2-40B4-BE49-F238E27FC236}">
                          <a16:creationId xmlns:a16="http://schemas.microsoft.com/office/drawing/2014/main" id="{97594243-2BFD-6E34-01A8-C3CC98B73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813" y="1171955"/>
                      <a:ext cx="2164864" cy="3047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277" h="1089689">
                          <a:moveTo>
                            <a:pt x="0" y="0"/>
                          </a:moveTo>
                          <a:lnTo>
                            <a:pt x="773277" y="0"/>
                          </a:lnTo>
                          <a:lnTo>
                            <a:pt x="773277" y="1089689"/>
                          </a:lnTo>
                          <a:lnTo>
                            <a:pt x="0" y="1089689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1" name="Freeform 17">
                      <a:extLst>
                        <a:ext uri="{FF2B5EF4-FFF2-40B4-BE49-F238E27FC236}">
                          <a16:creationId xmlns:a16="http://schemas.microsoft.com/office/drawing/2014/main" id="{9F53C1ED-4D39-97F9-D1F2-CCFACF6C0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72" y="1172644"/>
                      <a:ext cx="1597146" cy="3045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7146" h="3030141">
                          <a:moveTo>
                            <a:pt x="0" y="0"/>
                          </a:moveTo>
                          <a:lnTo>
                            <a:pt x="1597146" y="0"/>
                          </a:lnTo>
                          <a:lnTo>
                            <a:pt x="1597146" y="3030141"/>
                          </a:lnTo>
                          <a:lnTo>
                            <a:pt x="0" y="30301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1" name="Image 3">
                    <a:extLst>
                      <a:ext uri="{FF2B5EF4-FFF2-40B4-BE49-F238E27FC236}">
                        <a16:creationId xmlns:a16="http://schemas.microsoft.com/office/drawing/2014/main" id="{73117E2E-1D5D-163F-431A-609F668FC60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2906" y="7279863"/>
                    <a:ext cx="2163772" cy="3048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4869" h="640993">
                        <a:moveTo>
                          <a:pt x="0" y="0"/>
                        </a:moveTo>
                        <a:lnTo>
                          <a:pt x="454869" y="0"/>
                        </a:lnTo>
                        <a:lnTo>
                          <a:pt x="454869" y="640993"/>
                        </a:lnTo>
                        <a:lnTo>
                          <a:pt x="0" y="640993"/>
                        </a:lnTo>
                        <a:close/>
                      </a:path>
                    </a:pathLst>
                  </a:custGeom>
                  <a:blipFill>
                    <a:blip r:embed="rId11"/>
                    <a:stretch>
                      <a:fillRect l="-123718" t="-2832" r="-131210" b="-64975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9" name="TextBox 109">
                  <a:extLst>
                    <a:ext uri="{FF2B5EF4-FFF2-40B4-BE49-F238E27FC236}">
                      <a16:creationId xmlns:a16="http://schemas.microsoft.com/office/drawing/2014/main" id="{D5CC2448-4749-4FAB-FE71-22031F5753D4}"/>
                    </a:ext>
                  </a:extLst>
                </p:cNvPr>
                <p:cNvSpPr txBox="1"/>
                <p:nvPr/>
              </p:nvSpPr>
              <p:spPr>
                <a:xfrm>
                  <a:off x="679947" y="7534911"/>
                  <a:ext cx="1595743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199" b="1" spc="-59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 Maria Rodriguez</a:t>
                  </a:r>
                </a:p>
              </p:txBody>
            </p: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ADBA867-0CD1-281C-9F7A-EFCDA54787CD}"/>
                </a:ext>
              </a:extLst>
            </p:cNvPr>
            <p:cNvGrpSpPr/>
            <p:nvPr/>
          </p:nvGrpSpPr>
          <p:grpSpPr>
            <a:xfrm>
              <a:off x="390062" y="4152590"/>
              <a:ext cx="6510700" cy="3047863"/>
              <a:chOff x="391813" y="4226047"/>
              <a:chExt cx="6510700" cy="304786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91E76E6-2C1D-10CB-A0CE-72101721735F}"/>
                  </a:ext>
                </a:extLst>
              </p:cNvPr>
              <p:cNvGrpSpPr/>
              <p:nvPr/>
            </p:nvGrpSpPr>
            <p:grpSpPr>
              <a:xfrm>
                <a:off x="2837665" y="4465329"/>
                <a:ext cx="4064848" cy="2567495"/>
                <a:chOff x="2837665" y="1414622"/>
                <a:chExt cx="4064848" cy="2567495"/>
              </a:xfrm>
            </p:grpSpPr>
            <p:sp>
              <p:nvSpPr>
                <p:cNvPr id="35" name="TextBox 74">
                  <a:extLst>
                    <a:ext uri="{FF2B5EF4-FFF2-40B4-BE49-F238E27FC236}">
                      <a16:creationId xmlns:a16="http://schemas.microsoft.com/office/drawing/2014/main" id="{13FFA249-2F02-194D-260D-E229C9A3947E}"/>
                    </a:ext>
                  </a:extLst>
                </p:cNvPr>
                <p:cNvSpPr txBox="1"/>
                <p:nvPr/>
              </p:nvSpPr>
              <p:spPr>
                <a:xfrm>
                  <a:off x="2837665" y="1419699"/>
                  <a:ext cx="1002244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Membership Status</a:t>
                  </a:r>
                </a:p>
              </p:txBody>
            </p:sp>
            <p:sp>
              <p:nvSpPr>
                <p:cNvPr id="37" name="TextBox 76">
                  <a:extLst>
                    <a:ext uri="{FF2B5EF4-FFF2-40B4-BE49-F238E27FC236}">
                      <a16:creationId xmlns:a16="http://schemas.microsoft.com/office/drawing/2014/main" id="{8A9AEEC1-548F-5571-AD91-A7C101AEFDB2}"/>
                    </a:ext>
                  </a:extLst>
                </p:cNvPr>
                <p:cNvSpPr txBox="1"/>
                <p:nvPr/>
              </p:nvSpPr>
              <p:spPr>
                <a:xfrm>
                  <a:off x="2837665" y="176290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Ministry Involvement</a:t>
                  </a:r>
                </a:p>
              </p:txBody>
            </p:sp>
            <p:sp>
              <p:nvSpPr>
                <p:cNvPr id="44" name="TextBox 78">
                  <a:extLst>
                    <a:ext uri="{FF2B5EF4-FFF2-40B4-BE49-F238E27FC236}">
                      <a16:creationId xmlns:a16="http://schemas.microsoft.com/office/drawing/2014/main" id="{03BBE443-05EE-5A6E-FA1D-CDC5482598FA}"/>
                    </a:ext>
                  </a:extLst>
                </p:cNvPr>
                <p:cNvSpPr txBox="1"/>
                <p:nvPr/>
              </p:nvSpPr>
              <p:spPr>
                <a:xfrm>
                  <a:off x="2837665" y="210611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Relationship status</a:t>
                  </a:r>
                </a:p>
              </p:txBody>
            </p:sp>
            <p:sp>
              <p:nvSpPr>
                <p:cNvPr id="46" name="TextBox 80">
                  <a:extLst>
                    <a:ext uri="{FF2B5EF4-FFF2-40B4-BE49-F238E27FC236}">
                      <a16:creationId xmlns:a16="http://schemas.microsoft.com/office/drawing/2014/main" id="{5BB2E1F8-DE03-BD53-534D-5194003810ED}"/>
                    </a:ext>
                  </a:extLst>
                </p:cNvPr>
                <p:cNvSpPr txBox="1"/>
                <p:nvPr/>
              </p:nvSpPr>
              <p:spPr>
                <a:xfrm>
                  <a:off x="2837665" y="244933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Baptism/Confirmation Dates</a:t>
                  </a:r>
                </a:p>
              </p:txBody>
            </p:sp>
            <p:sp>
              <p:nvSpPr>
                <p:cNvPr id="48" name="TextBox 82">
                  <a:extLst>
                    <a:ext uri="{FF2B5EF4-FFF2-40B4-BE49-F238E27FC236}">
                      <a16:creationId xmlns:a16="http://schemas.microsoft.com/office/drawing/2014/main" id="{8479B037-2582-96BF-9ACD-5E9FD2D530D0}"/>
                    </a:ext>
                  </a:extLst>
                </p:cNvPr>
                <p:cNvSpPr txBox="1"/>
                <p:nvPr/>
              </p:nvSpPr>
              <p:spPr>
                <a:xfrm>
                  <a:off x="2837665" y="279254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Date Joined</a:t>
                  </a:r>
                </a:p>
              </p:txBody>
            </p:sp>
            <p:sp>
              <p:nvSpPr>
                <p:cNvPr id="50" name="TextBox 87">
                  <a:extLst>
                    <a:ext uri="{FF2B5EF4-FFF2-40B4-BE49-F238E27FC236}">
                      <a16:creationId xmlns:a16="http://schemas.microsoft.com/office/drawing/2014/main" id="{E49ECA7D-61E0-4838-9305-71783DA31E23}"/>
                    </a:ext>
                  </a:extLst>
                </p:cNvPr>
                <p:cNvSpPr txBox="1"/>
                <p:nvPr/>
              </p:nvSpPr>
              <p:spPr>
                <a:xfrm>
                  <a:off x="4823536" y="3515414"/>
                  <a:ext cx="2078977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Emergency Contact Information</a:t>
                  </a:r>
                </a:p>
              </p:txBody>
            </p:sp>
            <p:sp>
              <p:nvSpPr>
                <p:cNvPr id="52" name="TextBox 75">
                  <a:extLst>
                    <a:ext uri="{FF2B5EF4-FFF2-40B4-BE49-F238E27FC236}">
                      <a16:creationId xmlns:a16="http://schemas.microsoft.com/office/drawing/2014/main" id="{8B4D6736-B2EB-AA95-E941-BB10DC263ED5}"/>
                    </a:ext>
                  </a:extLst>
                </p:cNvPr>
                <p:cNvSpPr txBox="1"/>
                <p:nvPr/>
              </p:nvSpPr>
              <p:spPr>
                <a:xfrm>
                  <a:off x="5900269" y="1414622"/>
                  <a:ext cx="1002244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Active</a:t>
                  </a:r>
                </a:p>
              </p:txBody>
            </p:sp>
            <p:sp>
              <p:nvSpPr>
                <p:cNvPr id="54" name="TextBox 77">
                  <a:extLst>
                    <a:ext uri="{FF2B5EF4-FFF2-40B4-BE49-F238E27FC236}">
                      <a16:creationId xmlns:a16="http://schemas.microsoft.com/office/drawing/2014/main" id="{449D976C-9379-A821-17A7-92D26F638FBC}"/>
                    </a:ext>
                  </a:extLst>
                </p:cNvPr>
                <p:cNvSpPr txBox="1"/>
                <p:nvPr/>
              </p:nvSpPr>
              <p:spPr>
                <a:xfrm>
                  <a:off x="4666368" y="175783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Worship Team, Youth Group Leader</a:t>
                  </a:r>
                </a:p>
              </p:txBody>
            </p:sp>
            <p:sp>
              <p:nvSpPr>
                <p:cNvPr id="61" name="TextBox 79">
                  <a:extLst>
                    <a:ext uri="{FF2B5EF4-FFF2-40B4-BE49-F238E27FC236}">
                      <a16:creationId xmlns:a16="http://schemas.microsoft.com/office/drawing/2014/main" id="{4FF6984E-20C0-F24C-F62F-C2BD0587461E}"/>
                    </a:ext>
                  </a:extLst>
                </p:cNvPr>
                <p:cNvSpPr txBox="1"/>
                <p:nvPr/>
              </p:nvSpPr>
              <p:spPr>
                <a:xfrm>
                  <a:off x="4666368" y="210104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Single</a:t>
                  </a:r>
                </a:p>
              </p:txBody>
            </p:sp>
            <p:sp>
              <p:nvSpPr>
                <p:cNvPr id="63" name="TextBox 81">
                  <a:extLst>
                    <a:ext uri="{FF2B5EF4-FFF2-40B4-BE49-F238E27FC236}">
                      <a16:creationId xmlns:a16="http://schemas.microsoft.com/office/drawing/2014/main" id="{582D7075-2B6C-B738-2338-7872798B0BEF}"/>
                    </a:ext>
                  </a:extLst>
                </p:cNvPr>
                <p:cNvSpPr txBox="1"/>
                <p:nvPr/>
              </p:nvSpPr>
              <p:spPr>
                <a:xfrm>
                  <a:off x="4666368" y="244425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Baptized on May 10, 2008</a:t>
                  </a:r>
                </a:p>
              </p:txBody>
            </p:sp>
            <p:sp>
              <p:nvSpPr>
                <p:cNvPr id="65" name="TextBox 83">
                  <a:extLst>
                    <a:ext uri="{FF2B5EF4-FFF2-40B4-BE49-F238E27FC236}">
                      <a16:creationId xmlns:a16="http://schemas.microsoft.com/office/drawing/2014/main" id="{51CBE9AA-868B-E555-1341-0B51686C26D8}"/>
                    </a:ext>
                  </a:extLst>
                </p:cNvPr>
                <p:cNvSpPr txBox="1"/>
                <p:nvPr/>
              </p:nvSpPr>
              <p:spPr>
                <a:xfrm>
                  <a:off x="4666368" y="278746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March 20, 2007</a:t>
                  </a:r>
                </a:p>
              </p:txBody>
            </p:sp>
            <p:sp>
              <p:nvSpPr>
                <p:cNvPr id="67" name="TextBox 88">
                  <a:extLst>
                    <a:ext uri="{FF2B5EF4-FFF2-40B4-BE49-F238E27FC236}">
                      <a16:creationId xmlns:a16="http://schemas.microsoft.com/office/drawing/2014/main" id="{32AE0CB7-1ECA-836E-14F1-DB12D0678165}"/>
                    </a:ext>
                  </a:extLst>
                </p:cNvPr>
                <p:cNvSpPr txBox="1"/>
                <p:nvPr/>
              </p:nvSpPr>
              <p:spPr>
                <a:xfrm>
                  <a:off x="6144965" y="3704757"/>
                  <a:ext cx="757548" cy="1280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(555) 555-9876</a:t>
                  </a:r>
                </a:p>
              </p:txBody>
            </p:sp>
            <p:sp>
              <p:nvSpPr>
                <p:cNvPr id="69" name="TextBox 89">
                  <a:extLst>
                    <a:ext uri="{FF2B5EF4-FFF2-40B4-BE49-F238E27FC236}">
                      <a16:creationId xmlns:a16="http://schemas.microsoft.com/office/drawing/2014/main" id="{D65FBA82-EE3F-6FE5-3DA9-980384858EC4}"/>
                    </a:ext>
                  </a:extLst>
                </p:cNvPr>
                <p:cNvSpPr txBox="1"/>
                <p:nvPr/>
              </p:nvSpPr>
              <p:spPr>
                <a:xfrm>
                  <a:off x="5835651" y="3854059"/>
                  <a:ext cx="1066862" cy="12471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Peter Lee (Brother)</a:t>
                  </a:r>
                </a:p>
              </p:txBody>
            </p:sp>
            <p:sp>
              <p:nvSpPr>
                <p:cNvPr id="71" name="AutoShape 22">
                  <a:extLst>
                    <a:ext uri="{FF2B5EF4-FFF2-40B4-BE49-F238E27FC236}">
                      <a16:creationId xmlns:a16="http://schemas.microsoft.com/office/drawing/2014/main" id="{81A6E640-C70B-F9F1-3444-A2699380E92B}"/>
                    </a:ext>
                  </a:extLst>
                </p:cNvPr>
                <p:cNvSpPr/>
                <p:nvPr/>
              </p:nvSpPr>
              <p:spPr>
                <a:xfrm>
                  <a:off x="2837665" y="161468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AutoShape 23">
                  <a:extLst>
                    <a:ext uri="{FF2B5EF4-FFF2-40B4-BE49-F238E27FC236}">
                      <a16:creationId xmlns:a16="http://schemas.microsoft.com/office/drawing/2014/main" id="{6DA9B3ED-8299-2C6E-DE13-918C44BAEA14}"/>
                    </a:ext>
                  </a:extLst>
                </p:cNvPr>
                <p:cNvSpPr/>
                <p:nvPr/>
              </p:nvSpPr>
              <p:spPr>
                <a:xfrm>
                  <a:off x="2837665" y="195789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AutoShape 24">
                  <a:extLst>
                    <a:ext uri="{FF2B5EF4-FFF2-40B4-BE49-F238E27FC236}">
                      <a16:creationId xmlns:a16="http://schemas.microsoft.com/office/drawing/2014/main" id="{4CAA55B4-ECC1-2D40-C3E0-F0540CA46FD3}"/>
                    </a:ext>
                  </a:extLst>
                </p:cNvPr>
                <p:cNvSpPr/>
                <p:nvPr/>
              </p:nvSpPr>
              <p:spPr>
                <a:xfrm>
                  <a:off x="2837665" y="230110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AutoShape 25">
                  <a:extLst>
                    <a:ext uri="{FF2B5EF4-FFF2-40B4-BE49-F238E27FC236}">
                      <a16:creationId xmlns:a16="http://schemas.microsoft.com/office/drawing/2014/main" id="{20BC4CFB-FFA7-9B39-DC80-3B0893948A87}"/>
                    </a:ext>
                  </a:extLst>
                </p:cNvPr>
                <p:cNvSpPr/>
                <p:nvPr/>
              </p:nvSpPr>
              <p:spPr>
                <a:xfrm>
                  <a:off x="2837665" y="264431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AutoShape 26">
                  <a:extLst>
                    <a:ext uri="{FF2B5EF4-FFF2-40B4-BE49-F238E27FC236}">
                      <a16:creationId xmlns:a16="http://schemas.microsoft.com/office/drawing/2014/main" id="{18B10D49-3FE5-1FD9-2E57-A128E0AB7A6B}"/>
                    </a:ext>
                  </a:extLst>
                </p:cNvPr>
                <p:cNvSpPr/>
                <p:nvPr/>
              </p:nvSpPr>
              <p:spPr>
                <a:xfrm>
                  <a:off x="2837665" y="298752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574F3391-EE1E-77C6-77C7-716DB04E56E5}"/>
                    </a:ext>
                  </a:extLst>
                </p:cNvPr>
                <p:cNvGrpSpPr/>
                <p:nvPr/>
              </p:nvGrpSpPr>
              <p:grpSpPr>
                <a:xfrm>
                  <a:off x="2837665" y="3512876"/>
                  <a:ext cx="2380656" cy="469241"/>
                  <a:chOff x="2837665" y="3512876"/>
                  <a:chExt cx="2380656" cy="469241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B29E32FA-51EC-1526-0CC9-79DEBCB2192C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855918"/>
                    <a:ext cx="1605019" cy="126199"/>
                    <a:chOff x="2837665" y="3855918"/>
                    <a:chExt cx="1605019" cy="126199"/>
                  </a:xfrm>
                </p:grpSpPr>
                <p:sp>
                  <p:nvSpPr>
                    <p:cNvPr id="145" name="TextBox 84">
                      <a:extLst>
                        <a:ext uri="{FF2B5EF4-FFF2-40B4-BE49-F238E27FC236}">
                          <a16:creationId xmlns:a16="http://schemas.microsoft.com/office/drawing/2014/main" id="{5975EEEF-CD73-15EA-4CAE-946DF56B3C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855918"/>
                      <a:ext cx="1469167" cy="12619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en-US" sz="799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789 Elm Avenue, Cityville, USA</a:t>
                      </a:r>
                    </a:p>
                  </p:txBody>
                </p: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BA1EF866-34B3-0896-03F9-0264F0F7F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868363"/>
                      <a:ext cx="101310" cy="101310"/>
                      <a:chOff x="2837665" y="3873125"/>
                      <a:chExt cx="101310" cy="101310"/>
                    </a:xfrm>
                  </p:grpSpPr>
                  <p:sp>
                    <p:nvSpPr>
                      <p:cNvPr id="147" name="Freeform 28">
                        <a:extLst>
                          <a:ext uri="{FF2B5EF4-FFF2-40B4-BE49-F238E27FC236}">
                            <a16:creationId xmlns:a16="http://schemas.microsoft.com/office/drawing/2014/main" id="{A9FFA5AA-21C5-AD9B-83E5-C7C00F9A83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873125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8" name="Freeform 30">
                        <a:extLst>
                          <a:ext uri="{FF2B5EF4-FFF2-40B4-BE49-F238E27FC236}">
                            <a16:creationId xmlns:a16="http://schemas.microsoft.com/office/drawing/2014/main" id="{4152F2F7-1F27-652C-CF3B-3056E3986D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7764" y="3894414"/>
                        <a:ext cx="41112" cy="587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112" h="58731">
                            <a:moveTo>
                              <a:pt x="0" y="0"/>
                            </a:moveTo>
                            <a:lnTo>
                              <a:pt x="41112" y="0"/>
                            </a:lnTo>
                            <a:lnTo>
                              <a:pt x="41112" y="58730"/>
                            </a:lnTo>
                            <a:lnTo>
                              <a:pt x="0" y="5873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3">
                          <a:extLs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95873C50-47DC-AC76-4611-A94185E10AB0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683791"/>
                    <a:ext cx="2380656" cy="129270"/>
                    <a:chOff x="2837665" y="3703545"/>
                    <a:chExt cx="2380656" cy="129270"/>
                  </a:xfrm>
                </p:grpSpPr>
                <p:sp>
                  <p:nvSpPr>
                    <p:cNvPr id="141" name="TextBox 85">
                      <a:extLst>
                        <a:ext uri="{FF2B5EF4-FFF2-40B4-BE49-F238E27FC236}">
                          <a16:creationId xmlns:a16="http://schemas.microsoft.com/office/drawing/2014/main" id="{41C0462B-BCAA-3970-9D04-B000538EB1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8726" y="3703545"/>
                      <a:ext cx="2239595" cy="12927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60"/>
                        </a:lnSpc>
                        <a:spcBef>
                          <a:spcPct val="0"/>
                        </a:spcBef>
                      </a:pPr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(555) 123-4567 (Home)</a:t>
                      </a:r>
                    </a:p>
                  </p:txBody>
                </p:sp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58F121D8-3F54-E48C-BC0E-1E7FA6627E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717069"/>
                      <a:ext cx="102222" cy="102222"/>
                      <a:chOff x="2837665" y="3698584"/>
                      <a:chExt cx="102222" cy="102222"/>
                    </a:xfrm>
                  </p:grpSpPr>
                  <p:sp>
                    <p:nvSpPr>
                      <p:cNvPr id="143" name="Freeform 32">
                        <a:extLst>
                          <a:ext uri="{FF2B5EF4-FFF2-40B4-BE49-F238E27FC236}">
                            <a16:creationId xmlns:a16="http://schemas.microsoft.com/office/drawing/2014/main" id="{9A35EF3B-71F5-FB96-C801-714E8D2D74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698584"/>
                        <a:ext cx="102222" cy="1022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4" name="Freeform 34">
                        <a:extLst>
                          <a:ext uri="{FF2B5EF4-FFF2-40B4-BE49-F238E27FC236}">
                            <a16:creationId xmlns:a16="http://schemas.microsoft.com/office/drawing/2014/main" id="{E30CF665-0850-5A2B-DE15-AB8D0E6C7E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1084" y="3722002"/>
                        <a:ext cx="55385" cy="553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385" h="55385">
                            <a:moveTo>
                              <a:pt x="0" y="0"/>
                            </a:moveTo>
                            <a:lnTo>
                              <a:pt x="55385" y="0"/>
                            </a:lnTo>
                            <a:lnTo>
                              <a:pt x="55385" y="55385"/>
                            </a:lnTo>
                            <a:lnTo>
                              <a:pt x="0" y="553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5">
                          <a:extLs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4168AE74-9F59-284B-ACE0-ED29545ECDA3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512876"/>
                    <a:ext cx="1605019" cy="128058"/>
                    <a:chOff x="2837665" y="3505890"/>
                    <a:chExt cx="1605019" cy="128058"/>
                  </a:xfrm>
                </p:grpSpPr>
                <p:sp>
                  <p:nvSpPr>
                    <p:cNvPr id="137" name="TextBox 86">
                      <a:extLst>
                        <a:ext uri="{FF2B5EF4-FFF2-40B4-BE49-F238E27FC236}">
                          <a16:creationId xmlns:a16="http://schemas.microsoft.com/office/drawing/2014/main" id="{F39CE3C0-7DA2-AEB9-73D0-F3A908E53B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505890"/>
                      <a:ext cx="1469167" cy="12805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en-US" sz="799" dirty="0">
                          <a:solidFill>
                            <a:srgbClr val="000000"/>
                          </a:solidFill>
                          <a:latin typeface="Ovo"/>
                        </a:rPr>
                        <a:t>david.lee@example.com</a:t>
                      </a:r>
                    </a:p>
                  </p:txBody>
                </p:sp>
                <p:grpSp>
                  <p:nvGrpSpPr>
                    <p:cNvPr id="138" name="Group 137">
                      <a:extLst>
                        <a:ext uri="{FF2B5EF4-FFF2-40B4-BE49-F238E27FC236}">
                          <a16:creationId xmlns:a16="http://schemas.microsoft.com/office/drawing/2014/main" id="{C21F04CB-6915-F0DA-8175-0DAABB37B7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519264"/>
                      <a:ext cx="101310" cy="101310"/>
                      <a:chOff x="2837665" y="3524026"/>
                      <a:chExt cx="101310" cy="101310"/>
                    </a:xfrm>
                  </p:grpSpPr>
                  <p:sp>
                    <p:nvSpPr>
                      <p:cNvPr id="139" name="Freeform 36">
                        <a:extLst>
                          <a:ext uri="{FF2B5EF4-FFF2-40B4-BE49-F238E27FC236}">
                            <a16:creationId xmlns:a16="http://schemas.microsoft.com/office/drawing/2014/main" id="{0995D48D-601A-E505-48D4-ACDD11C3C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524026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0" name="Freeform 38">
                        <a:extLst>
                          <a:ext uri="{FF2B5EF4-FFF2-40B4-BE49-F238E27FC236}">
                            <a16:creationId xmlns:a16="http://schemas.microsoft.com/office/drawing/2014/main" id="{5D4047A7-3482-4559-54F5-088BB87245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9773" y="3554335"/>
                        <a:ext cx="57095" cy="406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095" h="40693">
                            <a:moveTo>
                              <a:pt x="0" y="0"/>
                            </a:moveTo>
                            <a:lnTo>
                              <a:pt x="57095" y="0"/>
                            </a:lnTo>
                            <a:lnTo>
                              <a:pt x="57095" y="40693"/>
                            </a:lnTo>
                            <a:lnTo>
                              <a:pt x="0" y="406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7">
                          <a:extLst>
                            <a:ext uri="{96DAC541-7B7A-43D3-8B79-37D633B846F1}">
                              <asvg:svgBlip xmlns:asvg="http://schemas.microsoft.com/office/drawing/2016/SVG/main" r:embed="rId8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12908AB-DDBA-C1B1-7116-6C9A65967993}"/>
                  </a:ext>
                </a:extLst>
              </p:cNvPr>
              <p:cNvGrpSpPr/>
              <p:nvPr/>
            </p:nvGrpSpPr>
            <p:grpSpPr>
              <a:xfrm>
                <a:off x="391813" y="4226047"/>
                <a:ext cx="2167244" cy="3047863"/>
                <a:chOff x="391813" y="4226047"/>
                <a:chExt cx="2167244" cy="3047863"/>
              </a:xfrm>
            </p:grpSpPr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9ECDD25-2F5A-FB3F-2941-E40EE1B9AE5F}"/>
                    </a:ext>
                  </a:extLst>
                </p:cNvPr>
                <p:cNvGrpSpPr/>
                <p:nvPr/>
              </p:nvGrpSpPr>
              <p:grpSpPr>
                <a:xfrm>
                  <a:off x="391813" y="4226047"/>
                  <a:ext cx="2167244" cy="3047863"/>
                  <a:chOff x="391813" y="4226047"/>
                  <a:chExt cx="2167244" cy="3047863"/>
                </a:xfrm>
              </p:grpSpPr>
              <p:grpSp>
                <p:nvGrpSpPr>
                  <p:cNvPr id="256" name="Group 255">
                    <a:extLst>
                      <a:ext uri="{FF2B5EF4-FFF2-40B4-BE49-F238E27FC236}">
                        <a16:creationId xmlns:a16="http://schemas.microsoft.com/office/drawing/2014/main" id="{F0C0C51B-71BE-C9D6-F0DE-DBF32F22E7DF}"/>
                      </a:ext>
                    </a:extLst>
                  </p:cNvPr>
                  <p:cNvGrpSpPr/>
                  <p:nvPr/>
                </p:nvGrpSpPr>
                <p:grpSpPr>
                  <a:xfrm>
                    <a:off x="391813" y="4226624"/>
                    <a:ext cx="2164864" cy="3047286"/>
                    <a:chOff x="391813" y="1171955"/>
                    <a:chExt cx="2164864" cy="3047286"/>
                  </a:xfrm>
                </p:grpSpPr>
                <p:sp>
                  <p:nvSpPr>
                    <p:cNvPr id="257" name="Freeform 15">
                      <a:extLst>
                        <a:ext uri="{FF2B5EF4-FFF2-40B4-BE49-F238E27FC236}">
                          <a16:creationId xmlns:a16="http://schemas.microsoft.com/office/drawing/2014/main" id="{87613C7B-1194-632E-6ABC-D83DB6326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813" y="1171955"/>
                      <a:ext cx="2164864" cy="3047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277" h="1089689">
                          <a:moveTo>
                            <a:pt x="0" y="0"/>
                          </a:moveTo>
                          <a:lnTo>
                            <a:pt x="773277" y="0"/>
                          </a:lnTo>
                          <a:lnTo>
                            <a:pt x="773277" y="1089689"/>
                          </a:lnTo>
                          <a:lnTo>
                            <a:pt x="0" y="1089689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8" name="Freeform 17">
                      <a:extLst>
                        <a:ext uri="{FF2B5EF4-FFF2-40B4-BE49-F238E27FC236}">
                          <a16:creationId xmlns:a16="http://schemas.microsoft.com/office/drawing/2014/main" id="{9FEA21C6-022E-A309-50F9-F5F853380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72" y="1172644"/>
                      <a:ext cx="1597146" cy="3045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7146" h="3030141">
                          <a:moveTo>
                            <a:pt x="0" y="0"/>
                          </a:moveTo>
                          <a:lnTo>
                            <a:pt x="1597146" y="0"/>
                          </a:lnTo>
                          <a:lnTo>
                            <a:pt x="1597146" y="3030141"/>
                          </a:lnTo>
                          <a:lnTo>
                            <a:pt x="0" y="30301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2" name="Image 2">
                    <a:extLst>
                      <a:ext uri="{FF2B5EF4-FFF2-40B4-BE49-F238E27FC236}">
                        <a16:creationId xmlns:a16="http://schemas.microsoft.com/office/drawing/2014/main" id="{BADB2DE6-70CA-23DB-2A2A-D2AA6C84DF7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1816" y="4226047"/>
                    <a:ext cx="2167241" cy="3045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4869" h="639789">
                        <a:moveTo>
                          <a:pt x="0" y="0"/>
                        </a:moveTo>
                        <a:lnTo>
                          <a:pt x="454869" y="0"/>
                        </a:lnTo>
                        <a:lnTo>
                          <a:pt x="454869" y="639789"/>
                        </a:lnTo>
                        <a:lnTo>
                          <a:pt x="0" y="639789"/>
                        </a:lnTo>
                        <a:close/>
                      </a:path>
                    </a:pathLst>
                  </a:custGeom>
                  <a:blipFill>
                    <a:blip r:embed="rId12"/>
                    <a:stretch>
                      <a:fillRect l="-126495" r="-132913" b="-70352"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0" name="TextBox 90">
                  <a:extLst>
                    <a:ext uri="{FF2B5EF4-FFF2-40B4-BE49-F238E27FC236}">
                      <a16:creationId xmlns:a16="http://schemas.microsoft.com/office/drawing/2014/main" id="{06177E41-A7C0-95D3-290A-734FDBDC914E}"/>
                    </a:ext>
                  </a:extLst>
                </p:cNvPr>
                <p:cNvSpPr txBox="1"/>
                <p:nvPr/>
              </p:nvSpPr>
              <p:spPr>
                <a:xfrm>
                  <a:off x="910062" y="4481911"/>
                  <a:ext cx="113551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199" b="1" spc="-59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David Lee</a:t>
                  </a:r>
                </a:p>
              </p:txBody>
            </p:sp>
          </p:grp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03C7D91D-A5C2-A1A0-C442-36E165D617DF}"/>
                </a:ext>
              </a:extLst>
            </p:cNvPr>
            <p:cNvGrpSpPr/>
            <p:nvPr/>
          </p:nvGrpSpPr>
          <p:grpSpPr>
            <a:xfrm>
              <a:off x="387683" y="1095402"/>
              <a:ext cx="6513079" cy="3049670"/>
              <a:chOff x="389434" y="1171955"/>
              <a:chExt cx="6513079" cy="304967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CDAAA4A-1DAE-03B5-1B25-C15AA167401A}"/>
                  </a:ext>
                </a:extLst>
              </p:cNvPr>
              <p:cNvGrpSpPr/>
              <p:nvPr/>
            </p:nvGrpSpPr>
            <p:grpSpPr>
              <a:xfrm>
                <a:off x="2837665" y="1414622"/>
                <a:ext cx="4064848" cy="2567495"/>
                <a:chOff x="2837665" y="1414622"/>
                <a:chExt cx="4064848" cy="2567495"/>
              </a:xfrm>
            </p:grpSpPr>
            <p:sp>
              <p:nvSpPr>
                <p:cNvPr id="74" name="TextBox 74">
                  <a:extLst>
                    <a:ext uri="{FF2B5EF4-FFF2-40B4-BE49-F238E27FC236}">
                      <a16:creationId xmlns:a16="http://schemas.microsoft.com/office/drawing/2014/main" id="{36ECE7AD-35E4-044C-2BB2-0DEF3C7FF611}"/>
                    </a:ext>
                  </a:extLst>
                </p:cNvPr>
                <p:cNvSpPr txBox="1"/>
                <p:nvPr/>
              </p:nvSpPr>
              <p:spPr>
                <a:xfrm>
                  <a:off x="2837665" y="1419699"/>
                  <a:ext cx="1002244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Membership Status</a:t>
                  </a:r>
                </a:p>
              </p:txBody>
            </p:sp>
            <p:sp>
              <p:nvSpPr>
                <p:cNvPr id="76" name="TextBox 76">
                  <a:extLst>
                    <a:ext uri="{FF2B5EF4-FFF2-40B4-BE49-F238E27FC236}">
                      <a16:creationId xmlns:a16="http://schemas.microsoft.com/office/drawing/2014/main" id="{59278B4F-2F39-2378-D41B-6B0A8C545E35}"/>
                    </a:ext>
                  </a:extLst>
                </p:cNvPr>
                <p:cNvSpPr txBox="1"/>
                <p:nvPr/>
              </p:nvSpPr>
              <p:spPr>
                <a:xfrm>
                  <a:off x="2837665" y="176290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Ministry Involvement</a:t>
                  </a:r>
                </a:p>
              </p:txBody>
            </p:sp>
            <p:sp>
              <p:nvSpPr>
                <p:cNvPr id="78" name="TextBox 78">
                  <a:extLst>
                    <a:ext uri="{FF2B5EF4-FFF2-40B4-BE49-F238E27FC236}">
                      <a16:creationId xmlns:a16="http://schemas.microsoft.com/office/drawing/2014/main" id="{0AA4D4CA-296B-A883-4A5E-5C94EBE2A4C3}"/>
                    </a:ext>
                  </a:extLst>
                </p:cNvPr>
                <p:cNvSpPr txBox="1"/>
                <p:nvPr/>
              </p:nvSpPr>
              <p:spPr>
                <a:xfrm>
                  <a:off x="2837665" y="2106119"/>
                  <a:ext cx="12069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Relationship status</a:t>
                  </a:r>
                </a:p>
              </p:txBody>
            </p:sp>
            <p:sp>
              <p:nvSpPr>
                <p:cNvPr id="80" name="TextBox 80">
                  <a:extLst>
                    <a:ext uri="{FF2B5EF4-FFF2-40B4-BE49-F238E27FC236}">
                      <a16:creationId xmlns:a16="http://schemas.microsoft.com/office/drawing/2014/main" id="{ACA64D1F-3B92-6759-5C78-CAE3FD07B268}"/>
                    </a:ext>
                  </a:extLst>
                </p:cNvPr>
                <p:cNvSpPr txBox="1"/>
                <p:nvPr/>
              </p:nvSpPr>
              <p:spPr>
                <a:xfrm>
                  <a:off x="2837665" y="244933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Baptism/Confirmation Dates</a:t>
                  </a:r>
                </a:p>
              </p:txBody>
            </p:sp>
            <p:sp>
              <p:nvSpPr>
                <p:cNvPr id="82" name="TextBox 82">
                  <a:extLst>
                    <a:ext uri="{FF2B5EF4-FFF2-40B4-BE49-F238E27FC236}">
                      <a16:creationId xmlns:a16="http://schemas.microsoft.com/office/drawing/2014/main" id="{EAD0D73F-7697-3599-DC20-4B147D1B1E2C}"/>
                    </a:ext>
                  </a:extLst>
                </p:cNvPr>
                <p:cNvSpPr txBox="1"/>
                <p:nvPr/>
              </p:nvSpPr>
              <p:spPr>
                <a:xfrm>
                  <a:off x="2837665" y="2792540"/>
                  <a:ext cx="1515096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Date Joined</a:t>
                  </a:r>
                </a:p>
              </p:txBody>
            </p:sp>
            <p:sp>
              <p:nvSpPr>
                <p:cNvPr id="87" name="TextBox 87">
                  <a:extLst>
                    <a:ext uri="{FF2B5EF4-FFF2-40B4-BE49-F238E27FC236}">
                      <a16:creationId xmlns:a16="http://schemas.microsoft.com/office/drawing/2014/main" id="{FFB491CD-907F-3258-AF8C-447EFA3A81E1}"/>
                    </a:ext>
                  </a:extLst>
                </p:cNvPr>
                <p:cNvSpPr txBox="1"/>
                <p:nvPr/>
              </p:nvSpPr>
              <p:spPr>
                <a:xfrm>
                  <a:off x="4823536" y="3515414"/>
                  <a:ext cx="2078977" cy="1229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60"/>
                    </a:lnSpc>
                  </a:pPr>
                  <a:r>
                    <a:rPr lang="en-US" sz="800" b="1" spc="-40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Emergency Contact Information</a:t>
                  </a:r>
                </a:p>
              </p:txBody>
            </p:sp>
            <p:sp>
              <p:nvSpPr>
                <p:cNvPr id="75" name="TextBox 75">
                  <a:extLst>
                    <a:ext uri="{FF2B5EF4-FFF2-40B4-BE49-F238E27FC236}">
                      <a16:creationId xmlns:a16="http://schemas.microsoft.com/office/drawing/2014/main" id="{3922210A-604D-105B-36C8-81B658B083AC}"/>
                    </a:ext>
                  </a:extLst>
                </p:cNvPr>
                <p:cNvSpPr txBox="1"/>
                <p:nvPr/>
              </p:nvSpPr>
              <p:spPr>
                <a:xfrm>
                  <a:off x="5900269" y="1414622"/>
                  <a:ext cx="1002244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Active</a:t>
                  </a:r>
                </a:p>
              </p:txBody>
            </p:sp>
            <p:sp>
              <p:nvSpPr>
                <p:cNvPr id="77" name="TextBox 77">
                  <a:extLst>
                    <a:ext uri="{FF2B5EF4-FFF2-40B4-BE49-F238E27FC236}">
                      <a16:creationId xmlns:a16="http://schemas.microsoft.com/office/drawing/2014/main" id="{7CEDFF56-0710-1383-7535-7CB1A55C7D9A}"/>
                    </a:ext>
                  </a:extLst>
                </p:cNvPr>
                <p:cNvSpPr txBox="1"/>
                <p:nvPr/>
              </p:nvSpPr>
              <p:spPr>
                <a:xfrm>
                  <a:off x="4666368" y="175783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 Sunday School Teacher, Women's Fellowship</a:t>
                  </a:r>
                </a:p>
              </p:txBody>
            </p:sp>
            <p:sp>
              <p:nvSpPr>
                <p:cNvPr id="79" name="TextBox 79">
                  <a:extLst>
                    <a:ext uri="{FF2B5EF4-FFF2-40B4-BE49-F238E27FC236}">
                      <a16:creationId xmlns:a16="http://schemas.microsoft.com/office/drawing/2014/main" id="{D25D5FD9-A33F-FE5E-0F2A-1B56EEF15230}"/>
                    </a:ext>
                  </a:extLst>
                </p:cNvPr>
                <p:cNvSpPr txBox="1"/>
                <p:nvPr/>
              </p:nvSpPr>
              <p:spPr>
                <a:xfrm>
                  <a:off x="4666368" y="2101042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Married to Mark Johnson</a:t>
                  </a:r>
                </a:p>
              </p:txBody>
            </p:sp>
            <p:sp>
              <p:nvSpPr>
                <p:cNvPr id="81" name="TextBox 81">
                  <a:extLst>
                    <a:ext uri="{FF2B5EF4-FFF2-40B4-BE49-F238E27FC236}">
                      <a16:creationId xmlns:a16="http://schemas.microsoft.com/office/drawing/2014/main" id="{69043EB5-B079-FEA6-32A9-5F1197CD572C}"/>
                    </a:ext>
                  </a:extLst>
                </p:cNvPr>
                <p:cNvSpPr txBox="1"/>
                <p:nvPr/>
              </p:nvSpPr>
              <p:spPr>
                <a:xfrm>
                  <a:off x="4666368" y="244425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Baptized on March 5, 2006</a:t>
                  </a:r>
                </a:p>
              </p:txBody>
            </p:sp>
            <p:sp>
              <p:nvSpPr>
                <p:cNvPr id="83" name="TextBox 83">
                  <a:extLst>
                    <a:ext uri="{FF2B5EF4-FFF2-40B4-BE49-F238E27FC236}">
                      <a16:creationId xmlns:a16="http://schemas.microsoft.com/office/drawing/2014/main" id="{4CB18F28-F769-275D-E2B7-FC6A7F0D50C4}"/>
                    </a:ext>
                  </a:extLst>
                </p:cNvPr>
                <p:cNvSpPr txBox="1"/>
                <p:nvPr/>
              </p:nvSpPr>
              <p:spPr>
                <a:xfrm>
                  <a:off x="4666368" y="2787463"/>
                  <a:ext cx="2236145" cy="1280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Ovo"/>
                    </a:rPr>
                    <a:t>October 3, 2005</a:t>
                  </a:r>
                </a:p>
              </p:txBody>
            </p:sp>
            <p:sp>
              <p:nvSpPr>
                <p:cNvPr id="88" name="TextBox 88">
                  <a:extLst>
                    <a:ext uri="{FF2B5EF4-FFF2-40B4-BE49-F238E27FC236}">
                      <a16:creationId xmlns:a16="http://schemas.microsoft.com/office/drawing/2014/main" id="{62DF6190-C4CA-880E-A501-33B33E2EAA6E}"/>
                    </a:ext>
                  </a:extLst>
                </p:cNvPr>
                <p:cNvSpPr txBox="1"/>
                <p:nvPr/>
              </p:nvSpPr>
              <p:spPr>
                <a:xfrm>
                  <a:off x="6144965" y="3704757"/>
                  <a:ext cx="757548" cy="1280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(555) 555-6789 </a:t>
                  </a:r>
                </a:p>
              </p:txBody>
            </p:sp>
            <p:sp>
              <p:nvSpPr>
                <p:cNvPr id="89" name="TextBox 89">
                  <a:extLst>
                    <a:ext uri="{FF2B5EF4-FFF2-40B4-BE49-F238E27FC236}">
                      <a16:creationId xmlns:a16="http://schemas.microsoft.com/office/drawing/2014/main" id="{5D61F7A4-8D01-5FA9-59AA-51AD978D57E7}"/>
                    </a:ext>
                  </a:extLst>
                </p:cNvPr>
                <p:cNvSpPr txBox="1"/>
                <p:nvPr/>
              </p:nvSpPr>
              <p:spPr>
                <a:xfrm>
                  <a:off x="6144965" y="3854059"/>
                  <a:ext cx="757548" cy="1280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959"/>
                    </a:lnSpc>
                    <a:spcBef>
                      <a:spcPct val="0"/>
                    </a:spcBef>
                  </a:pPr>
                  <a:r>
                    <a:rPr lang="en-US" sz="799" dirty="0">
                      <a:solidFill>
                        <a:srgbClr val="000000"/>
                      </a:solidFill>
                      <a:latin typeface="Ovo"/>
                    </a:rPr>
                    <a:t>Miller (Sister)</a:t>
                  </a:r>
                </a:p>
              </p:txBody>
            </p:sp>
            <p:sp>
              <p:nvSpPr>
                <p:cNvPr id="22" name="AutoShape 22">
                  <a:extLst>
                    <a:ext uri="{FF2B5EF4-FFF2-40B4-BE49-F238E27FC236}">
                      <a16:creationId xmlns:a16="http://schemas.microsoft.com/office/drawing/2014/main" id="{5D7BCE6C-A490-845E-4EFD-FCF50ED75472}"/>
                    </a:ext>
                  </a:extLst>
                </p:cNvPr>
                <p:cNvSpPr/>
                <p:nvPr/>
              </p:nvSpPr>
              <p:spPr>
                <a:xfrm>
                  <a:off x="2837665" y="161468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>
                  <a:extLst>
                    <a:ext uri="{FF2B5EF4-FFF2-40B4-BE49-F238E27FC236}">
                      <a16:creationId xmlns:a16="http://schemas.microsoft.com/office/drawing/2014/main" id="{45CF5AAD-F3A3-A8CF-BB39-A6D0604A1030}"/>
                    </a:ext>
                  </a:extLst>
                </p:cNvPr>
                <p:cNvSpPr/>
                <p:nvPr/>
              </p:nvSpPr>
              <p:spPr>
                <a:xfrm>
                  <a:off x="2837665" y="195789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>
                  <a:extLst>
                    <a:ext uri="{FF2B5EF4-FFF2-40B4-BE49-F238E27FC236}">
                      <a16:creationId xmlns:a16="http://schemas.microsoft.com/office/drawing/2014/main" id="{84B35FA3-85AF-0DB1-9AE2-B44563374FDF}"/>
                    </a:ext>
                  </a:extLst>
                </p:cNvPr>
                <p:cNvSpPr/>
                <p:nvPr/>
              </p:nvSpPr>
              <p:spPr>
                <a:xfrm>
                  <a:off x="2837665" y="230110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>
                  <a:extLst>
                    <a:ext uri="{FF2B5EF4-FFF2-40B4-BE49-F238E27FC236}">
                      <a16:creationId xmlns:a16="http://schemas.microsoft.com/office/drawing/2014/main" id="{286263BA-C551-252D-4E77-34627285220E}"/>
                    </a:ext>
                  </a:extLst>
                </p:cNvPr>
                <p:cNvSpPr/>
                <p:nvPr/>
              </p:nvSpPr>
              <p:spPr>
                <a:xfrm>
                  <a:off x="2837665" y="264431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>
                  <a:extLst>
                    <a:ext uri="{FF2B5EF4-FFF2-40B4-BE49-F238E27FC236}">
                      <a16:creationId xmlns:a16="http://schemas.microsoft.com/office/drawing/2014/main" id="{349EF79D-7BD4-5281-4574-FD304FA4FA5A}"/>
                    </a:ext>
                  </a:extLst>
                </p:cNvPr>
                <p:cNvSpPr/>
                <p:nvPr/>
              </p:nvSpPr>
              <p:spPr>
                <a:xfrm>
                  <a:off x="2837665" y="2987521"/>
                  <a:ext cx="4064848" cy="0"/>
                </a:xfrm>
                <a:prstGeom prst="line">
                  <a:avLst/>
                </a:prstGeom>
                <a:ln w="9525" cap="flat">
                  <a:solidFill>
                    <a:srgbClr val="5D5D5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8B06F5B-1A81-05A1-0137-F9ADAB386CEE}"/>
                    </a:ext>
                  </a:extLst>
                </p:cNvPr>
                <p:cNvGrpSpPr/>
                <p:nvPr/>
              </p:nvGrpSpPr>
              <p:grpSpPr>
                <a:xfrm>
                  <a:off x="2837665" y="3512876"/>
                  <a:ext cx="2380656" cy="469241"/>
                  <a:chOff x="2837665" y="3512876"/>
                  <a:chExt cx="2380656" cy="469241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83A96E5-21C6-11C2-C15F-CA854E83270A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855918"/>
                    <a:ext cx="1605019" cy="126199"/>
                    <a:chOff x="2837665" y="3855918"/>
                    <a:chExt cx="1605019" cy="126199"/>
                  </a:xfrm>
                </p:grpSpPr>
                <p:sp>
                  <p:nvSpPr>
                    <p:cNvPr id="84" name="TextBox 84">
                      <a:extLst>
                        <a:ext uri="{FF2B5EF4-FFF2-40B4-BE49-F238E27FC236}">
                          <a16:creationId xmlns:a16="http://schemas.microsoft.com/office/drawing/2014/main" id="{360281B9-6B14-EA80-B569-E1F48F6779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855918"/>
                      <a:ext cx="1469167" cy="12619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en-US" sz="799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456 Oak Street, Smalltown, USA</a:t>
                      </a:r>
                    </a:p>
                  </p:txBody>
                </p:sp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CC2FB83A-DC8C-72FA-A12E-7FCDD6FBBE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868363"/>
                      <a:ext cx="101310" cy="101310"/>
                      <a:chOff x="2837665" y="3873125"/>
                      <a:chExt cx="101310" cy="101310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23E2D56F-1A69-68ED-A43E-D9DFD2278C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873125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" name="Freeform 30">
                        <a:extLst>
                          <a:ext uri="{FF2B5EF4-FFF2-40B4-BE49-F238E27FC236}">
                            <a16:creationId xmlns:a16="http://schemas.microsoft.com/office/drawing/2014/main" id="{1C5771D3-F184-102D-4920-1D6AD6CAB9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7764" y="3894414"/>
                        <a:ext cx="41112" cy="587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112" h="58731">
                            <a:moveTo>
                              <a:pt x="0" y="0"/>
                            </a:moveTo>
                            <a:lnTo>
                              <a:pt x="41112" y="0"/>
                            </a:lnTo>
                            <a:lnTo>
                              <a:pt x="41112" y="58730"/>
                            </a:lnTo>
                            <a:lnTo>
                              <a:pt x="0" y="5873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3">
                          <a:extLs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941B66C5-EC56-270B-AA13-439ABF1C9A64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683791"/>
                    <a:ext cx="2380656" cy="129270"/>
                    <a:chOff x="2837665" y="3703545"/>
                    <a:chExt cx="2380656" cy="129270"/>
                  </a:xfrm>
                </p:grpSpPr>
                <p:sp>
                  <p:nvSpPr>
                    <p:cNvPr id="85" name="TextBox 85">
                      <a:extLst>
                        <a:ext uri="{FF2B5EF4-FFF2-40B4-BE49-F238E27FC236}">
                          <a16:creationId xmlns:a16="http://schemas.microsoft.com/office/drawing/2014/main" id="{87648528-BCE9-389B-8768-B436EEDD47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8726" y="3703545"/>
                      <a:ext cx="2239595" cy="12927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960"/>
                        </a:lnSpc>
                        <a:spcBef>
                          <a:spcPct val="0"/>
                        </a:spcBef>
                      </a:pPr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latin typeface="Ovo"/>
                        </a:rPr>
                        <a:t>(555) 555-1234 (Home)</a:t>
                      </a:r>
                    </a:p>
                  </p:txBody>
                </p:sp>
                <p:grpSp>
                  <p:nvGrpSpPr>
                    <p:cNvPr id="8" name="Group 7">
                      <a:extLst>
                        <a:ext uri="{FF2B5EF4-FFF2-40B4-BE49-F238E27FC236}">
                          <a16:creationId xmlns:a16="http://schemas.microsoft.com/office/drawing/2014/main" id="{EDFD275F-D0F3-D3B8-C4CA-0F0C9CD673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717069"/>
                      <a:ext cx="102222" cy="102222"/>
                      <a:chOff x="2837665" y="3698584"/>
                      <a:chExt cx="102222" cy="102222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E283E938-9F68-C0D1-09BD-CC886AA250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698584"/>
                        <a:ext cx="102222" cy="1022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" name="Freeform 34">
                        <a:extLst>
                          <a:ext uri="{FF2B5EF4-FFF2-40B4-BE49-F238E27FC236}">
                            <a16:creationId xmlns:a16="http://schemas.microsoft.com/office/drawing/2014/main" id="{5AD89751-EFA6-4ED7-6AAB-7779BD3F60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1084" y="3722002"/>
                        <a:ext cx="55385" cy="553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385" h="55385">
                            <a:moveTo>
                              <a:pt x="0" y="0"/>
                            </a:moveTo>
                            <a:lnTo>
                              <a:pt x="55385" y="0"/>
                            </a:lnTo>
                            <a:lnTo>
                              <a:pt x="55385" y="55385"/>
                            </a:lnTo>
                            <a:lnTo>
                              <a:pt x="0" y="553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5">
                          <a:extLs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B8B18A5A-4996-244F-6B49-91D646E102C1}"/>
                      </a:ext>
                    </a:extLst>
                  </p:cNvPr>
                  <p:cNvGrpSpPr/>
                  <p:nvPr/>
                </p:nvGrpSpPr>
                <p:grpSpPr>
                  <a:xfrm>
                    <a:off x="2837665" y="3512876"/>
                    <a:ext cx="1605019" cy="128058"/>
                    <a:chOff x="2837665" y="3505890"/>
                    <a:chExt cx="1605019" cy="128058"/>
                  </a:xfrm>
                </p:grpSpPr>
                <p:sp>
                  <p:nvSpPr>
                    <p:cNvPr id="86" name="TextBox 86">
                      <a:extLst>
                        <a:ext uri="{FF2B5EF4-FFF2-40B4-BE49-F238E27FC236}">
                          <a16:creationId xmlns:a16="http://schemas.microsoft.com/office/drawing/2014/main" id="{99002328-05C6-6E17-3A24-0D9D2FD20C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3517" y="3505890"/>
                      <a:ext cx="1469167" cy="12805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959"/>
                        </a:lnSpc>
                        <a:spcBef>
                          <a:spcPct val="0"/>
                        </a:spcBef>
                      </a:pPr>
                      <a:r>
                        <a:rPr lang="en-US" sz="799" dirty="0">
                          <a:solidFill>
                            <a:srgbClr val="000000"/>
                          </a:solidFill>
                          <a:latin typeface="Ovo"/>
                        </a:rPr>
                        <a:t>sarah.johnson@example.com</a:t>
                      </a:r>
                    </a:p>
                  </p:txBody>
                </p:sp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5F4F1371-E122-BC47-F4F4-0F563A2896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37665" y="3519264"/>
                      <a:ext cx="101310" cy="101310"/>
                      <a:chOff x="2837665" y="3524026"/>
                      <a:chExt cx="101310" cy="101310"/>
                    </a:xfrm>
                  </p:grpSpPr>
                  <p:sp>
                    <p:nvSpPr>
                      <p:cNvPr id="36" name="Freeform 36">
                        <a:extLst>
                          <a:ext uri="{FF2B5EF4-FFF2-40B4-BE49-F238E27FC236}">
                            <a16:creationId xmlns:a16="http://schemas.microsoft.com/office/drawing/2014/main" id="{CDECFA1C-3BDF-8159-EBAC-EDD234642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665" y="3524026"/>
                        <a:ext cx="101310" cy="1013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800" h="812800">
                            <a:moveTo>
                              <a:pt x="406400" y="0"/>
                            </a:moveTo>
                            <a:cubicBezTo>
                              <a:pt x="181951" y="0"/>
                              <a:pt x="0" y="181951"/>
                              <a:pt x="0" y="406400"/>
                            </a:cubicBezTo>
                            <a:cubicBezTo>
                              <a:pt x="0" y="630849"/>
                              <a:pt x="181951" y="812800"/>
                              <a:pt x="406400" y="812800"/>
                            </a:cubicBezTo>
                            <a:cubicBezTo>
                              <a:pt x="630849" y="812800"/>
                              <a:pt x="812800" y="630849"/>
                              <a:pt x="812800" y="406400"/>
                            </a:cubicBezTo>
                            <a:cubicBezTo>
                              <a:pt x="812800" y="181951"/>
                              <a:pt x="630849" y="0"/>
                              <a:pt x="406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D5D5D"/>
                      </a:solid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8" name="Freeform 38">
                        <a:extLst>
                          <a:ext uri="{FF2B5EF4-FFF2-40B4-BE49-F238E27FC236}">
                            <a16:creationId xmlns:a16="http://schemas.microsoft.com/office/drawing/2014/main" id="{2F426DFD-5D8E-EFE8-7162-A9E69675F3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9773" y="3554335"/>
                        <a:ext cx="57095" cy="406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095" h="40693">
                            <a:moveTo>
                              <a:pt x="0" y="0"/>
                            </a:moveTo>
                            <a:lnTo>
                              <a:pt x="57095" y="0"/>
                            </a:lnTo>
                            <a:lnTo>
                              <a:pt x="57095" y="40693"/>
                            </a:lnTo>
                            <a:lnTo>
                              <a:pt x="0" y="406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7">
                          <a:extLst>
                            <a:ext uri="{96DAC541-7B7A-43D3-8B79-37D633B846F1}">
                              <asvg:svgBlip xmlns:asvg="http://schemas.microsoft.com/office/drawing/2016/SVG/main" r:embed="rId8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03B51D56-01DC-07C7-5B4A-A0EC8A7D4C93}"/>
                  </a:ext>
                </a:extLst>
              </p:cNvPr>
              <p:cNvGrpSpPr/>
              <p:nvPr/>
            </p:nvGrpSpPr>
            <p:grpSpPr>
              <a:xfrm>
                <a:off x="389434" y="1171955"/>
                <a:ext cx="2167243" cy="3049670"/>
                <a:chOff x="389434" y="1171955"/>
                <a:chExt cx="2167243" cy="304967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5A39B3E6-C26B-F9FF-9B94-5DD152792ACC}"/>
                    </a:ext>
                  </a:extLst>
                </p:cNvPr>
                <p:cNvGrpSpPr/>
                <p:nvPr/>
              </p:nvGrpSpPr>
              <p:grpSpPr>
                <a:xfrm>
                  <a:off x="389434" y="1171955"/>
                  <a:ext cx="2167243" cy="3049670"/>
                  <a:chOff x="389434" y="1171955"/>
                  <a:chExt cx="2167243" cy="3049670"/>
                </a:xfrm>
              </p:grpSpPr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BEA964F7-2588-E08F-CEF3-B12D9BE22D30}"/>
                      </a:ext>
                    </a:extLst>
                  </p:cNvPr>
                  <p:cNvGrpSpPr/>
                  <p:nvPr/>
                </p:nvGrpSpPr>
                <p:grpSpPr>
                  <a:xfrm>
                    <a:off x="391813" y="1171955"/>
                    <a:ext cx="2164864" cy="3047286"/>
                    <a:chOff x="391813" y="1171955"/>
                    <a:chExt cx="2164864" cy="3047286"/>
                  </a:xfrm>
                </p:grpSpPr>
                <p:sp>
                  <p:nvSpPr>
                    <p:cNvPr id="15" name="Freeform 15">
                      <a:extLst>
                        <a:ext uri="{FF2B5EF4-FFF2-40B4-BE49-F238E27FC236}">
                          <a16:creationId xmlns:a16="http://schemas.microsoft.com/office/drawing/2014/main" id="{80D6D40D-90B4-2716-59BF-B29A87ABC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813" y="1171955"/>
                      <a:ext cx="2164864" cy="3047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277" h="1089689">
                          <a:moveTo>
                            <a:pt x="0" y="0"/>
                          </a:moveTo>
                          <a:lnTo>
                            <a:pt x="773277" y="0"/>
                          </a:lnTo>
                          <a:lnTo>
                            <a:pt x="773277" y="1089689"/>
                          </a:lnTo>
                          <a:lnTo>
                            <a:pt x="0" y="1089689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" name="Freeform 17">
                      <a:extLst>
                        <a:ext uri="{FF2B5EF4-FFF2-40B4-BE49-F238E27FC236}">
                          <a16:creationId xmlns:a16="http://schemas.microsoft.com/office/drawing/2014/main" id="{4B540C4E-3C89-48FD-250D-FD6AC9FE4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72" y="1172644"/>
                      <a:ext cx="1597146" cy="3045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7146" h="3030141">
                          <a:moveTo>
                            <a:pt x="0" y="0"/>
                          </a:moveTo>
                          <a:lnTo>
                            <a:pt x="1597146" y="0"/>
                          </a:lnTo>
                          <a:lnTo>
                            <a:pt x="1597146" y="3030141"/>
                          </a:lnTo>
                          <a:lnTo>
                            <a:pt x="0" y="30301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1" name="Image 1">
                    <a:extLst>
                      <a:ext uri="{FF2B5EF4-FFF2-40B4-BE49-F238E27FC236}">
                        <a16:creationId xmlns:a16="http://schemas.microsoft.com/office/drawing/2014/main" id="{D80A7E08-424B-68C5-4A30-89AB9FEDEBF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89434" y="1174339"/>
                    <a:ext cx="2162480" cy="3047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4869" h="640172">
                        <a:moveTo>
                          <a:pt x="0" y="0"/>
                        </a:moveTo>
                        <a:lnTo>
                          <a:pt x="454869" y="0"/>
                        </a:lnTo>
                        <a:lnTo>
                          <a:pt x="454869" y="640172"/>
                        </a:lnTo>
                        <a:lnTo>
                          <a:pt x="0" y="640172"/>
                        </a:lnTo>
                        <a:close/>
                      </a:path>
                    </a:pathLst>
                  </a:custGeom>
                  <a:blipFill>
                    <a:blip r:embed="rId13"/>
                    <a:stretch>
                      <a:fillRect l="-62034" t="-7646" r="-183257" b="-55916"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3" name="TextBox 73">
                  <a:extLst>
                    <a:ext uri="{FF2B5EF4-FFF2-40B4-BE49-F238E27FC236}">
                      <a16:creationId xmlns:a16="http://schemas.microsoft.com/office/drawing/2014/main" id="{E30A9EA1-62BF-EF87-DE89-5FEC892C50D8}"/>
                    </a:ext>
                  </a:extLst>
                </p:cNvPr>
                <p:cNvSpPr txBox="1"/>
                <p:nvPr/>
              </p:nvSpPr>
              <p:spPr>
                <a:xfrm>
                  <a:off x="910062" y="1424147"/>
                  <a:ext cx="113551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199" b="1" spc="-59" dirty="0">
                      <a:solidFill>
                        <a:srgbClr val="000000"/>
                      </a:solidFill>
                      <a:latin typeface="Libre Baskerville" panose="02000000000000000000" pitchFamily="2" charset="0"/>
                    </a:rPr>
                    <a:t>Sarah Johnson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906AC38-AF38-8672-523A-2F4A1A56D3F8}"/>
                </a:ext>
              </a:extLst>
            </p:cNvPr>
            <p:cNvGrpSpPr/>
            <p:nvPr/>
          </p:nvGrpSpPr>
          <p:grpSpPr>
            <a:xfrm>
              <a:off x="386731" y="574197"/>
              <a:ext cx="6783037" cy="209550"/>
              <a:chOff x="388482" y="647654"/>
              <a:chExt cx="6783037" cy="209550"/>
            </a:xfrm>
          </p:grpSpPr>
          <p:sp>
            <p:nvSpPr>
              <p:cNvPr id="129" name="TextBox 129">
                <a:extLst>
                  <a:ext uri="{FF2B5EF4-FFF2-40B4-BE49-F238E27FC236}">
                    <a16:creationId xmlns:a16="http://schemas.microsoft.com/office/drawing/2014/main" id="{9712B3E0-0681-4356-D3A5-DAC6B8E15C2F}"/>
                  </a:ext>
                </a:extLst>
              </p:cNvPr>
              <p:cNvSpPr txBox="1"/>
              <p:nvPr/>
            </p:nvSpPr>
            <p:spPr>
              <a:xfrm>
                <a:off x="388482" y="647654"/>
                <a:ext cx="3656180" cy="2095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399" b="1" spc="69" dirty="0">
                    <a:solidFill>
                      <a:srgbClr val="000000"/>
                    </a:solidFill>
                    <a:latin typeface="Libre Baskerville" panose="02000000000000000000" pitchFamily="2" charset="0"/>
                  </a:rPr>
                  <a:t>CHURCH MEMBER DIRECTORY</a:t>
                </a:r>
              </a:p>
            </p:txBody>
          </p:sp>
          <p:sp>
            <p:nvSpPr>
              <p:cNvPr id="130" name="TextBox 130">
                <a:extLst>
                  <a:ext uri="{FF2B5EF4-FFF2-40B4-BE49-F238E27FC236}">
                    <a16:creationId xmlns:a16="http://schemas.microsoft.com/office/drawing/2014/main" id="{78089E90-2FCB-B873-6DD9-C690E55F3F41}"/>
                  </a:ext>
                </a:extLst>
              </p:cNvPr>
              <p:cNvSpPr txBox="1"/>
              <p:nvPr/>
            </p:nvSpPr>
            <p:spPr>
              <a:xfrm>
                <a:off x="3720092" y="658369"/>
                <a:ext cx="3451427" cy="1881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39"/>
                  </a:lnSpc>
                </a:pPr>
                <a:r>
                  <a:rPr lang="en-US" sz="1200" spc="60" dirty="0">
                    <a:solidFill>
                      <a:srgbClr val="000000"/>
                    </a:solidFill>
                    <a:latin typeface="Ovo"/>
                  </a:rPr>
                  <a:t>CHURCH NAME</a:t>
                </a:r>
              </a:p>
            </p:txBody>
          </p:sp>
        </p:grpSp>
        <p:sp>
          <p:nvSpPr>
            <p:cNvPr id="131" name="TemplateLAB">
              <a:extLst>
                <a:ext uri="{FF2B5EF4-FFF2-40B4-BE49-F238E27FC236}">
                  <a16:creationId xmlns:a16="http://schemas.microsoft.com/office/drawing/2014/main" id="{02B6F178-E259-B646-D68A-871AFCE11996}"/>
                </a:ext>
              </a:extLst>
            </p:cNvPr>
            <p:cNvSpPr/>
            <p:nvPr/>
          </p:nvSpPr>
          <p:spPr>
            <a:xfrm rot="5400000">
              <a:off x="7053009" y="9728389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9383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213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Libre Baskerville</vt:lpstr>
      <vt:lpstr>Calibri</vt:lpstr>
      <vt:lpstr>Ovo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(Portrait)</dc:title>
  <dc:creator>Hoang Anh</dc:creator>
  <cp:lastModifiedBy>Hoang Anh</cp:lastModifiedBy>
  <cp:revision>19</cp:revision>
  <dcterms:created xsi:type="dcterms:W3CDTF">2006-08-16T00:00:00Z</dcterms:created>
  <dcterms:modified xsi:type="dcterms:W3CDTF">2024-03-07T15:03:50Z</dcterms:modified>
  <dc:identifier>DAF-0JVOaCo</dc:identifier>
</cp:coreProperties>
</file>