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Inter" panose="02000503000000020004" pitchFamily="2" charset="0"/>
      <p:regular r:id="rId3"/>
      <p:bold r:id="rId4"/>
    </p:embeddedFont>
    <p:embeddedFont>
      <p:font typeface="Poppins" panose="00000500000000000000" pitchFamily="2" charset="0"/>
      <p:regular r:id="rId5"/>
      <p:bold r:id="rId6"/>
      <p:italic r:id="rId7"/>
      <p:boldItalic r:id="rId8"/>
    </p:embeddedFont>
    <p:embeddedFont>
      <p:font typeface="Poppins SemiBold" panose="00000700000000000000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564" autoAdjust="0"/>
  </p:normalViewPr>
  <p:slideViewPr>
    <p:cSldViewPr>
      <p:cViewPr>
        <p:scale>
          <a:sx n="33" d="100"/>
          <a:sy n="33" d="100"/>
        </p:scale>
        <p:origin x="3396" y="11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">
            <a:extLst>
              <a:ext uri="{FF2B5EF4-FFF2-40B4-BE49-F238E27FC236}">
                <a16:creationId xmlns:a16="http://schemas.microsoft.com/office/drawing/2014/main" id="{FEE5A7BA-3829-C584-724B-80F98B81760E}"/>
              </a:ext>
            </a:extLst>
          </p:cNvPr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B5499EF-2DD8-2E80-1DEF-33823E7CCF7D}"/>
                </a:ext>
              </a:extLst>
            </p:cNvPr>
            <p:cNvGrpSpPr/>
            <p:nvPr/>
          </p:nvGrpSpPr>
          <p:grpSpPr>
            <a:xfrm>
              <a:off x="0" y="0"/>
              <a:ext cx="7560000" cy="3405490"/>
              <a:chOff x="0" y="0"/>
              <a:chExt cx="7560000" cy="3405490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7560000" cy="3405490"/>
              </a:xfrm>
              <a:custGeom>
                <a:avLst/>
                <a:gdLst/>
                <a:ahLst/>
                <a:cxnLst/>
                <a:rect l="l" t="t" r="r" b="b"/>
                <a:pathLst>
                  <a:path w="1593725" h="717912">
                    <a:moveTo>
                      <a:pt x="0" y="0"/>
                    </a:moveTo>
                    <a:lnTo>
                      <a:pt x="1593725" y="0"/>
                    </a:lnTo>
                    <a:lnTo>
                      <a:pt x="1593725" y="717912"/>
                    </a:lnTo>
                    <a:lnTo>
                      <a:pt x="0" y="717912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60879" r="-22244" b="-1992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Freeform 144"/>
              <p:cNvSpPr/>
              <p:nvPr/>
            </p:nvSpPr>
            <p:spPr>
              <a:xfrm>
                <a:off x="900" y="0"/>
                <a:ext cx="7558199" cy="1942239"/>
              </a:xfrm>
              <a:custGeom>
                <a:avLst/>
                <a:gdLst/>
                <a:ahLst/>
                <a:cxnLst/>
                <a:rect l="l" t="t" r="r" b="b"/>
                <a:pathLst>
                  <a:path w="4634293" h="1190879">
                    <a:moveTo>
                      <a:pt x="0" y="0"/>
                    </a:moveTo>
                    <a:lnTo>
                      <a:pt x="4634293" y="0"/>
                    </a:lnTo>
                    <a:lnTo>
                      <a:pt x="4634293" y="1190879"/>
                    </a:lnTo>
                    <a:lnTo>
                      <a:pt x="0" y="119087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>
                      <a:alpha val="0"/>
                    </a:srgbClr>
                  </a:gs>
                  <a:gs pos="100000">
                    <a:srgbClr val="000000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" name="Freeform 147"/>
              <p:cNvSpPr/>
              <p:nvPr/>
            </p:nvSpPr>
            <p:spPr>
              <a:xfrm>
                <a:off x="900" y="1928980"/>
                <a:ext cx="7559100" cy="1467522"/>
              </a:xfrm>
              <a:custGeom>
                <a:avLst/>
                <a:gdLst/>
                <a:ahLst/>
                <a:cxnLst/>
                <a:rect l="l" t="t" r="r" b="b"/>
                <a:pathLst>
                  <a:path w="4634845" h="899807">
                    <a:moveTo>
                      <a:pt x="0" y="0"/>
                    </a:moveTo>
                    <a:lnTo>
                      <a:pt x="4634845" y="0"/>
                    </a:lnTo>
                    <a:lnTo>
                      <a:pt x="4634845" y="899807"/>
                    </a:lnTo>
                    <a:lnTo>
                      <a:pt x="0" y="89980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72DA213-1FCB-416A-E0C4-3D32CD07C190}"/>
                </a:ext>
              </a:extLst>
            </p:cNvPr>
            <p:cNvGrpSpPr/>
            <p:nvPr/>
          </p:nvGrpSpPr>
          <p:grpSpPr>
            <a:xfrm>
              <a:off x="0" y="10234369"/>
              <a:ext cx="7560000" cy="457631"/>
              <a:chOff x="0" y="10234369"/>
              <a:chExt cx="7560000" cy="457631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10234369"/>
                <a:ext cx="7560000" cy="457631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64005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64005"/>
                    </a:lnTo>
                    <a:lnTo>
                      <a:pt x="0" y="16400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997DEE44-24E9-4560-12A0-9CD81C7B1945}"/>
                  </a:ext>
                </a:extLst>
              </p:cNvPr>
              <p:cNvGrpSpPr/>
              <p:nvPr/>
            </p:nvGrpSpPr>
            <p:grpSpPr>
              <a:xfrm>
                <a:off x="2749862" y="10393343"/>
                <a:ext cx="1484964" cy="139683"/>
                <a:chOff x="2749862" y="10393343"/>
                <a:chExt cx="1484964" cy="139683"/>
              </a:xfrm>
            </p:grpSpPr>
            <p:sp>
              <p:nvSpPr>
                <p:cNvPr id="88" name="Freeform 88"/>
                <p:cNvSpPr/>
                <p:nvPr/>
              </p:nvSpPr>
              <p:spPr>
                <a:xfrm>
                  <a:off x="2749862" y="10393343"/>
                  <a:ext cx="139683" cy="139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D8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0" name="Freeform 90"/>
                <p:cNvSpPr/>
                <p:nvPr/>
              </p:nvSpPr>
              <p:spPr>
                <a:xfrm>
                  <a:off x="2790681" y="10421725"/>
                  <a:ext cx="58044" cy="82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92" h="110559">
                      <a:moveTo>
                        <a:pt x="0" y="0"/>
                      </a:moveTo>
                      <a:lnTo>
                        <a:pt x="77392" y="0"/>
                      </a:lnTo>
                      <a:lnTo>
                        <a:pt x="77392" y="110560"/>
                      </a:lnTo>
                      <a:lnTo>
                        <a:pt x="0" y="1105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1" name="TextBox 91"/>
                <p:cNvSpPr txBox="1"/>
                <p:nvPr/>
              </p:nvSpPr>
              <p:spPr>
                <a:xfrm>
                  <a:off x="2937170" y="10415163"/>
                  <a:ext cx="1297656" cy="960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dirty="0">
                      <a:solidFill>
                        <a:srgbClr val="FFFFFF"/>
                      </a:solidFill>
                      <a:latin typeface="Inter"/>
                    </a:rPr>
                    <a:t>123 Main Street, Cityville, State, ZIP</a:t>
                  </a: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DBA2E532-992A-1431-3F3D-415F114E7AE7}"/>
                  </a:ext>
                </a:extLst>
              </p:cNvPr>
              <p:cNvGrpSpPr/>
              <p:nvPr/>
            </p:nvGrpSpPr>
            <p:grpSpPr>
              <a:xfrm>
                <a:off x="4649070" y="10392714"/>
                <a:ext cx="1018481" cy="140941"/>
                <a:chOff x="4649071" y="10392714"/>
                <a:chExt cx="1018481" cy="140941"/>
              </a:xfrm>
            </p:grpSpPr>
            <p:sp>
              <p:nvSpPr>
                <p:cNvPr id="94" name="Freeform 94"/>
                <p:cNvSpPr/>
                <p:nvPr/>
              </p:nvSpPr>
              <p:spPr>
                <a:xfrm>
                  <a:off x="4649071" y="10392714"/>
                  <a:ext cx="140941" cy="14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D8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6" name="Freeform 96"/>
                <p:cNvSpPr/>
                <p:nvPr/>
              </p:nvSpPr>
              <p:spPr>
                <a:xfrm>
                  <a:off x="4680241" y="10435174"/>
                  <a:ext cx="78601" cy="5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2" h="74695">
                      <a:moveTo>
                        <a:pt x="0" y="0"/>
                      </a:moveTo>
                      <a:lnTo>
                        <a:pt x="104802" y="0"/>
                      </a:lnTo>
                      <a:lnTo>
                        <a:pt x="104802" y="74695"/>
                      </a:lnTo>
                      <a:lnTo>
                        <a:pt x="0" y="746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7" name="TextBox 97"/>
                <p:cNvSpPr txBox="1"/>
                <p:nvPr/>
              </p:nvSpPr>
              <p:spPr>
                <a:xfrm>
                  <a:off x="4843562" y="10415163"/>
                  <a:ext cx="823990" cy="960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dirty="0">
                      <a:solidFill>
                        <a:srgbClr val="FFFFFF"/>
                      </a:solidFill>
                      <a:latin typeface="Inter"/>
                    </a:rPr>
                    <a:t>info@xyztrucking.com</a:t>
                  </a: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D3121133-C3E3-4F04-3478-142884F967C2}"/>
                  </a:ext>
                </a:extLst>
              </p:cNvPr>
              <p:cNvGrpSpPr/>
              <p:nvPr/>
            </p:nvGrpSpPr>
            <p:grpSpPr>
              <a:xfrm>
                <a:off x="6081796" y="10392714"/>
                <a:ext cx="1028704" cy="140941"/>
                <a:chOff x="6081796" y="10392714"/>
                <a:chExt cx="1028704" cy="140941"/>
              </a:xfrm>
            </p:grpSpPr>
            <p:sp>
              <p:nvSpPr>
                <p:cNvPr id="100" name="Freeform 100"/>
                <p:cNvSpPr/>
                <p:nvPr/>
              </p:nvSpPr>
              <p:spPr>
                <a:xfrm>
                  <a:off x="6081796" y="10392714"/>
                  <a:ext cx="140941" cy="14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D8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2" name="Freeform 102"/>
                <p:cNvSpPr/>
                <p:nvPr/>
              </p:nvSpPr>
              <p:spPr>
                <a:xfrm>
                  <a:off x="6111279" y="10422644"/>
                  <a:ext cx="81975" cy="81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00" h="108108">
                      <a:moveTo>
                        <a:pt x="0" y="0"/>
                      </a:moveTo>
                      <a:lnTo>
                        <a:pt x="109300" y="0"/>
                      </a:lnTo>
                      <a:lnTo>
                        <a:pt x="109300" y="108107"/>
                      </a:lnTo>
                      <a:lnTo>
                        <a:pt x="0" y="10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3" name="TextBox 103"/>
                <p:cNvSpPr txBox="1"/>
                <p:nvPr/>
              </p:nvSpPr>
              <p:spPr>
                <a:xfrm>
                  <a:off x="6276400" y="10415163"/>
                  <a:ext cx="834100" cy="9604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719"/>
                    </a:lnSpc>
                    <a:spcBef>
                      <a:spcPct val="0"/>
                    </a:spcBef>
                  </a:pPr>
                  <a:r>
                    <a:rPr lang="en-US" sz="599" dirty="0">
                      <a:solidFill>
                        <a:srgbClr val="FFFFFF"/>
                      </a:solidFill>
                      <a:latin typeface="Inter"/>
                    </a:rPr>
                    <a:t>www.xyztrucking.com</a:t>
                  </a:r>
                </a:p>
              </p:txBody>
            </p:sp>
          </p:grpSp>
          <p:sp>
            <p:nvSpPr>
              <p:cNvPr id="104" name="TextBox 104"/>
              <p:cNvSpPr txBox="1"/>
              <p:nvPr/>
            </p:nvSpPr>
            <p:spPr>
              <a:xfrm>
                <a:off x="465849" y="10394127"/>
                <a:ext cx="1869769" cy="1381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80"/>
                  </a:lnSpc>
                  <a:spcBef>
                    <a:spcPct val="0"/>
                  </a:spcBef>
                </a:pPr>
                <a:r>
                  <a:rPr lang="en-US" sz="900" u="none" strike="noStrike" spc="-2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CONTACT FOR MORE INFORMATION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E31301E-C839-5F0D-70A0-32E3EADBBA19}"/>
                </a:ext>
              </a:extLst>
            </p:cNvPr>
            <p:cNvGrpSpPr/>
            <p:nvPr/>
          </p:nvGrpSpPr>
          <p:grpSpPr>
            <a:xfrm>
              <a:off x="4245292" y="8176709"/>
              <a:ext cx="2865208" cy="1674947"/>
              <a:chOff x="4245292" y="8176709"/>
              <a:chExt cx="2865208" cy="1674947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4245292" y="8356567"/>
                <a:ext cx="1695088" cy="0"/>
              </a:xfrm>
              <a:prstGeom prst="line">
                <a:avLst/>
              </a:prstGeom>
              <a:ln w="9525" cap="flat">
                <a:solidFill>
                  <a:srgbClr val="000000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Freeform 76"/>
              <p:cNvSpPr/>
              <p:nvPr/>
            </p:nvSpPr>
            <p:spPr>
              <a:xfrm>
                <a:off x="4245292" y="8519461"/>
                <a:ext cx="2865207" cy="1332195"/>
              </a:xfrm>
              <a:custGeom>
                <a:avLst/>
                <a:gdLst/>
                <a:ahLst/>
                <a:cxnLst/>
                <a:rect l="l" t="t" r="r" b="b"/>
                <a:pathLst>
                  <a:path w="1026826" h="477429">
                    <a:moveTo>
                      <a:pt x="0" y="0"/>
                    </a:moveTo>
                    <a:lnTo>
                      <a:pt x="1026826" y="0"/>
                    </a:lnTo>
                    <a:lnTo>
                      <a:pt x="1026826" y="477429"/>
                    </a:lnTo>
                    <a:lnTo>
                      <a:pt x="0" y="477429"/>
                    </a:lnTo>
                    <a:close/>
                  </a:path>
                </a:pathLst>
              </a:custGeom>
              <a:solidFill>
                <a:srgbClr val="000000">
                  <a:alpha val="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4423221" y="8751854"/>
                <a:ext cx="1744153" cy="3077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840"/>
                  </a:lnSpc>
                  <a:spcBef>
                    <a:spcPct val="0"/>
                  </a:spcBef>
                </a:pPr>
                <a:r>
                  <a:rPr lang="en-US" sz="700" i="1" spc="-16" dirty="0">
                    <a:solidFill>
                      <a:srgbClr val="3B3126"/>
                    </a:solidFill>
                    <a:latin typeface="Poppins" panose="00000500000000000000" pitchFamily="2" charset="0"/>
                  </a:rPr>
                  <a:t>XYZ Trucking Solutions consistently delivers on-time and handles our sensitive cargo with the utmost care</a:t>
                </a:r>
              </a:p>
            </p:txBody>
          </p:sp>
          <p:sp>
            <p:nvSpPr>
              <p:cNvPr id="79" name="Freeform 79"/>
              <p:cNvSpPr/>
              <p:nvPr/>
            </p:nvSpPr>
            <p:spPr>
              <a:xfrm>
                <a:off x="6015792" y="8610469"/>
                <a:ext cx="1094708" cy="1241187"/>
              </a:xfrm>
              <a:custGeom>
                <a:avLst/>
                <a:gdLst/>
                <a:ahLst/>
                <a:cxnLst/>
                <a:rect l="l" t="t" r="r" b="b"/>
                <a:pathLst>
                  <a:path w="1094708" h="1241187">
                    <a:moveTo>
                      <a:pt x="0" y="0"/>
                    </a:moveTo>
                    <a:lnTo>
                      <a:pt x="1094708" y="0"/>
                    </a:lnTo>
                    <a:lnTo>
                      <a:pt x="1094708" y="1241187"/>
                    </a:lnTo>
                    <a:lnTo>
                      <a:pt x="0" y="12411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l="-130506" t="-21585" r="-160851" b="-10838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4245292" y="8176709"/>
                <a:ext cx="1695088" cy="1435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102"/>
                  </a:lnSpc>
                  <a:spcBef>
                    <a:spcPct val="0"/>
                  </a:spcBef>
                </a:pPr>
                <a:r>
                  <a:rPr lang="en-US" sz="1050" u="none" strike="noStrike" dirty="0">
                    <a:solidFill>
                      <a:srgbClr val="000000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>What Our Customer Say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4423221" y="9393124"/>
                <a:ext cx="1262843" cy="1116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910"/>
                  </a:lnSpc>
                </a:pPr>
                <a:r>
                  <a:rPr lang="en-US" sz="700" dirty="0">
                    <a:solidFill>
                      <a:srgbClr val="121212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>John Smith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4423221" y="9524596"/>
                <a:ext cx="1439801" cy="984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779"/>
                  </a:lnSpc>
                </a:pPr>
                <a:r>
                  <a:rPr lang="en-US" sz="599" dirty="0">
                    <a:solidFill>
                      <a:srgbClr val="121212"/>
                    </a:solidFill>
                    <a:latin typeface="Poppins" panose="00000500000000000000" pitchFamily="2" charset="0"/>
                  </a:rPr>
                  <a:t>Marketing Manager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448F8FB-DEBB-9150-46CE-D542CBC417D9}"/>
                </a:ext>
              </a:extLst>
            </p:cNvPr>
            <p:cNvGrpSpPr/>
            <p:nvPr/>
          </p:nvGrpSpPr>
          <p:grpSpPr>
            <a:xfrm>
              <a:off x="4245292" y="5965116"/>
              <a:ext cx="2865208" cy="1766663"/>
              <a:chOff x="4245292" y="5965116"/>
              <a:chExt cx="2865208" cy="1766663"/>
            </a:xfrm>
          </p:grpSpPr>
          <p:sp>
            <p:nvSpPr>
              <p:cNvPr id="53" name="AutoShape 53"/>
              <p:cNvSpPr/>
              <p:nvPr/>
            </p:nvSpPr>
            <p:spPr>
              <a:xfrm>
                <a:off x="4245292" y="6144974"/>
                <a:ext cx="1053990" cy="0"/>
              </a:xfrm>
              <a:prstGeom prst="line">
                <a:avLst/>
              </a:prstGeom>
              <a:ln w="9525" cap="flat">
                <a:solidFill>
                  <a:srgbClr val="000000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82F7C48-1E90-A670-FC16-53F52137D6B7}"/>
                  </a:ext>
                </a:extLst>
              </p:cNvPr>
              <p:cNvGrpSpPr/>
              <p:nvPr/>
            </p:nvGrpSpPr>
            <p:grpSpPr>
              <a:xfrm>
                <a:off x="4283996" y="6359286"/>
                <a:ext cx="2826504" cy="207645"/>
                <a:chOff x="4283996" y="6359286"/>
                <a:chExt cx="2826504" cy="207645"/>
              </a:xfrm>
            </p:grpSpPr>
            <p:sp>
              <p:nvSpPr>
                <p:cNvPr id="55" name="Freeform 55"/>
                <p:cNvSpPr/>
                <p:nvPr/>
              </p:nvSpPr>
              <p:spPr>
                <a:xfrm>
                  <a:off x="4283996" y="6364048"/>
                  <a:ext cx="198120" cy="19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D8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7" name="Freeform 57"/>
                <p:cNvSpPr/>
                <p:nvPr/>
              </p:nvSpPr>
              <p:spPr>
                <a:xfrm>
                  <a:off x="4338670" y="6429617"/>
                  <a:ext cx="88771" cy="66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71" h="66982">
                      <a:moveTo>
                        <a:pt x="0" y="0"/>
                      </a:moveTo>
                      <a:lnTo>
                        <a:pt x="88771" y="0"/>
                      </a:lnTo>
                      <a:lnTo>
                        <a:pt x="88771" y="66982"/>
                      </a:lnTo>
                      <a:lnTo>
                        <a:pt x="0" y="669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4612983" y="6359286"/>
                  <a:ext cx="2497517" cy="2076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44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121212"/>
                      </a:solidFill>
                      <a:latin typeface="Poppins" panose="00000500000000000000" pitchFamily="2" charset="0"/>
                    </a:rPr>
                    <a:t>Trusted reputation for consistent on-time deliveries </a:t>
                  </a:r>
                </a:p>
                <a:p>
                  <a:pPr marL="0" lvl="0" indent="0" algn="l">
                    <a:lnSpc>
                      <a:spcPts val="844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121212"/>
                      </a:solidFill>
                      <a:latin typeface="Poppins" panose="00000500000000000000" pitchFamily="2" charset="0"/>
                    </a:rPr>
                    <a:t>and performance, ensuring unparalleled reliability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D39B98E-C135-E14B-624C-EFC1331D33A9}"/>
                  </a:ext>
                </a:extLst>
              </p:cNvPr>
              <p:cNvGrpSpPr/>
              <p:nvPr/>
            </p:nvGrpSpPr>
            <p:grpSpPr>
              <a:xfrm>
                <a:off x="4283996" y="6747216"/>
                <a:ext cx="2826504" cy="207645"/>
                <a:chOff x="4283996" y="6747216"/>
                <a:chExt cx="2826504" cy="207645"/>
              </a:xfrm>
            </p:grpSpPr>
            <p:sp>
              <p:nvSpPr>
                <p:cNvPr id="60" name="Freeform 60"/>
                <p:cNvSpPr/>
                <p:nvPr/>
              </p:nvSpPr>
              <p:spPr>
                <a:xfrm>
                  <a:off x="4283996" y="6751979"/>
                  <a:ext cx="198120" cy="19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D8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" name="Freeform 62"/>
                <p:cNvSpPr/>
                <p:nvPr/>
              </p:nvSpPr>
              <p:spPr>
                <a:xfrm>
                  <a:off x="4338670" y="6817547"/>
                  <a:ext cx="88771" cy="66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71" h="66982">
                      <a:moveTo>
                        <a:pt x="0" y="0"/>
                      </a:moveTo>
                      <a:lnTo>
                        <a:pt x="88771" y="0"/>
                      </a:lnTo>
                      <a:lnTo>
                        <a:pt x="88771" y="66982"/>
                      </a:lnTo>
                      <a:lnTo>
                        <a:pt x="0" y="669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4612983" y="6747216"/>
                  <a:ext cx="2497517" cy="2076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44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121212"/>
                      </a:solidFill>
                      <a:latin typeface="Poppins" panose="00000500000000000000" pitchFamily="2" charset="0"/>
                    </a:rPr>
                    <a:t>Implementing streamlined supply chain and optimal </a:t>
                  </a:r>
                </a:p>
                <a:p>
                  <a:pPr marL="0" lvl="0" indent="0" algn="l">
                    <a:lnSpc>
                      <a:spcPts val="844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121212"/>
                      </a:solidFill>
                      <a:latin typeface="Poppins" panose="00000500000000000000" pitchFamily="2" charset="0"/>
                    </a:rPr>
                    <a:t>route planning for maximum efficiency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3514379-8FB8-0F73-92F5-BF233B685359}"/>
                  </a:ext>
                </a:extLst>
              </p:cNvPr>
              <p:cNvGrpSpPr/>
              <p:nvPr/>
            </p:nvGrpSpPr>
            <p:grpSpPr>
              <a:xfrm>
                <a:off x="4283996" y="7135146"/>
                <a:ext cx="2826504" cy="207645"/>
                <a:chOff x="4283996" y="7135146"/>
                <a:chExt cx="2826504" cy="207645"/>
              </a:xfrm>
            </p:grpSpPr>
            <p:sp>
              <p:nvSpPr>
                <p:cNvPr id="65" name="Freeform 65"/>
                <p:cNvSpPr/>
                <p:nvPr/>
              </p:nvSpPr>
              <p:spPr>
                <a:xfrm>
                  <a:off x="4283996" y="7139908"/>
                  <a:ext cx="198120" cy="19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D8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" name="Freeform 67"/>
                <p:cNvSpPr/>
                <p:nvPr/>
              </p:nvSpPr>
              <p:spPr>
                <a:xfrm>
                  <a:off x="4338670" y="7205477"/>
                  <a:ext cx="88771" cy="66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71" h="66982">
                      <a:moveTo>
                        <a:pt x="0" y="0"/>
                      </a:moveTo>
                      <a:lnTo>
                        <a:pt x="88771" y="0"/>
                      </a:lnTo>
                      <a:lnTo>
                        <a:pt x="88771" y="66981"/>
                      </a:lnTo>
                      <a:lnTo>
                        <a:pt x="0" y="669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4612983" y="7135146"/>
                  <a:ext cx="2497517" cy="20764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44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121212"/>
                      </a:solidFill>
                      <a:latin typeface="Poppins" panose="00000500000000000000" pitchFamily="2" charset="0"/>
                    </a:rPr>
                    <a:t>Upholding industry-leading standards with zero </a:t>
                  </a:r>
                </a:p>
                <a:p>
                  <a:pPr marL="0" lvl="0" indent="0" algn="l">
                    <a:lnSpc>
                      <a:spcPts val="844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121212"/>
                      </a:solidFill>
                      <a:latin typeface="Poppins" panose="00000500000000000000" pitchFamily="2" charset="0"/>
                    </a:rPr>
                    <a:t>tolerance, ensuring safety for cargo and personnel</a:t>
                  </a: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A5D4EFA-0203-ED17-C9A4-DA2D34F7FD58}"/>
                  </a:ext>
                </a:extLst>
              </p:cNvPr>
              <p:cNvGrpSpPr/>
              <p:nvPr/>
            </p:nvGrpSpPr>
            <p:grpSpPr>
              <a:xfrm>
                <a:off x="4283996" y="7523076"/>
                <a:ext cx="2826504" cy="208703"/>
                <a:chOff x="4283996" y="7523076"/>
                <a:chExt cx="2826504" cy="208703"/>
              </a:xfrm>
            </p:grpSpPr>
            <p:sp>
              <p:nvSpPr>
                <p:cNvPr id="70" name="Freeform 70"/>
                <p:cNvSpPr/>
                <p:nvPr/>
              </p:nvSpPr>
              <p:spPr>
                <a:xfrm>
                  <a:off x="4283996" y="7528368"/>
                  <a:ext cx="198120" cy="19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D8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2" name="Freeform 72"/>
                <p:cNvSpPr/>
                <p:nvPr/>
              </p:nvSpPr>
              <p:spPr>
                <a:xfrm>
                  <a:off x="4338670" y="7593936"/>
                  <a:ext cx="88771" cy="66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71" h="66982">
                      <a:moveTo>
                        <a:pt x="0" y="0"/>
                      </a:moveTo>
                      <a:lnTo>
                        <a:pt x="88771" y="0"/>
                      </a:lnTo>
                      <a:lnTo>
                        <a:pt x="88771" y="66982"/>
                      </a:lnTo>
                      <a:lnTo>
                        <a:pt x="0" y="669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4612983" y="7523076"/>
                  <a:ext cx="2497517" cy="20870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44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121212"/>
                      </a:solidFill>
                      <a:latin typeface="Poppins" panose="00000500000000000000" pitchFamily="2" charset="0"/>
                    </a:rPr>
                    <a:t>Providing personalized service with responsive 24/7 </a:t>
                  </a:r>
                </a:p>
                <a:p>
                  <a:pPr marL="0" lvl="0" indent="0" algn="l">
                    <a:lnSpc>
                      <a:spcPts val="844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121212"/>
                      </a:solidFill>
                      <a:latin typeface="Poppins" panose="00000500000000000000" pitchFamily="2" charset="0"/>
                    </a:rPr>
                    <a:t>support, and partnering for mutual success</a:t>
                  </a:r>
                </a:p>
              </p:txBody>
            </p:sp>
          </p:grpSp>
          <p:sp>
            <p:nvSpPr>
              <p:cNvPr id="74" name="TextBox 74"/>
              <p:cNvSpPr txBox="1"/>
              <p:nvPr/>
            </p:nvSpPr>
            <p:spPr>
              <a:xfrm>
                <a:off x="4245292" y="5965116"/>
                <a:ext cx="1381470" cy="1435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102"/>
                  </a:lnSpc>
                  <a:spcBef>
                    <a:spcPct val="0"/>
                  </a:spcBef>
                </a:pPr>
                <a:r>
                  <a:rPr lang="en-US" sz="1050" u="none" strike="noStrike" dirty="0">
                    <a:solidFill>
                      <a:srgbClr val="000000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>Why Choose Us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D09EFD5-6D8B-1368-62E8-F15AF76DE14D}"/>
                </a:ext>
              </a:extLst>
            </p:cNvPr>
            <p:cNvGrpSpPr/>
            <p:nvPr/>
          </p:nvGrpSpPr>
          <p:grpSpPr>
            <a:xfrm>
              <a:off x="456324" y="5965116"/>
              <a:ext cx="3197716" cy="3886540"/>
              <a:chOff x="456324" y="5965116"/>
              <a:chExt cx="3197716" cy="3886540"/>
            </a:xfrm>
          </p:grpSpPr>
          <p:sp>
            <p:nvSpPr>
              <p:cNvPr id="3" name="AutoShape 3"/>
              <p:cNvSpPr/>
              <p:nvPr/>
            </p:nvSpPr>
            <p:spPr>
              <a:xfrm>
                <a:off x="456324" y="6144974"/>
                <a:ext cx="867224" cy="0"/>
              </a:xfrm>
              <a:prstGeom prst="line">
                <a:avLst/>
              </a:prstGeom>
              <a:ln w="9525" cap="flat">
                <a:solidFill>
                  <a:srgbClr val="000000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465849" y="6425439"/>
                <a:ext cx="3188191" cy="686456"/>
              </a:xfrm>
              <a:custGeom>
                <a:avLst/>
                <a:gdLst/>
                <a:ahLst/>
                <a:cxnLst/>
                <a:rect l="l" t="t" r="r" b="b"/>
                <a:pathLst>
                  <a:path w="1142576" h="246010">
                    <a:moveTo>
                      <a:pt x="0" y="0"/>
                    </a:moveTo>
                    <a:lnTo>
                      <a:pt x="1142576" y="0"/>
                    </a:lnTo>
                    <a:lnTo>
                      <a:pt x="1142576" y="246010"/>
                    </a:lnTo>
                    <a:lnTo>
                      <a:pt x="0" y="246010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  <a:ln w="9525" cap="sq">
                <a:solidFill>
                  <a:srgbClr val="000000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624960" y="6360606"/>
                <a:ext cx="578776" cy="139192"/>
              </a:xfrm>
              <a:custGeom>
                <a:avLst/>
                <a:gdLst/>
                <a:ahLst/>
                <a:cxnLst/>
                <a:rect l="l" t="t" r="r" b="b"/>
                <a:pathLst>
                  <a:path w="207420" h="49883">
                    <a:moveTo>
                      <a:pt x="0" y="0"/>
                    </a:moveTo>
                    <a:lnTo>
                      <a:pt x="207420" y="0"/>
                    </a:lnTo>
                    <a:lnTo>
                      <a:pt x="207420" y="49883"/>
                    </a:lnTo>
                    <a:lnTo>
                      <a:pt x="0" y="4988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465849" y="7343978"/>
                <a:ext cx="3188191" cy="686456"/>
              </a:xfrm>
              <a:custGeom>
                <a:avLst/>
                <a:gdLst/>
                <a:ahLst/>
                <a:cxnLst/>
                <a:rect l="l" t="t" r="r" b="b"/>
                <a:pathLst>
                  <a:path w="1142576" h="246010">
                    <a:moveTo>
                      <a:pt x="0" y="0"/>
                    </a:moveTo>
                    <a:lnTo>
                      <a:pt x="1142576" y="0"/>
                    </a:lnTo>
                    <a:lnTo>
                      <a:pt x="1142576" y="246010"/>
                    </a:lnTo>
                    <a:lnTo>
                      <a:pt x="0" y="246010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  <a:ln w="9525" cap="sq">
                <a:solidFill>
                  <a:srgbClr val="000000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624960" y="7279144"/>
                <a:ext cx="578776" cy="139192"/>
              </a:xfrm>
              <a:custGeom>
                <a:avLst/>
                <a:gdLst/>
                <a:ahLst/>
                <a:cxnLst/>
                <a:rect l="l" t="t" r="r" b="b"/>
                <a:pathLst>
                  <a:path w="207420" h="49883">
                    <a:moveTo>
                      <a:pt x="0" y="0"/>
                    </a:moveTo>
                    <a:lnTo>
                      <a:pt x="207420" y="0"/>
                    </a:lnTo>
                    <a:lnTo>
                      <a:pt x="207420" y="49883"/>
                    </a:lnTo>
                    <a:lnTo>
                      <a:pt x="0" y="4988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465849" y="8254589"/>
                <a:ext cx="3188191" cy="686456"/>
              </a:xfrm>
              <a:custGeom>
                <a:avLst/>
                <a:gdLst/>
                <a:ahLst/>
                <a:cxnLst/>
                <a:rect l="l" t="t" r="r" b="b"/>
                <a:pathLst>
                  <a:path w="1142576" h="246010">
                    <a:moveTo>
                      <a:pt x="0" y="0"/>
                    </a:moveTo>
                    <a:lnTo>
                      <a:pt x="1142576" y="0"/>
                    </a:lnTo>
                    <a:lnTo>
                      <a:pt x="1142576" y="246010"/>
                    </a:lnTo>
                    <a:lnTo>
                      <a:pt x="0" y="246010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  <a:ln w="9525" cap="sq">
                <a:solidFill>
                  <a:srgbClr val="000000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624960" y="8189755"/>
                <a:ext cx="578776" cy="139192"/>
              </a:xfrm>
              <a:custGeom>
                <a:avLst/>
                <a:gdLst/>
                <a:ahLst/>
                <a:cxnLst/>
                <a:rect l="l" t="t" r="r" b="b"/>
                <a:pathLst>
                  <a:path w="207420" h="49883">
                    <a:moveTo>
                      <a:pt x="0" y="0"/>
                    </a:moveTo>
                    <a:lnTo>
                      <a:pt x="207420" y="0"/>
                    </a:lnTo>
                    <a:lnTo>
                      <a:pt x="207420" y="49883"/>
                    </a:lnTo>
                    <a:lnTo>
                      <a:pt x="0" y="4988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465849" y="9165200"/>
                <a:ext cx="3188191" cy="686456"/>
              </a:xfrm>
              <a:custGeom>
                <a:avLst/>
                <a:gdLst/>
                <a:ahLst/>
                <a:cxnLst/>
                <a:rect l="l" t="t" r="r" b="b"/>
                <a:pathLst>
                  <a:path w="1142576" h="246010">
                    <a:moveTo>
                      <a:pt x="0" y="0"/>
                    </a:moveTo>
                    <a:lnTo>
                      <a:pt x="1142576" y="0"/>
                    </a:lnTo>
                    <a:lnTo>
                      <a:pt x="1142576" y="246010"/>
                    </a:lnTo>
                    <a:lnTo>
                      <a:pt x="0" y="246010"/>
                    </a:ln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  <a:ln w="9525" cap="sq">
                <a:solidFill>
                  <a:srgbClr val="000000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624960" y="9100367"/>
                <a:ext cx="578776" cy="139192"/>
              </a:xfrm>
              <a:custGeom>
                <a:avLst/>
                <a:gdLst/>
                <a:ahLst/>
                <a:cxnLst/>
                <a:rect l="l" t="t" r="r" b="b"/>
                <a:pathLst>
                  <a:path w="207420" h="49883">
                    <a:moveTo>
                      <a:pt x="0" y="0"/>
                    </a:moveTo>
                    <a:lnTo>
                      <a:pt x="207420" y="0"/>
                    </a:lnTo>
                    <a:lnTo>
                      <a:pt x="207420" y="49883"/>
                    </a:lnTo>
                    <a:lnTo>
                      <a:pt x="0" y="4988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753659" y="6291771"/>
                <a:ext cx="333404" cy="25005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09600">
                    <a:moveTo>
                      <a:pt x="609600" y="0"/>
                    </a:moveTo>
                    <a:lnTo>
                      <a:pt x="0" y="0"/>
                    </a:lnTo>
                    <a:lnTo>
                      <a:pt x="203200" y="609600"/>
                    </a:lnTo>
                    <a:lnTo>
                      <a:pt x="812800" y="6096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D8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744962" y="6320668"/>
                <a:ext cx="244731" cy="281594"/>
              </a:xfrm>
              <a:custGeom>
                <a:avLst/>
                <a:gdLst/>
                <a:ahLst/>
                <a:cxnLst/>
                <a:rect l="l" t="t" r="r" b="b"/>
                <a:pathLst>
                  <a:path w="244731" h="281594">
                    <a:moveTo>
                      <a:pt x="0" y="0"/>
                    </a:moveTo>
                    <a:lnTo>
                      <a:pt x="244731" y="0"/>
                    </a:lnTo>
                    <a:lnTo>
                      <a:pt x="244731" y="281594"/>
                    </a:lnTo>
                    <a:lnTo>
                      <a:pt x="0" y="2815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753659" y="7207145"/>
                <a:ext cx="333404" cy="25005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09600">
                    <a:moveTo>
                      <a:pt x="609600" y="0"/>
                    </a:moveTo>
                    <a:lnTo>
                      <a:pt x="0" y="0"/>
                    </a:lnTo>
                    <a:lnTo>
                      <a:pt x="203200" y="609600"/>
                    </a:lnTo>
                    <a:lnTo>
                      <a:pt x="812800" y="6096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D8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724124" y="7237737"/>
                <a:ext cx="279309" cy="278801"/>
              </a:xfrm>
              <a:custGeom>
                <a:avLst/>
                <a:gdLst/>
                <a:ahLst/>
                <a:cxnLst/>
                <a:rect l="l" t="t" r="r" b="b"/>
                <a:pathLst>
                  <a:path w="279309" h="278801">
                    <a:moveTo>
                      <a:pt x="0" y="0"/>
                    </a:moveTo>
                    <a:lnTo>
                      <a:pt x="279309" y="0"/>
                    </a:lnTo>
                    <a:lnTo>
                      <a:pt x="279309" y="278801"/>
                    </a:lnTo>
                    <a:lnTo>
                      <a:pt x="0" y="2788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745387" y="8122519"/>
                <a:ext cx="333404" cy="25005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09600">
                    <a:moveTo>
                      <a:pt x="609600" y="0"/>
                    </a:moveTo>
                    <a:lnTo>
                      <a:pt x="0" y="0"/>
                    </a:lnTo>
                    <a:lnTo>
                      <a:pt x="203200" y="609600"/>
                    </a:lnTo>
                    <a:lnTo>
                      <a:pt x="812800" y="6096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D8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706327" y="8247545"/>
                <a:ext cx="305064" cy="178046"/>
              </a:xfrm>
              <a:custGeom>
                <a:avLst/>
                <a:gdLst/>
                <a:ahLst/>
                <a:cxnLst/>
                <a:rect l="l" t="t" r="r" b="b"/>
                <a:pathLst>
                  <a:path w="305064" h="178046">
                    <a:moveTo>
                      <a:pt x="0" y="0"/>
                    </a:moveTo>
                    <a:lnTo>
                      <a:pt x="305064" y="0"/>
                    </a:lnTo>
                    <a:lnTo>
                      <a:pt x="305064" y="178047"/>
                    </a:lnTo>
                    <a:lnTo>
                      <a:pt x="0" y="1780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745387" y="9033130"/>
                <a:ext cx="333404" cy="25005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09600">
                    <a:moveTo>
                      <a:pt x="609600" y="0"/>
                    </a:moveTo>
                    <a:lnTo>
                      <a:pt x="0" y="0"/>
                    </a:lnTo>
                    <a:lnTo>
                      <a:pt x="203200" y="609600"/>
                    </a:lnTo>
                    <a:lnTo>
                      <a:pt x="812800" y="6096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D8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715069" y="9110717"/>
                <a:ext cx="335990" cy="240691"/>
              </a:xfrm>
              <a:custGeom>
                <a:avLst/>
                <a:gdLst/>
                <a:ahLst/>
                <a:cxnLst/>
                <a:rect l="l" t="t" r="r" b="b"/>
                <a:pathLst>
                  <a:path w="335990" h="240691">
                    <a:moveTo>
                      <a:pt x="0" y="0"/>
                    </a:moveTo>
                    <a:lnTo>
                      <a:pt x="335990" y="0"/>
                    </a:lnTo>
                    <a:lnTo>
                      <a:pt x="335990" y="240691"/>
                    </a:lnTo>
                    <a:lnTo>
                      <a:pt x="0" y="240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677497" y="7665385"/>
                <a:ext cx="2036338" cy="906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682"/>
                  </a:lnSpc>
                  <a:spcBef>
                    <a:spcPct val="0"/>
                  </a:spcBef>
                </a:pPr>
                <a:r>
                  <a:rPr lang="en-US" sz="649" u="none" strike="noStrike" dirty="0">
                    <a:solidFill>
                      <a:srgbClr val="121212"/>
                    </a:solidFill>
                    <a:latin typeface="Poppins SemiBold" panose="00000700000000000000" pitchFamily="2" charset="0"/>
                  </a:rPr>
                  <a:t>Refrigerated transport for perishable goods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677497" y="7779367"/>
                <a:ext cx="2764895" cy="792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30"/>
                  </a:lnSpc>
                  <a:spcBef>
                    <a:spcPct val="0"/>
                  </a:spcBef>
                </a:pPr>
                <a:r>
                  <a:rPr lang="en-US" sz="600" dirty="0">
                    <a:solidFill>
                      <a:srgbClr val="121212"/>
                    </a:solidFill>
                    <a:latin typeface="Poppins" panose="00000500000000000000" pitchFamily="2" charset="0"/>
                  </a:rPr>
                  <a:t>Ensuring safe and temperature-controlled transport of perishable items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677497" y="8580759"/>
                <a:ext cx="1227023" cy="906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682"/>
                  </a:lnSpc>
                  <a:spcBef>
                    <a:spcPct val="0"/>
                  </a:spcBef>
                </a:pPr>
                <a:r>
                  <a:rPr lang="en-US" sz="649" u="none" strike="noStrike" dirty="0">
                    <a:solidFill>
                      <a:srgbClr val="121212"/>
                    </a:solidFill>
                    <a:latin typeface="Poppins SemiBold" panose="00000700000000000000" pitchFamily="2" charset="0"/>
                  </a:rPr>
                  <a:t>Long-haul trucking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677497" y="8694741"/>
                <a:ext cx="2614249" cy="792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30"/>
                  </a:lnSpc>
                  <a:spcBef>
                    <a:spcPct val="0"/>
                  </a:spcBef>
                </a:pPr>
                <a:r>
                  <a:rPr lang="en-US" sz="600" dirty="0">
                    <a:solidFill>
                      <a:srgbClr val="121212"/>
                    </a:solidFill>
                    <a:latin typeface="Poppins" panose="00000500000000000000" pitchFamily="2" charset="0"/>
                  </a:rPr>
                  <a:t>Comprehensive transportation solutions for long-distance freight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677497" y="9491370"/>
                <a:ext cx="1865685" cy="906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682"/>
                  </a:lnSpc>
                  <a:spcBef>
                    <a:spcPct val="0"/>
                  </a:spcBef>
                </a:pPr>
                <a:r>
                  <a:rPr lang="en-US" sz="649" u="none" strike="noStrike" dirty="0">
                    <a:solidFill>
                      <a:srgbClr val="121212"/>
                    </a:solidFill>
                    <a:latin typeface="Poppins SemiBold" panose="00000700000000000000" pitchFamily="2" charset="0"/>
                  </a:rPr>
                  <a:t>Warehousing and distribution solutions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677497" y="9605352"/>
                <a:ext cx="2614249" cy="792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30"/>
                  </a:lnSpc>
                  <a:spcBef>
                    <a:spcPct val="0"/>
                  </a:spcBef>
                </a:pPr>
                <a:r>
                  <a:rPr lang="en-US" sz="600" dirty="0">
                    <a:solidFill>
                      <a:srgbClr val="121212"/>
                    </a:solidFill>
                    <a:latin typeface="Poppins" panose="00000500000000000000" pitchFamily="2" charset="0"/>
                  </a:rPr>
                  <a:t>Comprehensive storage, logistics services optimize supply chains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677497" y="6750012"/>
                <a:ext cx="1227023" cy="906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82"/>
                  </a:lnSpc>
                  <a:spcBef>
                    <a:spcPct val="0"/>
                  </a:spcBef>
                </a:pPr>
                <a:r>
                  <a:rPr lang="en-US" sz="649" dirty="0">
                    <a:solidFill>
                      <a:srgbClr val="121212"/>
                    </a:solidFill>
                    <a:latin typeface="Poppins SemiBold" panose="00000700000000000000" pitchFamily="2" charset="0"/>
                  </a:rPr>
                  <a:t>Local and regional delivery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677497" y="6863994"/>
                <a:ext cx="2764895" cy="792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30"/>
                  </a:lnSpc>
                  <a:spcBef>
                    <a:spcPct val="0"/>
                  </a:spcBef>
                </a:pPr>
                <a:r>
                  <a:rPr lang="en-US" sz="600" dirty="0">
                    <a:solidFill>
                      <a:srgbClr val="121212"/>
                    </a:solidFill>
                    <a:latin typeface="Poppins" panose="00000500000000000000" pitchFamily="2" charset="0"/>
                  </a:rPr>
                  <a:t>Efficient delivery within local and regional areas, ensuring timely arrivals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456324" y="5965116"/>
                <a:ext cx="1381470" cy="1435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102"/>
                  </a:lnSpc>
                  <a:spcBef>
                    <a:spcPct val="0"/>
                  </a:spcBef>
                </a:pPr>
                <a:r>
                  <a:rPr lang="en-US" sz="1050" u="none" strike="noStrike" dirty="0">
                    <a:solidFill>
                      <a:srgbClr val="000000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>Our Services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F5E62E5-0CEE-2EE2-3E1B-3DEE48861FE8}"/>
                </a:ext>
              </a:extLst>
            </p:cNvPr>
            <p:cNvGrpSpPr/>
            <p:nvPr/>
          </p:nvGrpSpPr>
          <p:grpSpPr>
            <a:xfrm>
              <a:off x="465849" y="3788203"/>
              <a:ext cx="6644650" cy="1794200"/>
              <a:chOff x="465849" y="3788203"/>
              <a:chExt cx="6644650" cy="179420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13816B5-A6D7-8BBA-24C6-C0D54CF46390}"/>
                  </a:ext>
                </a:extLst>
              </p:cNvPr>
              <p:cNvGrpSpPr/>
              <p:nvPr/>
            </p:nvGrpSpPr>
            <p:grpSpPr>
              <a:xfrm>
                <a:off x="4245292" y="4064204"/>
                <a:ext cx="2865207" cy="1372059"/>
                <a:chOff x="4245292" y="4064204"/>
                <a:chExt cx="2865207" cy="1372059"/>
              </a:xfrm>
            </p:grpSpPr>
            <p:sp>
              <p:nvSpPr>
                <p:cNvPr id="120" name="AutoShape 120"/>
                <p:cNvSpPr/>
                <p:nvPr/>
              </p:nvSpPr>
              <p:spPr>
                <a:xfrm>
                  <a:off x="4245292" y="5044468"/>
                  <a:ext cx="427110" cy="0"/>
                </a:xfrm>
                <a:prstGeom prst="line">
                  <a:avLst/>
                </a:prstGeom>
                <a:ln w="9525" cap="flat">
                  <a:solidFill>
                    <a:srgbClr val="000000">
                      <a:alpha val="6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1" name="AutoShape 121"/>
                <p:cNvSpPr/>
                <p:nvPr/>
              </p:nvSpPr>
              <p:spPr>
                <a:xfrm>
                  <a:off x="4245292" y="4244062"/>
                  <a:ext cx="544409" cy="0"/>
                </a:xfrm>
                <a:prstGeom prst="line">
                  <a:avLst/>
                </a:prstGeom>
                <a:ln w="9525" cap="flat">
                  <a:solidFill>
                    <a:srgbClr val="000000">
                      <a:alpha val="6980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TextBox 122"/>
                <p:cNvSpPr txBox="1"/>
                <p:nvPr/>
              </p:nvSpPr>
              <p:spPr>
                <a:xfrm>
                  <a:off x="4245292" y="5125431"/>
                  <a:ext cx="2865207" cy="3108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44"/>
                    </a:lnSpc>
                    <a:spcBef>
                      <a:spcPct val="0"/>
                    </a:spcBef>
                  </a:pPr>
                  <a:r>
                    <a:rPr lang="en-US" sz="649" dirty="0">
                      <a:solidFill>
                        <a:srgbClr val="121212"/>
                      </a:solidFill>
                      <a:latin typeface="Poppins" panose="00000500000000000000" pitchFamily="2" charset="0"/>
                    </a:rPr>
                    <a:t>Our vision is to become a leading force in the transportation industry, recognized for our commitment to innovation, sustainability, and customer-centric solutions, reshaping the future with excellence</a:t>
                  </a:r>
                </a:p>
              </p:txBody>
            </p:sp>
            <p:sp>
              <p:nvSpPr>
                <p:cNvPr id="123" name="TextBox 123"/>
                <p:cNvSpPr txBox="1"/>
                <p:nvPr/>
              </p:nvSpPr>
              <p:spPr>
                <a:xfrm>
                  <a:off x="4245292" y="4864610"/>
                  <a:ext cx="1381470" cy="1435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1102"/>
                    </a:lnSpc>
                    <a:spcBef>
                      <a:spcPct val="0"/>
                    </a:spcBef>
                  </a:pPr>
                  <a:r>
                    <a:rPr lang="en-US" sz="1050" u="none" strike="noStrike" dirty="0">
                      <a:solidFill>
                        <a:srgbClr val="000000"/>
                      </a:solidFill>
                      <a:latin typeface="Poppins SemiBold" panose="00000700000000000000" pitchFamily="2" charset="0"/>
                      <a:cs typeface="Poppins SemiBold" panose="00000700000000000000" pitchFamily="2" charset="0"/>
                    </a:rPr>
                    <a:t>Vision</a:t>
                  </a:r>
                </a:p>
              </p:txBody>
            </p:sp>
            <p:sp>
              <p:nvSpPr>
                <p:cNvPr id="124" name="TextBox 124"/>
                <p:cNvSpPr txBox="1"/>
                <p:nvPr/>
              </p:nvSpPr>
              <p:spPr>
                <a:xfrm>
                  <a:off x="4245292" y="4325025"/>
                  <a:ext cx="2865207" cy="3108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44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121212"/>
                      </a:solidFill>
                      <a:latin typeface="Poppins" panose="00000500000000000000" pitchFamily="2" charset="0"/>
                    </a:rPr>
                    <a:t>Our mission is to provide reliable transportation solutions, prioritizing safety, sustainability, and customer satisfaction. With a dedicated team, we are committed to delivering excellence every mile</a:t>
                  </a:r>
                </a:p>
              </p:txBody>
            </p:sp>
            <p:sp>
              <p:nvSpPr>
                <p:cNvPr id="125" name="TextBox 125"/>
                <p:cNvSpPr txBox="1"/>
                <p:nvPr/>
              </p:nvSpPr>
              <p:spPr>
                <a:xfrm>
                  <a:off x="4245292" y="4064204"/>
                  <a:ext cx="1381470" cy="1435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1102"/>
                    </a:lnSpc>
                    <a:spcBef>
                      <a:spcPct val="0"/>
                    </a:spcBef>
                  </a:pPr>
                  <a:r>
                    <a:rPr lang="en-US" sz="1050" dirty="0">
                      <a:solidFill>
                        <a:srgbClr val="000000"/>
                      </a:solidFill>
                      <a:latin typeface="Poppins SemiBold" panose="00000700000000000000" pitchFamily="2" charset="0"/>
                      <a:cs typeface="Poppins SemiBold" panose="00000700000000000000" pitchFamily="2" charset="0"/>
                    </a:rPr>
                    <a:t>Mission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F495F14-B330-9AED-329C-E6DD584C45D4}"/>
                  </a:ext>
                </a:extLst>
              </p:cNvPr>
              <p:cNvGrpSpPr/>
              <p:nvPr/>
            </p:nvGrpSpPr>
            <p:grpSpPr>
              <a:xfrm>
                <a:off x="465849" y="3788203"/>
                <a:ext cx="3188191" cy="1794200"/>
                <a:chOff x="465849" y="3788203"/>
                <a:chExt cx="3188191" cy="1794200"/>
              </a:xfrm>
            </p:grpSpPr>
            <p:sp>
              <p:nvSpPr>
                <p:cNvPr id="106" name="Freeform 106"/>
                <p:cNvSpPr/>
                <p:nvPr/>
              </p:nvSpPr>
              <p:spPr>
                <a:xfrm>
                  <a:off x="465849" y="3918064"/>
                  <a:ext cx="3188191" cy="1664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576" h="596462">
                      <a:moveTo>
                        <a:pt x="0" y="0"/>
                      </a:moveTo>
                      <a:lnTo>
                        <a:pt x="1142576" y="0"/>
                      </a:lnTo>
                      <a:lnTo>
                        <a:pt x="1142576" y="596462"/>
                      </a:lnTo>
                      <a:lnTo>
                        <a:pt x="0" y="596462"/>
                      </a:lnTo>
                      <a:close/>
                    </a:path>
                  </a:pathLst>
                </a:custGeom>
                <a:solidFill>
                  <a:srgbClr val="FFFFFF">
                    <a:alpha val="69804"/>
                  </a:srgbClr>
                </a:solidFill>
                <a:ln w="9525" cap="sq">
                  <a:solidFill>
                    <a:srgbClr val="000000">
                      <a:alpha val="6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CE2E5885-0555-C163-ED70-AC6A06E5B3A7}"/>
                    </a:ext>
                  </a:extLst>
                </p:cNvPr>
                <p:cNvGrpSpPr/>
                <p:nvPr/>
              </p:nvGrpSpPr>
              <p:grpSpPr>
                <a:xfrm>
                  <a:off x="624960" y="5202677"/>
                  <a:ext cx="2865207" cy="216425"/>
                  <a:chOff x="624960" y="5202677"/>
                  <a:chExt cx="2865207" cy="216425"/>
                </a:xfrm>
              </p:grpSpPr>
              <p:sp>
                <p:nvSpPr>
                  <p:cNvPr id="115" name="Freeform 115"/>
                  <p:cNvSpPr/>
                  <p:nvPr/>
                </p:nvSpPr>
                <p:spPr>
                  <a:xfrm>
                    <a:off x="624960" y="5202677"/>
                    <a:ext cx="2865207" cy="21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6826" h="77562">
                        <a:moveTo>
                          <a:pt x="0" y="0"/>
                        </a:moveTo>
                        <a:lnTo>
                          <a:pt x="1026826" y="0"/>
                        </a:lnTo>
                        <a:lnTo>
                          <a:pt x="1026826" y="77562"/>
                        </a:lnTo>
                        <a:lnTo>
                          <a:pt x="0" y="77562"/>
                        </a:lnTo>
                        <a:close/>
                      </a:path>
                    </a:pathLst>
                  </a:custGeom>
                  <a:solidFill>
                    <a:srgbClr val="F6F5F5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7" name="TextBox 117"/>
                  <p:cNvSpPr txBox="1"/>
                  <p:nvPr/>
                </p:nvSpPr>
                <p:spPr>
                  <a:xfrm>
                    <a:off x="727756" y="5255041"/>
                    <a:ext cx="647485" cy="1116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121212"/>
                        </a:solidFill>
                        <a:latin typeface="Poppins" panose="00000500000000000000" pitchFamily="2" charset="0"/>
                      </a:rPr>
                      <a:t>Employees</a:t>
                    </a:r>
                  </a:p>
                </p:txBody>
              </p:sp>
              <p:sp>
                <p:nvSpPr>
                  <p:cNvPr id="118" name="TextBox 118"/>
                  <p:cNvSpPr txBox="1"/>
                  <p:nvPr/>
                </p:nvSpPr>
                <p:spPr>
                  <a:xfrm>
                    <a:off x="2960477" y="5255041"/>
                    <a:ext cx="426894" cy="1116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r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121212"/>
                        </a:solidFill>
                        <a:latin typeface="Poppins SemiBold" panose="00000700000000000000" pitchFamily="2" charset="0"/>
                      </a:rPr>
                      <a:t>+150</a:t>
                    </a:r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E3DB207-3D7D-C4C2-7583-BC3FEE199C55}"/>
                    </a:ext>
                  </a:extLst>
                </p:cNvPr>
                <p:cNvGrpSpPr/>
                <p:nvPr/>
              </p:nvGrpSpPr>
              <p:grpSpPr>
                <a:xfrm>
                  <a:off x="727756" y="3788203"/>
                  <a:ext cx="1768481" cy="250890"/>
                  <a:chOff x="727756" y="3788203"/>
                  <a:chExt cx="1768481" cy="250890"/>
                </a:xfrm>
              </p:grpSpPr>
              <p:sp>
                <p:nvSpPr>
                  <p:cNvPr id="109" name="Freeform 109"/>
                  <p:cNvSpPr/>
                  <p:nvPr/>
                </p:nvSpPr>
                <p:spPr>
                  <a:xfrm>
                    <a:off x="727756" y="3844052"/>
                    <a:ext cx="1768481" cy="1391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3784" h="49883">
                        <a:moveTo>
                          <a:pt x="0" y="0"/>
                        </a:moveTo>
                        <a:lnTo>
                          <a:pt x="633784" y="0"/>
                        </a:lnTo>
                        <a:lnTo>
                          <a:pt x="633784" y="49883"/>
                        </a:lnTo>
                        <a:lnTo>
                          <a:pt x="0" y="4988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2" name="Freeform 112"/>
                  <p:cNvSpPr/>
                  <p:nvPr/>
                </p:nvSpPr>
                <p:spPr>
                  <a:xfrm>
                    <a:off x="789285" y="3788203"/>
                    <a:ext cx="1646333" cy="250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13563" h="611640">
                        <a:moveTo>
                          <a:pt x="3810363" y="0"/>
                        </a:moveTo>
                        <a:lnTo>
                          <a:pt x="0" y="0"/>
                        </a:lnTo>
                        <a:lnTo>
                          <a:pt x="203200" y="611640"/>
                        </a:lnTo>
                        <a:lnTo>
                          <a:pt x="4013563" y="611640"/>
                        </a:lnTo>
                        <a:lnTo>
                          <a:pt x="3810363" y="0"/>
                        </a:lnTo>
                        <a:close/>
                      </a:path>
                    </a:pathLst>
                  </a:custGeom>
                  <a:solidFill>
                    <a:srgbClr val="FFD800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9" name="TextBox 119"/>
                  <p:cNvSpPr txBox="1"/>
                  <p:nvPr/>
                </p:nvSpPr>
                <p:spPr>
                  <a:xfrm>
                    <a:off x="921717" y="3841898"/>
                    <a:ext cx="1381470" cy="14350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02"/>
                      </a:lnSpc>
                      <a:spcBef>
                        <a:spcPct val="0"/>
                      </a:spcBef>
                    </a:pPr>
                    <a:r>
                      <a:rPr lang="en-US" sz="1050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  <a:cs typeface="Poppins SemiBold" panose="00000700000000000000" pitchFamily="2" charset="0"/>
                      </a:rPr>
                      <a:t>Company Overview</a:t>
                    </a: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2CD63691-6693-A3CE-B063-0DED7D6C3725}"/>
                    </a:ext>
                  </a:extLst>
                </p:cNvPr>
                <p:cNvGrpSpPr/>
                <p:nvPr/>
              </p:nvGrpSpPr>
              <p:grpSpPr>
                <a:xfrm>
                  <a:off x="624960" y="4853759"/>
                  <a:ext cx="2865207" cy="232088"/>
                  <a:chOff x="624960" y="4855733"/>
                  <a:chExt cx="2865207" cy="232088"/>
                </a:xfrm>
              </p:grpSpPr>
              <p:sp>
                <p:nvSpPr>
                  <p:cNvPr id="127" name="Freeform 127"/>
                  <p:cNvSpPr/>
                  <p:nvPr/>
                </p:nvSpPr>
                <p:spPr>
                  <a:xfrm>
                    <a:off x="624960" y="4855733"/>
                    <a:ext cx="2865207" cy="232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6826" h="83175">
                        <a:moveTo>
                          <a:pt x="0" y="0"/>
                        </a:moveTo>
                        <a:lnTo>
                          <a:pt x="1026826" y="0"/>
                        </a:lnTo>
                        <a:lnTo>
                          <a:pt x="1026826" y="83175"/>
                        </a:lnTo>
                        <a:lnTo>
                          <a:pt x="0" y="83175"/>
                        </a:lnTo>
                        <a:close/>
                      </a:path>
                    </a:pathLst>
                  </a:custGeom>
                  <a:solidFill>
                    <a:srgbClr val="F6F5F5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9" name="TextBox 129"/>
                  <p:cNvSpPr txBox="1"/>
                  <p:nvPr/>
                </p:nvSpPr>
                <p:spPr>
                  <a:xfrm>
                    <a:off x="727756" y="4915929"/>
                    <a:ext cx="647485" cy="1116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121212"/>
                        </a:solidFill>
                        <a:latin typeface="Poppins" panose="00000500000000000000" pitchFamily="2" charset="0"/>
                      </a:rPr>
                      <a:t>Industry</a:t>
                    </a:r>
                  </a:p>
                </p:txBody>
              </p:sp>
              <p:sp>
                <p:nvSpPr>
                  <p:cNvPr id="130" name="TextBox 130"/>
                  <p:cNvSpPr txBox="1"/>
                  <p:nvPr/>
                </p:nvSpPr>
                <p:spPr>
                  <a:xfrm>
                    <a:off x="1837794" y="4915929"/>
                    <a:ext cx="1549577" cy="1116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r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121212"/>
                        </a:solidFill>
                        <a:latin typeface="Poppins SemiBold" panose="00000700000000000000" pitchFamily="2" charset="0"/>
                      </a:rPr>
                      <a:t>Transportation and Logistics</a:t>
                    </a: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D5FA737F-FDFB-CDE1-0072-076A3379533C}"/>
                    </a:ext>
                  </a:extLst>
                </p:cNvPr>
                <p:cNvGrpSpPr/>
                <p:nvPr/>
              </p:nvGrpSpPr>
              <p:grpSpPr>
                <a:xfrm>
                  <a:off x="624960" y="4504841"/>
                  <a:ext cx="2865207" cy="232088"/>
                  <a:chOff x="624960" y="4508789"/>
                  <a:chExt cx="2865207" cy="232088"/>
                </a:xfrm>
              </p:grpSpPr>
              <p:sp>
                <p:nvSpPr>
                  <p:cNvPr id="132" name="Freeform 132"/>
                  <p:cNvSpPr/>
                  <p:nvPr/>
                </p:nvSpPr>
                <p:spPr>
                  <a:xfrm>
                    <a:off x="624960" y="4508789"/>
                    <a:ext cx="2865207" cy="232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6826" h="83175">
                        <a:moveTo>
                          <a:pt x="0" y="0"/>
                        </a:moveTo>
                        <a:lnTo>
                          <a:pt x="1026826" y="0"/>
                        </a:lnTo>
                        <a:lnTo>
                          <a:pt x="1026826" y="83175"/>
                        </a:lnTo>
                        <a:lnTo>
                          <a:pt x="0" y="83175"/>
                        </a:lnTo>
                        <a:close/>
                      </a:path>
                    </a:pathLst>
                  </a:custGeom>
                  <a:solidFill>
                    <a:srgbClr val="F6F5F5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" name="TextBox 134"/>
                  <p:cNvSpPr txBox="1"/>
                  <p:nvPr/>
                </p:nvSpPr>
                <p:spPr>
                  <a:xfrm>
                    <a:off x="727756" y="4568985"/>
                    <a:ext cx="838042" cy="1116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121212"/>
                        </a:solidFill>
                        <a:latin typeface="Poppins" panose="00000500000000000000" pitchFamily="2" charset="0"/>
                      </a:rPr>
                      <a:t>Founder/CEO</a:t>
                    </a:r>
                  </a:p>
                </p:txBody>
              </p:sp>
              <p:sp>
                <p:nvSpPr>
                  <p:cNvPr id="135" name="TextBox 135"/>
                  <p:cNvSpPr txBox="1"/>
                  <p:nvPr/>
                </p:nvSpPr>
                <p:spPr>
                  <a:xfrm>
                    <a:off x="2468903" y="4568985"/>
                    <a:ext cx="918467" cy="1116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r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121212"/>
                        </a:solidFill>
                        <a:latin typeface="Poppins SemiBold" panose="00000700000000000000" pitchFamily="2" charset="0"/>
                      </a:rPr>
                      <a:t>Emily Johnson</a:t>
                    </a: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9658AFB1-FFC4-A0D1-6EB8-0BCFF0CF8746}"/>
                    </a:ext>
                  </a:extLst>
                </p:cNvPr>
                <p:cNvGrpSpPr/>
                <p:nvPr/>
              </p:nvGrpSpPr>
              <p:grpSpPr>
                <a:xfrm>
                  <a:off x="624960" y="4155923"/>
                  <a:ext cx="2865207" cy="232088"/>
                  <a:chOff x="624960" y="4161845"/>
                  <a:chExt cx="2865207" cy="232088"/>
                </a:xfrm>
              </p:grpSpPr>
              <p:sp>
                <p:nvSpPr>
                  <p:cNvPr id="137" name="Freeform 137"/>
                  <p:cNvSpPr/>
                  <p:nvPr/>
                </p:nvSpPr>
                <p:spPr>
                  <a:xfrm>
                    <a:off x="624960" y="4161845"/>
                    <a:ext cx="2865207" cy="232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6826" h="83175">
                        <a:moveTo>
                          <a:pt x="0" y="0"/>
                        </a:moveTo>
                        <a:lnTo>
                          <a:pt x="1026826" y="0"/>
                        </a:lnTo>
                        <a:lnTo>
                          <a:pt x="1026826" y="83175"/>
                        </a:lnTo>
                        <a:lnTo>
                          <a:pt x="0" y="83175"/>
                        </a:lnTo>
                        <a:close/>
                      </a:path>
                    </a:pathLst>
                  </a:custGeom>
                  <a:solidFill>
                    <a:srgbClr val="F6F5F5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9" name="TextBox 139"/>
                  <p:cNvSpPr txBox="1"/>
                  <p:nvPr/>
                </p:nvSpPr>
                <p:spPr>
                  <a:xfrm>
                    <a:off x="727756" y="4222041"/>
                    <a:ext cx="884093" cy="1116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dirty="0">
                        <a:solidFill>
                          <a:srgbClr val="121212"/>
                        </a:solidFill>
                        <a:latin typeface="Poppins" panose="00000500000000000000" pitchFamily="2" charset="0"/>
                      </a:rPr>
                      <a:t>Founding Year</a:t>
                    </a:r>
                  </a:p>
                </p:txBody>
              </p:sp>
              <p:sp>
                <p:nvSpPr>
                  <p:cNvPr id="140" name="TextBox 140"/>
                  <p:cNvSpPr txBox="1"/>
                  <p:nvPr/>
                </p:nvSpPr>
                <p:spPr>
                  <a:xfrm>
                    <a:off x="2960477" y="4222041"/>
                    <a:ext cx="426894" cy="1116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r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dirty="0">
                        <a:solidFill>
                          <a:srgbClr val="121212"/>
                        </a:solidFill>
                        <a:latin typeface="Poppins SemiBold" panose="00000700000000000000" pitchFamily="2" charset="0"/>
                      </a:rPr>
                      <a:t>2008</a:t>
                    </a:r>
                  </a:p>
                </p:txBody>
              </p:sp>
            </p:grp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6ACE63E-8689-2B1B-FC6E-28106295D7AD}"/>
                </a:ext>
              </a:extLst>
            </p:cNvPr>
            <p:cNvGrpSpPr/>
            <p:nvPr/>
          </p:nvGrpSpPr>
          <p:grpSpPr>
            <a:xfrm>
              <a:off x="434998" y="496962"/>
              <a:ext cx="6675501" cy="2525755"/>
              <a:chOff x="434998" y="496962"/>
              <a:chExt cx="6675501" cy="2525755"/>
            </a:xfrm>
          </p:grpSpPr>
          <p:sp>
            <p:nvSpPr>
              <p:cNvPr id="150" name="Freeform 150"/>
              <p:cNvSpPr/>
              <p:nvPr/>
            </p:nvSpPr>
            <p:spPr>
              <a:xfrm>
                <a:off x="2468903" y="2339909"/>
                <a:ext cx="1387634" cy="682808"/>
              </a:xfrm>
              <a:custGeom>
                <a:avLst/>
                <a:gdLst/>
                <a:ahLst/>
                <a:cxnLst/>
                <a:rect l="l" t="t" r="r" b="b"/>
                <a:pathLst>
                  <a:path w="497297" h="244703">
                    <a:moveTo>
                      <a:pt x="0" y="0"/>
                    </a:moveTo>
                    <a:lnTo>
                      <a:pt x="497297" y="0"/>
                    </a:lnTo>
                    <a:lnTo>
                      <a:pt x="497297" y="244703"/>
                    </a:lnTo>
                    <a:lnTo>
                      <a:pt x="0" y="24470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FFF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270DC82-AC19-D853-2700-5B95B8F82A3F}"/>
                  </a:ext>
                </a:extLst>
              </p:cNvPr>
              <p:cNvGrpSpPr/>
              <p:nvPr/>
            </p:nvGrpSpPr>
            <p:grpSpPr>
              <a:xfrm>
                <a:off x="2667775" y="2180364"/>
                <a:ext cx="318144" cy="313838"/>
                <a:chOff x="2667775" y="2180364"/>
                <a:chExt cx="318144" cy="313838"/>
              </a:xfrm>
            </p:grpSpPr>
            <p:sp>
              <p:nvSpPr>
                <p:cNvPr id="153" name="Freeform 153"/>
                <p:cNvSpPr/>
                <p:nvPr/>
              </p:nvSpPr>
              <p:spPr>
                <a:xfrm>
                  <a:off x="2667775" y="2180364"/>
                  <a:ext cx="318144" cy="31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16" h="112472">
                      <a:moveTo>
                        <a:pt x="0" y="0"/>
                      </a:moveTo>
                      <a:lnTo>
                        <a:pt x="114016" y="0"/>
                      </a:lnTo>
                      <a:lnTo>
                        <a:pt x="114016" y="112472"/>
                      </a:lnTo>
                      <a:lnTo>
                        <a:pt x="0" y="1124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" name="Freeform 155"/>
                <p:cNvSpPr/>
                <p:nvPr/>
              </p:nvSpPr>
              <p:spPr>
                <a:xfrm>
                  <a:off x="2740283" y="2235984"/>
                  <a:ext cx="173129" cy="202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29" h="202598">
                      <a:moveTo>
                        <a:pt x="0" y="0"/>
                      </a:moveTo>
                      <a:lnTo>
                        <a:pt x="173129" y="0"/>
                      </a:lnTo>
                      <a:lnTo>
                        <a:pt x="173129" y="202598"/>
                      </a:lnTo>
                      <a:lnTo>
                        <a:pt x="0" y="2025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0">
                    <a:extLs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7" name="Freeform 157"/>
              <p:cNvSpPr/>
              <p:nvPr/>
            </p:nvSpPr>
            <p:spPr>
              <a:xfrm>
                <a:off x="4095884" y="2339909"/>
                <a:ext cx="1387634" cy="682808"/>
              </a:xfrm>
              <a:custGeom>
                <a:avLst/>
                <a:gdLst/>
                <a:ahLst/>
                <a:cxnLst/>
                <a:rect l="l" t="t" r="r" b="b"/>
                <a:pathLst>
                  <a:path w="497297" h="244703">
                    <a:moveTo>
                      <a:pt x="0" y="0"/>
                    </a:moveTo>
                    <a:lnTo>
                      <a:pt x="497297" y="0"/>
                    </a:lnTo>
                    <a:lnTo>
                      <a:pt x="497297" y="244703"/>
                    </a:lnTo>
                    <a:lnTo>
                      <a:pt x="0" y="24470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FFF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9736E8E-DF8D-34F2-F0DA-3D01013BB390}"/>
                  </a:ext>
                </a:extLst>
              </p:cNvPr>
              <p:cNvGrpSpPr/>
              <p:nvPr/>
            </p:nvGrpSpPr>
            <p:grpSpPr>
              <a:xfrm>
                <a:off x="4294756" y="2180364"/>
                <a:ext cx="318144" cy="313838"/>
                <a:chOff x="4294756" y="2180364"/>
                <a:chExt cx="318144" cy="313838"/>
              </a:xfrm>
            </p:grpSpPr>
            <p:sp>
              <p:nvSpPr>
                <p:cNvPr id="160" name="Freeform 160"/>
                <p:cNvSpPr/>
                <p:nvPr/>
              </p:nvSpPr>
              <p:spPr>
                <a:xfrm>
                  <a:off x="4294756" y="2180364"/>
                  <a:ext cx="318144" cy="31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16" h="112472">
                      <a:moveTo>
                        <a:pt x="0" y="0"/>
                      </a:moveTo>
                      <a:lnTo>
                        <a:pt x="114016" y="0"/>
                      </a:lnTo>
                      <a:lnTo>
                        <a:pt x="114016" y="112472"/>
                      </a:lnTo>
                      <a:lnTo>
                        <a:pt x="0" y="1124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2" name="Freeform 162"/>
                <p:cNvSpPr/>
                <p:nvPr/>
              </p:nvSpPr>
              <p:spPr>
                <a:xfrm>
                  <a:off x="4367264" y="2235984"/>
                  <a:ext cx="173129" cy="202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29" h="202598">
                      <a:moveTo>
                        <a:pt x="0" y="0"/>
                      </a:moveTo>
                      <a:lnTo>
                        <a:pt x="173129" y="0"/>
                      </a:lnTo>
                      <a:lnTo>
                        <a:pt x="173129" y="202598"/>
                      </a:lnTo>
                      <a:lnTo>
                        <a:pt x="0" y="2025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0">
                    <a:extLs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4" name="Freeform 164"/>
              <p:cNvSpPr/>
              <p:nvPr/>
            </p:nvSpPr>
            <p:spPr>
              <a:xfrm>
                <a:off x="5722865" y="2339909"/>
                <a:ext cx="1387634" cy="682808"/>
              </a:xfrm>
              <a:custGeom>
                <a:avLst/>
                <a:gdLst/>
                <a:ahLst/>
                <a:cxnLst/>
                <a:rect l="l" t="t" r="r" b="b"/>
                <a:pathLst>
                  <a:path w="497297" h="244703">
                    <a:moveTo>
                      <a:pt x="0" y="0"/>
                    </a:moveTo>
                    <a:lnTo>
                      <a:pt x="497297" y="0"/>
                    </a:lnTo>
                    <a:lnTo>
                      <a:pt x="497297" y="244703"/>
                    </a:lnTo>
                    <a:lnTo>
                      <a:pt x="0" y="24470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FFF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D718D92-F205-A208-A815-E71EA5E72BCC}"/>
                  </a:ext>
                </a:extLst>
              </p:cNvPr>
              <p:cNvGrpSpPr/>
              <p:nvPr/>
            </p:nvGrpSpPr>
            <p:grpSpPr>
              <a:xfrm>
                <a:off x="5921737" y="2180364"/>
                <a:ext cx="318144" cy="313838"/>
                <a:chOff x="5921737" y="2180364"/>
                <a:chExt cx="318144" cy="313838"/>
              </a:xfrm>
            </p:grpSpPr>
            <p:sp>
              <p:nvSpPr>
                <p:cNvPr id="167" name="Freeform 167"/>
                <p:cNvSpPr/>
                <p:nvPr/>
              </p:nvSpPr>
              <p:spPr>
                <a:xfrm>
                  <a:off x="5921737" y="2180364"/>
                  <a:ext cx="318144" cy="31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16" h="112472">
                      <a:moveTo>
                        <a:pt x="0" y="0"/>
                      </a:moveTo>
                      <a:lnTo>
                        <a:pt x="114016" y="0"/>
                      </a:lnTo>
                      <a:lnTo>
                        <a:pt x="114016" y="112472"/>
                      </a:lnTo>
                      <a:lnTo>
                        <a:pt x="0" y="1124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Freeform 169"/>
                <p:cNvSpPr/>
                <p:nvPr/>
              </p:nvSpPr>
              <p:spPr>
                <a:xfrm>
                  <a:off x="5994245" y="2235984"/>
                  <a:ext cx="173129" cy="202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29" h="202598">
                      <a:moveTo>
                        <a:pt x="0" y="0"/>
                      </a:moveTo>
                      <a:lnTo>
                        <a:pt x="173129" y="0"/>
                      </a:lnTo>
                      <a:lnTo>
                        <a:pt x="173129" y="202598"/>
                      </a:lnTo>
                      <a:lnTo>
                        <a:pt x="0" y="2025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0">
                    <a:extLs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70" name="AutoShape 170"/>
              <p:cNvSpPr/>
              <p:nvPr/>
            </p:nvSpPr>
            <p:spPr>
              <a:xfrm>
                <a:off x="452724" y="2528253"/>
                <a:ext cx="1002480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1" name="TextBox 171"/>
              <p:cNvSpPr txBox="1"/>
              <p:nvPr/>
            </p:nvSpPr>
            <p:spPr>
              <a:xfrm>
                <a:off x="2641531" y="2613498"/>
                <a:ext cx="1042378" cy="2280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597"/>
                  </a:lnSpc>
                  <a:spcBef>
                    <a:spcPct val="0"/>
                  </a:spcBef>
                </a:pPr>
                <a:r>
                  <a:rPr lang="en-US" sz="450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Honored with the "</a:t>
                </a:r>
                <a:r>
                  <a:rPr lang="en-US" sz="450" i="1" dirty="0">
                    <a:solidFill>
                      <a:srgbClr val="FFD800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>Customer Satisfaction Excellence</a:t>
                </a:r>
                <a:r>
                  <a:rPr lang="en-US" sz="450" dirty="0">
                    <a:solidFill>
                      <a:srgbClr val="FFF1A4"/>
                    </a:solidFill>
                    <a:latin typeface="Poppins" panose="00000500000000000000" pitchFamily="2" charset="0"/>
                  </a:rPr>
                  <a:t>"</a:t>
                </a:r>
                <a:r>
                  <a:rPr lang="en-US" sz="450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 award for maintaining high service quality</a:t>
                </a:r>
              </a:p>
            </p:txBody>
          </p:sp>
          <p:sp>
            <p:nvSpPr>
              <p:cNvPr id="172" name="TextBox 172"/>
              <p:cNvSpPr txBox="1"/>
              <p:nvPr/>
            </p:nvSpPr>
            <p:spPr>
              <a:xfrm>
                <a:off x="4294756" y="2613498"/>
                <a:ext cx="1044834" cy="2280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597"/>
                  </a:lnSpc>
                  <a:spcBef>
                    <a:spcPct val="0"/>
                  </a:spcBef>
                </a:pPr>
                <a:r>
                  <a:rPr lang="en-US" sz="450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Granted the "</a:t>
                </a:r>
                <a:r>
                  <a:rPr lang="en-US" sz="450" i="1" dirty="0">
                    <a:solidFill>
                      <a:srgbClr val="FFD800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>Safety Excellence</a:t>
                </a:r>
                <a:r>
                  <a:rPr lang="en-US" sz="450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" award for exemplary commitment to safety protocols</a:t>
                </a:r>
              </a:p>
            </p:txBody>
          </p:sp>
          <p:sp>
            <p:nvSpPr>
              <p:cNvPr id="173" name="TextBox 173"/>
              <p:cNvSpPr txBox="1"/>
              <p:nvPr/>
            </p:nvSpPr>
            <p:spPr>
              <a:xfrm>
                <a:off x="5921737" y="2613498"/>
                <a:ext cx="988915" cy="2280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597"/>
                  </a:lnSpc>
                  <a:spcBef>
                    <a:spcPct val="0"/>
                  </a:spcBef>
                </a:pPr>
                <a:r>
                  <a:rPr lang="en-US" sz="450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Received the "</a:t>
                </a:r>
                <a:r>
                  <a:rPr lang="en-US" sz="450" i="1" dirty="0">
                    <a:solidFill>
                      <a:srgbClr val="FFD800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>Excellence in Transportation Services</a:t>
                </a:r>
                <a:r>
                  <a:rPr lang="en-US" sz="450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" award for commitment and innovation</a:t>
                </a:r>
              </a:p>
            </p:txBody>
          </p:sp>
          <p:sp>
            <p:nvSpPr>
              <p:cNvPr id="174" name="TextBox 174"/>
              <p:cNvSpPr txBox="1"/>
              <p:nvPr/>
            </p:nvSpPr>
            <p:spPr>
              <a:xfrm>
                <a:off x="452724" y="2348395"/>
                <a:ext cx="1113074" cy="1435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102"/>
                  </a:lnSpc>
                  <a:spcBef>
                    <a:spcPct val="0"/>
                  </a:spcBef>
                </a:pPr>
                <a:r>
                  <a:rPr lang="en-US" sz="1050" dirty="0">
                    <a:solidFill>
                      <a:srgbClr val="FFD800"/>
                    </a:solidFill>
                    <a:latin typeface="Poppins SemiBold" panose="00000700000000000000" pitchFamily="2" charset="0"/>
                    <a:cs typeface="Poppins SemiBold" panose="00000700000000000000" pitchFamily="2" charset="0"/>
                  </a:rPr>
                  <a:t>Achievements</a:t>
                </a:r>
              </a:p>
            </p:txBody>
          </p:sp>
          <p:sp>
            <p:nvSpPr>
              <p:cNvPr id="175" name="TextBox 175"/>
              <p:cNvSpPr txBox="1"/>
              <p:nvPr/>
            </p:nvSpPr>
            <p:spPr>
              <a:xfrm>
                <a:off x="5615677" y="496962"/>
                <a:ext cx="1494822" cy="1219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945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XYZ TRUCKING SOLUTIONS </a:t>
                </a:r>
              </a:p>
            </p:txBody>
          </p:sp>
          <p:sp>
            <p:nvSpPr>
              <p:cNvPr id="176" name="TextBox 176"/>
              <p:cNvSpPr txBox="1"/>
              <p:nvPr/>
            </p:nvSpPr>
            <p:spPr>
              <a:xfrm>
                <a:off x="434998" y="506487"/>
                <a:ext cx="2689495" cy="10782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700"/>
                  </a:lnSpc>
                </a:pPr>
                <a:r>
                  <a:rPr lang="en-US" sz="2700" spc="-102" dirty="0">
                    <a:solidFill>
                      <a:srgbClr val="FFD800"/>
                    </a:solidFill>
                    <a:latin typeface="Poppins SemiBold" panose="00000700000000000000" pitchFamily="2" charset="0"/>
                  </a:rPr>
                  <a:t>TRUCKING </a:t>
                </a:r>
                <a:r>
                  <a:rPr lang="en-US" sz="2700" spc="-102" dirty="0">
                    <a:solidFill>
                      <a:srgbClr val="FFFFFF"/>
                    </a:solidFill>
                    <a:latin typeface="Poppins SemiBold" panose="00000700000000000000" pitchFamily="2" charset="0"/>
                  </a:rPr>
                  <a:t>COMPANY PROFILE</a:t>
                </a:r>
              </a:p>
            </p:txBody>
          </p:sp>
        </p:grpSp>
        <p:sp>
          <p:nvSpPr>
            <p:cNvPr id="177" name="TemplateLAB"/>
            <p:cNvSpPr/>
            <p:nvPr/>
          </p:nvSpPr>
          <p:spPr>
            <a:xfrm rot="5400000">
              <a:off x="6986937" y="9200742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276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Poppins</vt:lpstr>
      <vt:lpstr>Inter</vt:lpstr>
      <vt:lpstr>Calibri</vt:lpstr>
      <vt:lpstr>Poppins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Company profile template</dc:title>
  <dc:creator>Hoang Anh</dc:creator>
  <cp:lastModifiedBy>Hoang Anh</cp:lastModifiedBy>
  <cp:revision>22</cp:revision>
  <dcterms:created xsi:type="dcterms:W3CDTF">2006-08-16T00:00:00Z</dcterms:created>
  <dcterms:modified xsi:type="dcterms:W3CDTF">2024-03-01T08:12:41Z</dcterms:modified>
  <dc:identifier>DAF-MLSAJGM</dc:identifier>
</cp:coreProperties>
</file>