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4" r:id="rId2"/>
  </p:sldIdLst>
  <p:sldSz cx="7556500" cy="10693400"/>
  <p:notesSz cx="6858000" cy="9144000"/>
  <p:embeddedFontLst>
    <p:embeddedFont>
      <p:font typeface="Poppins" panose="00000500000000000000" pitchFamily="2" charset="0"/>
      <p:regular r:id="rId3"/>
      <p:bold r:id="rId4"/>
      <p:italic r:id="rId5"/>
      <p:boldItalic r:id="rId6"/>
    </p:embeddedFont>
    <p:embeddedFont>
      <p:font typeface="Poppins Medium" panose="00000600000000000000" pitchFamily="2" charset="0"/>
      <p:regular r:id="rId7"/>
      <p:italic r:id="rId8"/>
    </p:embeddedFont>
    <p:embeddedFont>
      <p:font typeface="Poppins SemiBold" panose="00000700000000000000" pitchFamily="2" charset="0"/>
      <p:bold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2970" y="5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 9">
            <a:extLst>
              <a:ext uri="{FF2B5EF4-FFF2-40B4-BE49-F238E27FC236}">
                <a16:creationId xmlns:a16="http://schemas.microsoft.com/office/drawing/2014/main" id="{0895AE61-59A9-5538-78C3-1C9B874A4BA5}"/>
              </a:ext>
            </a:extLst>
          </p:cNvPr>
          <p:cNvGrpSpPr/>
          <p:nvPr/>
        </p:nvGrpSpPr>
        <p:grpSpPr>
          <a:xfrm>
            <a:off x="-1786" y="0"/>
            <a:ext cx="7560071" cy="10692000"/>
            <a:chOff x="-1786" y="0"/>
            <a:chExt cx="7560071" cy="10692000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D0C27B8-F2ED-2ACA-7F3E-50C6F854F35E}"/>
                </a:ext>
              </a:extLst>
            </p:cNvPr>
            <p:cNvGrpSpPr/>
            <p:nvPr/>
          </p:nvGrpSpPr>
          <p:grpSpPr>
            <a:xfrm>
              <a:off x="-1786" y="0"/>
              <a:ext cx="7560000" cy="1974626"/>
              <a:chOff x="0" y="0"/>
              <a:chExt cx="7560000" cy="1974626"/>
            </a:xfrm>
          </p:grpSpPr>
          <p:sp>
            <p:nvSpPr>
              <p:cNvPr id="5" name="Freeform 5"/>
              <p:cNvSpPr/>
              <p:nvPr/>
            </p:nvSpPr>
            <p:spPr>
              <a:xfrm flipH="1">
                <a:off x="71" y="0"/>
                <a:ext cx="7559929" cy="1974626"/>
              </a:xfrm>
              <a:custGeom>
                <a:avLst/>
                <a:gdLst/>
                <a:ahLst/>
                <a:cxnLst/>
                <a:rect l="l" t="t" r="r" b="b"/>
                <a:pathLst>
                  <a:path w="7559929" h="1974626">
                    <a:moveTo>
                      <a:pt x="7559929" y="0"/>
                    </a:moveTo>
                    <a:lnTo>
                      <a:pt x="0" y="0"/>
                    </a:lnTo>
                    <a:lnTo>
                      <a:pt x="0" y="1974626"/>
                    </a:lnTo>
                    <a:lnTo>
                      <a:pt x="7559929" y="1974626"/>
                    </a:lnTo>
                    <a:lnTo>
                      <a:pt x="7559929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 t="-57916" b="-57916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Freeform 7"/>
              <p:cNvSpPr/>
              <p:nvPr/>
            </p:nvSpPr>
            <p:spPr>
              <a:xfrm>
                <a:off x="0" y="0"/>
                <a:ext cx="7560000" cy="1974626"/>
              </a:xfrm>
              <a:custGeom>
                <a:avLst/>
                <a:gdLst/>
                <a:ahLst/>
                <a:cxnLst/>
                <a:rect l="l" t="t" r="r" b="b"/>
                <a:pathLst>
                  <a:path w="2709333" h="707661">
                    <a:moveTo>
                      <a:pt x="0" y="0"/>
                    </a:moveTo>
                    <a:lnTo>
                      <a:pt x="2709333" y="0"/>
                    </a:lnTo>
                    <a:lnTo>
                      <a:pt x="2709333" y="707661"/>
                    </a:lnTo>
                    <a:lnTo>
                      <a:pt x="0" y="707661"/>
                    </a:lnTo>
                    <a:close/>
                  </a:path>
                </a:pathLst>
              </a:custGeom>
              <a:solidFill>
                <a:srgbClr val="107B71">
                  <a:alpha val="8980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74A36BD5-1EE8-50B7-C515-F1EE29119D91}"/>
                </a:ext>
              </a:extLst>
            </p:cNvPr>
            <p:cNvGrpSpPr/>
            <p:nvPr/>
          </p:nvGrpSpPr>
          <p:grpSpPr>
            <a:xfrm>
              <a:off x="-1715" y="10242500"/>
              <a:ext cx="7560000" cy="449500"/>
              <a:chOff x="-1715" y="10242500"/>
              <a:chExt cx="7560000" cy="449500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-1715" y="10242500"/>
                <a:ext cx="7560000" cy="449500"/>
              </a:xfrm>
              <a:custGeom>
                <a:avLst/>
                <a:gdLst/>
                <a:ahLst/>
                <a:cxnLst/>
                <a:rect l="l" t="t" r="r" b="b"/>
                <a:pathLst>
                  <a:path w="2709333" h="161091">
                    <a:moveTo>
                      <a:pt x="0" y="0"/>
                    </a:moveTo>
                    <a:lnTo>
                      <a:pt x="2709333" y="0"/>
                    </a:lnTo>
                    <a:lnTo>
                      <a:pt x="2709333" y="161091"/>
                    </a:lnTo>
                    <a:lnTo>
                      <a:pt x="0" y="161091"/>
                    </a:lnTo>
                    <a:close/>
                  </a:path>
                </a:pathLst>
              </a:custGeom>
              <a:solidFill>
                <a:srgbClr val="107B71"/>
              </a:solidFill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3FE5AC96-5BBF-ED97-E42A-E338BA5B4F4A}"/>
                  </a:ext>
                </a:extLst>
              </p:cNvPr>
              <p:cNvGrpSpPr/>
              <p:nvPr/>
            </p:nvGrpSpPr>
            <p:grpSpPr>
              <a:xfrm>
                <a:off x="3882865" y="10396779"/>
                <a:ext cx="1379427" cy="140941"/>
                <a:chOff x="3901005" y="10393207"/>
                <a:chExt cx="1379427" cy="140941"/>
              </a:xfrm>
            </p:grpSpPr>
            <p:sp>
              <p:nvSpPr>
                <p:cNvPr id="126" name="Freeform 126"/>
                <p:cNvSpPr/>
                <p:nvPr/>
              </p:nvSpPr>
              <p:spPr>
                <a:xfrm>
                  <a:off x="3901005" y="10393207"/>
                  <a:ext cx="140941" cy="140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Freeform 128"/>
                <p:cNvSpPr/>
                <p:nvPr/>
              </p:nvSpPr>
              <p:spPr>
                <a:xfrm>
                  <a:off x="3932175" y="10435667"/>
                  <a:ext cx="78601" cy="5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802" h="74695">
                      <a:moveTo>
                        <a:pt x="0" y="0"/>
                      </a:moveTo>
                      <a:lnTo>
                        <a:pt x="104802" y="0"/>
                      </a:lnTo>
                      <a:lnTo>
                        <a:pt x="104802" y="74695"/>
                      </a:lnTo>
                      <a:lnTo>
                        <a:pt x="0" y="746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" name="TextBox 129"/>
                <p:cNvSpPr txBox="1"/>
                <p:nvPr/>
              </p:nvSpPr>
              <p:spPr>
                <a:xfrm>
                  <a:off x="4095496" y="10418196"/>
                  <a:ext cx="1184936" cy="8976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720"/>
                    </a:lnSpc>
                    <a:spcBef>
                      <a:spcPct val="0"/>
                    </a:spcBef>
                  </a:pPr>
                  <a:r>
                    <a:rPr lang="en-US" sz="600" u="none" strike="noStrike" dirty="0">
                      <a:solidFill>
                        <a:srgbClr val="FFFFFF"/>
                      </a:solidFill>
                      <a:latin typeface="Poppins" panose="00000500000000000000" pitchFamily="2" charset="0"/>
                      <a:cs typeface="Poppins" panose="00000500000000000000" pitchFamily="2" charset="0"/>
                    </a:rPr>
                    <a:t>info@techgeniussolutions.com</a:t>
                  </a:r>
                </a:p>
              </p:txBody>
            </p:sp>
          </p:grp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E1D4552C-32A3-38E8-CBF2-53DF22157C8C}"/>
                  </a:ext>
                </a:extLst>
              </p:cNvPr>
              <p:cNvGrpSpPr/>
              <p:nvPr/>
            </p:nvGrpSpPr>
            <p:grpSpPr>
              <a:xfrm>
                <a:off x="5819547" y="10396779"/>
                <a:ext cx="1362507" cy="140941"/>
                <a:chOff x="5838646" y="10393207"/>
                <a:chExt cx="1362507" cy="140941"/>
              </a:xfrm>
            </p:grpSpPr>
            <p:sp>
              <p:nvSpPr>
                <p:cNvPr id="132" name="Freeform 132"/>
                <p:cNvSpPr/>
                <p:nvPr/>
              </p:nvSpPr>
              <p:spPr>
                <a:xfrm>
                  <a:off x="5838646" y="10393207"/>
                  <a:ext cx="140941" cy="140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" name="Freeform 134"/>
                <p:cNvSpPr/>
                <p:nvPr/>
              </p:nvSpPr>
              <p:spPr>
                <a:xfrm>
                  <a:off x="5868129" y="10423137"/>
                  <a:ext cx="81975" cy="810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300" h="108108">
                      <a:moveTo>
                        <a:pt x="0" y="0"/>
                      </a:moveTo>
                      <a:lnTo>
                        <a:pt x="109300" y="0"/>
                      </a:lnTo>
                      <a:lnTo>
                        <a:pt x="109300" y="108107"/>
                      </a:lnTo>
                      <a:lnTo>
                        <a:pt x="0" y="1081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" name="TextBox 135"/>
                <p:cNvSpPr txBox="1"/>
                <p:nvPr/>
              </p:nvSpPr>
              <p:spPr>
                <a:xfrm>
                  <a:off x="6033250" y="10418196"/>
                  <a:ext cx="1167903" cy="8976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720"/>
                    </a:lnSpc>
                    <a:spcBef>
                      <a:spcPct val="0"/>
                    </a:spcBef>
                  </a:pPr>
                  <a:r>
                    <a:rPr lang="en-US" sz="600" u="none" strike="noStrike" dirty="0">
                      <a:solidFill>
                        <a:srgbClr val="FFFFFF"/>
                      </a:solidFill>
                      <a:latin typeface="Poppins" panose="00000500000000000000" pitchFamily="2" charset="0"/>
                      <a:cs typeface="Poppins" panose="00000500000000000000" pitchFamily="2" charset="0"/>
                    </a:rPr>
                    <a:t>www.techgeniussolutions.com</a:t>
                  </a:r>
                </a:p>
              </p:txBody>
            </p:sp>
          </p:grp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0DD4D636-55B5-A3FF-804F-DE5FE32303D5}"/>
                  </a:ext>
                </a:extLst>
              </p:cNvPr>
              <p:cNvGrpSpPr/>
              <p:nvPr/>
            </p:nvGrpSpPr>
            <p:grpSpPr>
              <a:xfrm>
                <a:off x="357133" y="10397408"/>
                <a:ext cx="1668516" cy="139683"/>
                <a:chOff x="358919" y="10390698"/>
                <a:chExt cx="1668516" cy="139683"/>
              </a:xfrm>
            </p:grpSpPr>
            <p:sp>
              <p:nvSpPr>
                <p:cNvPr id="138" name="Freeform 138"/>
                <p:cNvSpPr/>
                <p:nvPr/>
              </p:nvSpPr>
              <p:spPr>
                <a:xfrm>
                  <a:off x="358919" y="10390698"/>
                  <a:ext cx="139683" cy="139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" name="Freeform 140"/>
                <p:cNvSpPr/>
                <p:nvPr/>
              </p:nvSpPr>
              <p:spPr>
                <a:xfrm>
                  <a:off x="400419" y="10420052"/>
                  <a:ext cx="56683" cy="80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578" h="107968">
                      <a:moveTo>
                        <a:pt x="0" y="0"/>
                      </a:moveTo>
                      <a:lnTo>
                        <a:pt x="75578" y="0"/>
                      </a:lnTo>
                      <a:lnTo>
                        <a:pt x="75578" y="107968"/>
                      </a:lnTo>
                      <a:lnTo>
                        <a:pt x="0" y="1079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>
                    <a:extLst>
                      <a:ext uri="{96DAC541-7B7A-43D3-8B79-37D633B846F1}">
                        <asvg:svgBlip xmlns:asvg="http://schemas.microsoft.com/office/drawing/2016/SVG/main" r:embed="rId8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" name="TextBox 141"/>
                <p:cNvSpPr txBox="1"/>
                <p:nvPr/>
              </p:nvSpPr>
              <p:spPr>
                <a:xfrm>
                  <a:off x="546226" y="10415656"/>
                  <a:ext cx="1481209" cy="8976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>
                    <a:lnSpc>
                      <a:spcPts val="720"/>
                    </a:lnSpc>
                    <a:spcBef>
                      <a:spcPct val="0"/>
                    </a:spcBef>
                  </a:pPr>
                  <a:r>
                    <a:rPr lang="en-US" sz="600" dirty="0">
                      <a:solidFill>
                        <a:srgbClr val="FFFFFF"/>
                      </a:solidFill>
                      <a:latin typeface="Poppins" panose="00000500000000000000" pitchFamily="2" charset="0"/>
                      <a:cs typeface="Poppins" panose="00000500000000000000" pitchFamily="2" charset="0"/>
                    </a:rPr>
                    <a:t>12 Tech Boulevard, Silicon Valley, CA 9</a:t>
                  </a:r>
                </a:p>
              </p:txBody>
            </p:sp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089FEBA4-00C7-9682-D45E-36B5E591CA62}"/>
                  </a:ext>
                </a:extLst>
              </p:cNvPr>
              <p:cNvGrpSpPr/>
              <p:nvPr/>
            </p:nvGrpSpPr>
            <p:grpSpPr>
              <a:xfrm>
                <a:off x="2582903" y="10396779"/>
                <a:ext cx="742708" cy="140941"/>
                <a:chOff x="2548199" y="10393207"/>
                <a:chExt cx="742708" cy="140941"/>
              </a:xfrm>
            </p:grpSpPr>
            <p:sp>
              <p:nvSpPr>
                <p:cNvPr id="144" name="Freeform 144"/>
                <p:cNvSpPr/>
                <p:nvPr/>
              </p:nvSpPr>
              <p:spPr>
                <a:xfrm>
                  <a:off x="2548199" y="10393207"/>
                  <a:ext cx="140941" cy="140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" name="Freeform 146"/>
                <p:cNvSpPr/>
                <p:nvPr/>
              </p:nvSpPr>
              <p:spPr>
                <a:xfrm>
                  <a:off x="2581801" y="10426809"/>
                  <a:ext cx="73737" cy="73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316" h="98316">
                      <a:moveTo>
                        <a:pt x="0" y="0"/>
                      </a:moveTo>
                      <a:lnTo>
                        <a:pt x="98316" y="0"/>
                      </a:lnTo>
                      <a:lnTo>
                        <a:pt x="98316" y="98316"/>
                      </a:lnTo>
                      <a:lnTo>
                        <a:pt x="0" y="983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9">
                    <a:extLs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" name="TextBox 147"/>
                <p:cNvSpPr txBox="1"/>
                <p:nvPr/>
              </p:nvSpPr>
              <p:spPr>
                <a:xfrm>
                  <a:off x="2742690" y="10418196"/>
                  <a:ext cx="548217" cy="8976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720"/>
                    </a:lnSpc>
                    <a:spcBef>
                      <a:spcPct val="0"/>
                    </a:spcBef>
                  </a:pPr>
                  <a:r>
                    <a:rPr lang="en-US" sz="600" dirty="0">
                      <a:solidFill>
                        <a:srgbClr val="FFFFFF"/>
                      </a:solidFill>
                      <a:latin typeface="Poppins" panose="00000500000000000000" pitchFamily="2" charset="0"/>
                      <a:cs typeface="Poppins" panose="00000500000000000000" pitchFamily="2" charset="0"/>
                    </a:rPr>
                    <a:t>+123-456-789</a:t>
                  </a:r>
                </a:p>
              </p:txBody>
            </p:sp>
          </p:grp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89E4B1E9-1292-A74F-E09B-0A6F21E0BF42}"/>
                </a:ext>
              </a:extLst>
            </p:cNvPr>
            <p:cNvGrpSpPr/>
            <p:nvPr/>
          </p:nvGrpSpPr>
          <p:grpSpPr>
            <a:xfrm>
              <a:off x="349250" y="2445985"/>
              <a:ext cx="6810729" cy="7361328"/>
              <a:chOff x="297985" y="2445985"/>
              <a:chExt cx="6810729" cy="7361328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E32528D3-1576-B1D7-FFC1-1677E13DE388}"/>
                  </a:ext>
                </a:extLst>
              </p:cNvPr>
              <p:cNvGrpSpPr/>
              <p:nvPr/>
            </p:nvGrpSpPr>
            <p:grpSpPr>
              <a:xfrm>
                <a:off x="3957674" y="6883554"/>
                <a:ext cx="3151040" cy="2863254"/>
                <a:chOff x="3959460" y="6883554"/>
                <a:chExt cx="3151040" cy="2863254"/>
              </a:xfrm>
            </p:grpSpPr>
            <p:sp>
              <p:nvSpPr>
                <p:cNvPr id="51" name="Freeform 51"/>
                <p:cNvSpPr/>
                <p:nvPr/>
              </p:nvSpPr>
              <p:spPr>
                <a:xfrm>
                  <a:off x="3959460" y="6897425"/>
                  <a:ext cx="76079" cy="76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305285" y="0"/>
                      </a:moveTo>
                      <a:lnTo>
                        <a:pt x="507515" y="0"/>
                      </a:lnTo>
                      <a:cubicBezTo>
                        <a:pt x="588481" y="0"/>
                        <a:pt x="666132" y="32164"/>
                        <a:pt x="723384" y="89416"/>
                      </a:cubicBezTo>
                      <a:cubicBezTo>
                        <a:pt x="780636" y="146668"/>
                        <a:pt x="812800" y="224319"/>
                        <a:pt x="812800" y="305285"/>
                      </a:cubicBezTo>
                      <a:lnTo>
                        <a:pt x="812800" y="507515"/>
                      </a:lnTo>
                      <a:cubicBezTo>
                        <a:pt x="812800" y="588481"/>
                        <a:pt x="780636" y="666132"/>
                        <a:pt x="723384" y="723384"/>
                      </a:cubicBezTo>
                      <a:cubicBezTo>
                        <a:pt x="666132" y="780636"/>
                        <a:pt x="588481" y="812800"/>
                        <a:pt x="507515" y="812800"/>
                      </a:cubicBezTo>
                      <a:lnTo>
                        <a:pt x="305285" y="812800"/>
                      </a:lnTo>
                      <a:cubicBezTo>
                        <a:pt x="224319" y="812800"/>
                        <a:pt x="146668" y="780636"/>
                        <a:pt x="89416" y="723384"/>
                      </a:cubicBezTo>
                      <a:cubicBezTo>
                        <a:pt x="32164" y="666132"/>
                        <a:pt x="0" y="588481"/>
                        <a:pt x="0" y="507515"/>
                      </a:cubicBezTo>
                      <a:lnTo>
                        <a:pt x="0" y="305285"/>
                      </a:lnTo>
                      <a:cubicBezTo>
                        <a:pt x="0" y="224319"/>
                        <a:pt x="32164" y="146668"/>
                        <a:pt x="89416" y="89416"/>
                      </a:cubicBezTo>
                      <a:cubicBezTo>
                        <a:pt x="146668" y="32164"/>
                        <a:pt x="224319" y="0"/>
                        <a:pt x="305285" y="0"/>
                      </a:cubicBezTo>
                      <a:close/>
                    </a:path>
                  </a:pathLst>
                </a:custGeom>
                <a:solidFill>
                  <a:srgbClr val="107B71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Freeform 54"/>
                <p:cNvSpPr/>
                <p:nvPr/>
              </p:nvSpPr>
              <p:spPr>
                <a:xfrm>
                  <a:off x="3959460" y="7134115"/>
                  <a:ext cx="3151040" cy="1204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9262" h="431684">
                      <a:moveTo>
                        <a:pt x="12285" y="0"/>
                      </a:moveTo>
                      <a:lnTo>
                        <a:pt x="1116977" y="0"/>
                      </a:lnTo>
                      <a:cubicBezTo>
                        <a:pt x="1123762" y="0"/>
                        <a:pt x="1129262" y="5500"/>
                        <a:pt x="1129262" y="12285"/>
                      </a:cubicBezTo>
                      <a:lnTo>
                        <a:pt x="1129262" y="419399"/>
                      </a:lnTo>
                      <a:cubicBezTo>
                        <a:pt x="1129262" y="426184"/>
                        <a:pt x="1123762" y="431684"/>
                        <a:pt x="1116977" y="431684"/>
                      </a:cubicBezTo>
                      <a:lnTo>
                        <a:pt x="12285" y="431684"/>
                      </a:lnTo>
                      <a:cubicBezTo>
                        <a:pt x="5500" y="431684"/>
                        <a:pt x="0" y="426184"/>
                        <a:pt x="0" y="419399"/>
                      </a:cubicBezTo>
                      <a:lnTo>
                        <a:pt x="0" y="12285"/>
                      </a:lnTo>
                      <a:cubicBezTo>
                        <a:pt x="0" y="5500"/>
                        <a:pt x="5500" y="0"/>
                        <a:pt x="12285" y="0"/>
                      </a:cubicBezTo>
                      <a:close/>
                    </a:path>
                  </a:pathLst>
                </a:custGeom>
                <a:solidFill>
                  <a:srgbClr val="F8F8F8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Freeform 56"/>
                <p:cNvSpPr/>
                <p:nvPr/>
              </p:nvSpPr>
              <p:spPr>
                <a:xfrm>
                  <a:off x="5676680" y="7225501"/>
                  <a:ext cx="1308173" cy="1015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8173" h="1015618">
                      <a:moveTo>
                        <a:pt x="0" y="0"/>
                      </a:moveTo>
                      <a:lnTo>
                        <a:pt x="1308173" y="0"/>
                      </a:lnTo>
                      <a:lnTo>
                        <a:pt x="1308173" y="1015618"/>
                      </a:lnTo>
                      <a:lnTo>
                        <a:pt x="0" y="10156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11">
                    <a:alphaModFix amt="80000"/>
                    <a:extLst>
                      <a:ext uri="{96DAC541-7B7A-43D3-8B79-37D633B846F1}">
                        <asvg:svgBlip xmlns:asvg="http://schemas.microsoft.com/office/drawing/2016/SVG/main" r:embed="rId12"/>
                      </a:ext>
                    </a:extLst>
                  </a:blip>
                  <a:stretch>
                    <a:fillRect/>
                  </a:stretch>
                </a:blip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Freeform 57"/>
                <p:cNvSpPr/>
                <p:nvPr/>
              </p:nvSpPr>
              <p:spPr>
                <a:xfrm>
                  <a:off x="5880713" y="7231874"/>
                  <a:ext cx="1229787" cy="1106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787" h="1106792">
                      <a:moveTo>
                        <a:pt x="0" y="0"/>
                      </a:moveTo>
                      <a:lnTo>
                        <a:pt x="1229787" y="0"/>
                      </a:lnTo>
                      <a:lnTo>
                        <a:pt x="1229787" y="1106792"/>
                      </a:lnTo>
                      <a:lnTo>
                        <a:pt x="0" y="110679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13"/>
                  <a:stretch>
                    <a:fillRect l="-103592" t="-21585" r="-107057" b="-108384"/>
                  </a:stretch>
                </a:blip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Freeform 59"/>
                <p:cNvSpPr/>
                <p:nvPr/>
              </p:nvSpPr>
              <p:spPr>
                <a:xfrm>
                  <a:off x="3959460" y="8542256"/>
                  <a:ext cx="3151040" cy="1204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9262" h="431684">
                      <a:moveTo>
                        <a:pt x="12285" y="0"/>
                      </a:moveTo>
                      <a:lnTo>
                        <a:pt x="1116977" y="0"/>
                      </a:lnTo>
                      <a:cubicBezTo>
                        <a:pt x="1123762" y="0"/>
                        <a:pt x="1129262" y="5500"/>
                        <a:pt x="1129262" y="12285"/>
                      </a:cubicBezTo>
                      <a:lnTo>
                        <a:pt x="1129262" y="419399"/>
                      </a:lnTo>
                      <a:cubicBezTo>
                        <a:pt x="1129262" y="426184"/>
                        <a:pt x="1123762" y="431684"/>
                        <a:pt x="1116977" y="431684"/>
                      </a:cubicBezTo>
                      <a:lnTo>
                        <a:pt x="12285" y="431684"/>
                      </a:lnTo>
                      <a:cubicBezTo>
                        <a:pt x="5500" y="431684"/>
                        <a:pt x="0" y="426184"/>
                        <a:pt x="0" y="419399"/>
                      </a:cubicBezTo>
                      <a:lnTo>
                        <a:pt x="0" y="12285"/>
                      </a:lnTo>
                      <a:cubicBezTo>
                        <a:pt x="0" y="5500"/>
                        <a:pt x="5500" y="0"/>
                        <a:pt x="12285" y="0"/>
                      </a:cubicBezTo>
                      <a:close/>
                    </a:path>
                  </a:pathLst>
                </a:custGeom>
                <a:solidFill>
                  <a:srgbClr val="F8F8F8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Freeform 61"/>
                <p:cNvSpPr/>
                <p:nvPr/>
              </p:nvSpPr>
              <p:spPr>
                <a:xfrm>
                  <a:off x="5676680" y="8633642"/>
                  <a:ext cx="1308173" cy="1015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8173" h="1015618">
                      <a:moveTo>
                        <a:pt x="0" y="0"/>
                      </a:moveTo>
                      <a:lnTo>
                        <a:pt x="1308173" y="0"/>
                      </a:lnTo>
                      <a:lnTo>
                        <a:pt x="1308173" y="1015618"/>
                      </a:lnTo>
                      <a:lnTo>
                        <a:pt x="0" y="10156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11">
                    <a:alphaModFix amt="80000"/>
                    <a:extLst>
                      <a:ext uri="{96DAC541-7B7A-43D3-8B79-37D633B846F1}">
                        <asvg:svgBlip xmlns:asvg="http://schemas.microsoft.com/office/drawing/2016/SVG/main" r:embed="rId12"/>
                      </a:ext>
                    </a:extLst>
                  </a:blip>
                  <a:stretch>
                    <a:fillRect/>
                  </a:stretch>
                </a:blip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Freeform 62"/>
                <p:cNvSpPr/>
                <p:nvPr/>
              </p:nvSpPr>
              <p:spPr>
                <a:xfrm>
                  <a:off x="5877086" y="8640015"/>
                  <a:ext cx="1229787" cy="1106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787" h="1106792">
                      <a:moveTo>
                        <a:pt x="0" y="0"/>
                      </a:moveTo>
                      <a:lnTo>
                        <a:pt x="1229787" y="0"/>
                      </a:lnTo>
                      <a:lnTo>
                        <a:pt x="1229787" y="1106792"/>
                      </a:lnTo>
                      <a:lnTo>
                        <a:pt x="0" y="110679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14"/>
                  <a:stretch>
                    <a:fillRect l="-49905" t="-26920" r="-147540" b="-93274"/>
                  </a:stretch>
                </a:blip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" name="TextBox 77"/>
                <p:cNvSpPr txBox="1"/>
                <p:nvPr/>
              </p:nvSpPr>
              <p:spPr>
                <a:xfrm>
                  <a:off x="4142975" y="6883554"/>
                  <a:ext cx="2004959" cy="13335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just">
                    <a:lnSpc>
                      <a:spcPts val="1049"/>
                    </a:lnSpc>
                    <a:spcBef>
                      <a:spcPct val="0"/>
                    </a:spcBef>
                  </a:pPr>
                  <a:r>
                    <a:rPr lang="en-US" sz="999" u="none" strike="noStrike" dirty="0">
                      <a:solidFill>
                        <a:srgbClr val="107B71"/>
                      </a:solidFill>
                      <a:latin typeface="Poppins Medium" panose="00000600000000000000" pitchFamily="2" charset="0"/>
                    </a:rPr>
                    <a:t>WHAT OUR CUSTOMERS SAY</a:t>
                  </a:r>
                </a:p>
              </p:txBody>
            </p:sp>
            <p:sp>
              <p:nvSpPr>
                <p:cNvPr id="78" name="TextBox 78"/>
                <p:cNvSpPr txBox="1"/>
                <p:nvPr/>
              </p:nvSpPr>
              <p:spPr>
                <a:xfrm>
                  <a:off x="4142974" y="8677325"/>
                  <a:ext cx="1695672" cy="45794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910"/>
                    </a:lnSpc>
                    <a:spcBef>
                      <a:spcPct val="0"/>
                    </a:spcBef>
                  </a:pPr>
                  <a:r>
                    <a:rPr lang="en-US" sz="700" i="1" u="none" strike="noStrike" dirty="0">
                      <a:solidFill>
                        <a:srgbClr val="505050"/>
                      </a:solidFill>
                      <a:latin typeface="Poppins" panose="00000500000000000000" pitchFamily="2" charset="0"/>
                    </a:rPr>
                    <a:t>Impressive results, exceeded </a:t>
                  </a:r>
                </a:p>
                <a:p>
                  <a:pPr marL="0" lvl="0" indent="0" algn="l">
                    <a:lnSpc>
                      <a:spcPts val="910"/>
                    </a:lnSpc>
                    <a:spcBef>
                      <a:spcPct val="0"/>
                    </a:spcBef>
                  </a:pPr>
                  <a:r>
                    <a:rPr lang="en-US" sz="700" i="1" u="none" strike="noStrike" dirty="0">
                      <a:solidFill>
                        <a:srgbClr val="505050"/>
                      </a:solidFill>
                      <a:latin typeface="Poppins" panose="00000500000000000000" pitchFamily="2" charset="0"/>
                    </a:rPr>
                    <a:t>our goals. Highly recommend </a:t>
                  </a:r>
                </a:p>
                <a:p>
                  <a:pPr marL="0" lvl="0" indent="0" algn="l">
                    <a:lnSpc>
                      <a:spcPts val="910"/>
                    </a:lnSpc>
                    <a:spcBef>
                      <a:spcPct val="0"/>
                    </a:spcBef>
                  </a:pPr>
                  <a:r>
                    <a:rPr lang="en-US" sz="700" i="1" u="none" strike="noStrike" dirty="0">
                      <a:solidFill>
                        <a:srgbClr val="505050"/>
                      </a:solidFill>
                      <a:latin typeface="Poppins" panose="00000500000000000000" pitchFamily="2" charset="0"/>
                    </a:rPr>
                    <a:t>for innovative solutions and professionalism</a:t>
                  </a:r>
                </a:p>
              </p:txBody>
            </p:sp>
            <p:sp>
              <p:nvSpPr>
                <p:cNvPr id="79" name="TextBox 79"/>
                <p:cNvSpPr txBox="1"/>
                <p:nvPr/>
              </p:nvSpPr>
              <p:spPr>
                <a:xfrm>
                  <a:off x="4142974" y="7269108"/>
                  <a:ext cx="1695672" cy="34353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910"/>
                    </a:lnSpc>
                  </a:pPr>
                  <a:r>
                    <a:rPr lang="en-US" sz="700" i="1" dirty="0">
                      <a:solidFill>
                        <a:srgbClr val="505050"/>
                      </a:solidFill>
                      <a:latin typeface="Poppins" panose="00000500000000000000" pitchFamily="2" charset="0"/>
                    </a:rPr>
                    <a:t>Outstanding service, surpassed expectations. Integral to our company's growth and success</a:t>
                  </a:r>
                </a:p>
              </p:txBody>
            </p:sp>
            <p:sp>
              <p:nvSpPr>
                <p:cNvPr id="80" name="TextBox 80"/>
                <p:cNvSpPr txBox="1"/>
                <p:nvPr/>
              </p:nvSpPr>
              <p:spPr>
                <a:xfrm>
                  <a:off x="4142974" y="7992374"/>
                  <a:ext cx="865134" cy="9842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779"/>
                    </a:lnSpc>
                  </a:pPr>
                  <a:r>
                    <a:rPr lang="en-US" sz="599" b="1" dirty="0">
                      <a:solidFill>
                        <a:srgbClr val="505050"/>
                      </a:solidFill>
                      <a:latin typeface="Poppins" panose="00000500000000000000" pitchFamily="2" charset="0"/>
                    </a:rPr>
                    <a:t>David Miller</a:t>
                  </a:r>
                </a:p>
              </p:txBody>
            </p:sp>
            <p:sp>
              <p:nvSpPr>
                <p:cNvPr id="81" name="TextBox 81"/>
                <p:cNvSpPr txBox="1"/>
                <p:nvPr/>
              </p:nvSpPr>
              <p:spPr>
                <a:xfrm>
                  <a:off x="4142974" y="8091780"/>
                  <a:ext cx="865134" cy="6604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519"/>
                    </a:lnSpc>
                  </a:pPr>
                  <a:r>
                    <a:rPr lang="en-US" sz="500" dirty="0">
                      <a:solidFill>
                        <a:srgbClr val="505050"/>
                      </a:solidFill>
                      <a:latin typeface="Poppins" panose="00000500000000000000" pitchFamily="2" charset="0"/>
                    </a:rPr>
                    <a:t>CFO at XYZ Corporation</a:t>
                  </a:r>
                </a:p>
              </p:txBody>
            </p:sp>
            <p:sp>
              <p:nvSpPr>
                <p:cNvPr id="82" name="TextBox 82"/>
                <p:cNvSpPr txBox="1"/>
                <p:nvPr/>
              </p:nvSpPr>
              <p:spPr>
                <a:xfrm>
                  <a:off x="4142974" y="9400515"/>
                  <a:ext cx="865134" cy="9842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779"/>
                    </a:lnSpc>
                  </a:pPr>
                  <a:r>
                    <a:rPr lang="en-US" sz="599" b="1" dirty="0">
                      <a:solidFill>
                        <a:srgbClr val="505050"/>
                      </a:solidFill>
                      <a:latin typeface="Poppins" panose="00000500000000000000" pitchFamily="2" charset="0"/>
                    </a:rPr>
                    <a:t>Sarah Lee</a:t>
                  </a:r>
                </a:p>
              </p:txBody>
            </p:sp>
            <p:sp>
              <p:nvSpPr>
                <p:cNvPr id="83" name="TextBox 83"/>
                <p:cNvSpPr txBox="1"/>
                <p:nvPr/>
              </p:nvSpPr>
              <p:spPr>
                <a:xfrm>
                  <a:off x="4142974" y="9499920"/>
                  <a:ext cx="1311675" cy="66044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519"/>
                    </a:lnSpc>
                  </a:pPr>
                  <a:r>
                    <a:rPr lang="en-US" sz="500" dirty="0">
                      <a:solidFill>
                        <a:srgbClr val="505050"/>
                      </a:solidFill>
                      <a:latin typeface="Poppins" panose="00000500000000000000" pitchFamily="2" charset="0"/>
                    </a:rPr>
                    <a:t>Marketing Manager at ABC Industries</a:t>
                  </a:r>
                </a:p>
              </p:txBody>
            </p:sp>
          </p:grp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02707783-6105-3C32-15FE-77E7F1C64AF4}"/>
                  </a:ext>
                </a:extLst>
              </p:cNvPr>
              <p:cNvGrpSpPr/>
              <p:nvPr/>
            </p:nvGrpSpPr>
            <p:grpSpPr>
              <a:xfrm>
                <a:off x="297985" y="6870700"/>
                <a:ext cx="3300769" cy="2936613"/>
                <a:chOff x="299771" y="6870700"/>
                <a:chExt cx="3300769" cy="2936613"/>
              </a:xfrm>
            </p:grpSpPr>
            <p:sp>
              <p:nvSpPr>
                <p:cNvPr id="42" name="Freeform 42"/>
                <p:cNvSpPr/>
                <p:nvPr/>
              </p:nvSpPr>
              <p:spPr>
                <a:xfrm>
                  <a:off x="358919" y="7134115"/>
                  <a:ext cx="3241621" cy="7335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1724" h="262876">
                      <a:moveTo>
                        <a:pt x="11941" y="0"/>
                      </a:moveTo>
                      <a:lnTo>
                        <a:pt x="1149783" y="0"/>
                      </a:lnTo>
                      <a:cubicBezTo>
                        <a:pt x="1152950" y="0"/>
                        <a:pt x="1155987" y="1258"/>
                        <a:pt x="1158226" y="3498"/>
                      </a:cubicBezTo>
                      <a:cubicBezTo>
                        <a:pt x="1160466" y="5737"/>
                        <a:pt x="1161724" y="8774"/>
                        <a:pt x="1161724" y="11941"/>
                      </a:cubicBezTo>
                      <a:lnTo>
                        <a:pt x="1161724" y="250934"/>
                      </a:lnTo>
                      <a:cubicBezTo>
                        <a:pt x="1161724" y="257529"/>
                        <a:pt x="1156378" y="262876"/>
                        <a:pt x="1149783" y="262876"/>
                      </a:cubicBezTo>
                      <a:lnTo>
                        <a:pt x="11941" y="262876"/>
                      </a:lnTo>
                      <a:cubicBezTo>
                        <a:pt x="5346" y="262876"/>
                        <a:pt x="0" y="257529"/>
                        <a:pt x="0" y="250934"/>
                      </a:cubicBezTo>
                      <a:lnTo>
                        <a:pt x="0" y="11941"/>
                      </a:lnTo>
                      <a:cubicBezTo>
                        <a:pt x="0" y="5346"/>
                        <a:pt x="5346" y="0"/>
                        <a:pt x="11941" y="0"/>
                      </a:cubicBezTo>
                      <a:close/>
                    </a:path>
                  </a:pathLst>
                </a:custGeom>
                <a:solidFill>
                  <a:srgbClr val="107B71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Freeform 64"/>
                <p:cNvSpPr/>
                <p:nvPr/>
              </p:nvSpPr>
              <p:spPr>
                <a:xfrm>
                  <a:off x="358919" y="8073704"/>
                  <a:ext cx="3241621" cy="7335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1724" h="262876">
                      <a:moveTo>
                        <a:pt x="11941" y="0"/>
                      </a:moveTo>
                      <a:lnTo>
                        <a:pt x="1149783" y="0"/>
                      </a:lnTo>
                      <a:cubicBezTo>
                        <a:pt x="1152950" y="0"/>
                        <a:pt x="1155987" y="1258"/>
                        <a:pt x="1158226" y="3498"/>
                      </a:cubicBezTo>
                      <a:cubicBezTo>
                        <a:pt x="1160466" y="5737"/>
                        <a:pt x="1161724" y="8774"/>
                        <a:pt x="1161724" y="11941"/>
                      </a:cubicBezTo>
                      <a:lnTo>
                        <a:pt x="1161724" y="250934"/>
                      </a:lnTo>
                      <a:cubicBezTo>
                        <a:pt x="1161724" y="257529"/>
                        <a:pt x="1156378" y="262876"/>
                        <a:pt x="1149783" y="262876"/>
                      </a:cubicBezTo>
                      <a:lnTo>
                        <a:pt x="11941" y="262876"/>
                      </a:lnTo>
                      <a:cubicBezTo>
                        <a:pt x="5346" y="262876"/>
                        <a:pt x="0" y="257529"/>
                        <a:pt x="0" y="250934"/>
                      </a:cubicBezTo>
                      <a:lnTo>
                        <a:pt x="0" y="11941"/>
                      </a:lnTo>
                      <a:cubicBezTo>
                        <a:pt x="0" y="5346"/>
                        <a:pt x="5346" y="0"/>
                        <a:pt x="11941" y="0"/>
                      </a:cubicBezTo>
                      <a:close/>
                    </a:path>
                  </a:pathLst>
                </a:custGeom>
                <a:solidFill>
                  <a:srgbClr val="107B71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Freeform 45"/>
                <p:cNvSpPr/>
                <p:nvPr/>
              </p:nvSpPr>
              <p:spPr>
                <a:xfrm>
                  <a:off x="358919" y="9013292"/>
                  <a:ext cx="3241621" cy="7335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1724" h="262876">
                      <a:moveTo>
                        <a:pt x="11941" y="0"/>
                      </a:moveTo>
                      <a:lnTo>
                        <a:pt x="1149783" y="0"/>
                      </a:lnTo>
                      <a:cubicBezTo>
                        <a:pt x="1152950" y="0"/>
                        <a:pt x="1155987" y="1258"/>
                        <a:pt x="1158226" y="3498"/>
                      </a:cubicBezTo>
                      <a:cubicBezTo>
                        <a:pt x="1160466" y="5737"/>
                        <a:pt x="1161724" y="8774"/>
                        <a:pt x="1161724" y="11941"/>
                      </a:cubicBezTo>
                      <a:lnTo>
                        <a:pt x="1161724" y="250934"/>
                      </a:lnTo>
                      <a:cubicBezTo>
                        <a:pt x="1161724" y="257529"/>
                        <a:pt x="1156378" y="262876"/>
                        <a:pt x="1149783" y="262876"/>
                      </a:cubicBezTo>
                      <a:lnTo>
                        <a:pt x="11941" y="262876"/>
                      </a:lnTo>
                      <a:cubicBezTo>
                        <a:pt x="5346" y="262876"/>
                        <a:pt x="0" y="257529"/>
                        <a:pt x="0" y="250934"/>
                      </a:cubicBezTo>
                      <a:lnTo>
                        <a:pt x="0" y="11941"/>
                      </a:lnTo>
                      <a:cubicBezTo>
                        <a:pt x="0" y="5346"/>
                        <a:pt x="5346" y="0"/>
                        <a:pt x="11941" y="0"/>
                      </a:cubicBezTo>
                      <a:close/>
                    </a:path>
                  </a:pathLst>
                </a:custGeom>
                <a:solidFill>
                  <a:srgbClr val="107B71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Freeform 48"/>
                <p:cNvSpPr/>
                <p:nvPr/>
              </p:nvSpPr>
              <p:spPr>
                <a:xfrm>
                  <a:off x="358919" y="6897425"/>
                  <a:ext cx="76079" cy="76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305285" y="0"/>
                      </a:moveTo>
                      <a:lnTo>
                        <a:pt x="507515" y="0"/>
                      </a:lnTo>
                      <a:cubicBezTo>
                        <a:pt x="588481" y="0"/>
                        <a:pt x="666132" y="32164"/>
                        <a:pt x="723384" y="89416"/>
                      </a:cubicBezTo>
                      <a:cubicBezTo>
                        <a:pt x="780636" y="146668"/>
                        <a:pt x="812800" y="224319"/>
                        <a:pt x="812800" y="305285"/>
                      </a:cubicBezTo>
                      <a:lnTo>
                        <a:pt x="812800" y="507515"/>
                      </a:lnTo>
                      <a:cubicBezTo>
                        <a:pt x="812800" y="588481"/>
                        <a:pt x="780636" y="666132"/>
                        <a:pt x="723384" y="723384"/>
                      </a:cubicBezTo>
                      <a:cubicBezTo>
                        <a:pt x="666132" y="780636"/>
                        <a:pt x="588481" y="812800"/>
                        <a:pt x="507515" y="812800"/>
                      </a:cubicBezTo>
                      <a:lnTo>
                        <a:pt x="305285" y="812800"/>
                      </a:lnTo>
                      <a:cubicBezTo>
                        <a:pt x="224319" y="812800"/>
                        <a:pt x="146668" y="780636"/>
                        <a:pt x="89416" y="723384"/>
                      </a:cubicBezTo>
                      <a:cubicBezTo>
                        <a:pt x="32164" y="666132"/>
                        <a:pt x="0" y="588481"/>
                        <a:pt x="0" y="507515"/>
                      </a:cubicBezTo>
                      <a:lnTo>
                        <a:pt x="0" y="305285"/>
                      </a:lnTo>
                      <a:cubicBezTo>
                        <a:pt x="0" y="224319"/>
                        <a:pt x="32164" y="146668"/>
                        <a:pt x="89416" y="89416"/>
                      </a:cubicBezTo>
                      <a:cubicBezTo>
                        <a:pt x="146668" y="32164"/>
                        <a:pt x="224319" y="0"/>
                        <a:pt x="305285" y="0"/>
                      </a:cubicBezTo>
                      <a:close/>
                    </a:path>
                  </a:pathLst>
                </a:custGeom>
                <a:solidFill>
                  <a:srgbClr val="107B71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TextBox 66"/>
                <p:cNvSpPr txBox="1"/>
                <p:nvPr/>
              </p:nvSpPr>
              <p:spPr>
                <a:xfrm>
                  <a:off x="299771" y="6870700"/>
                  <a:ext cx="539256" cy="105253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8507"/>
                    </a:lnSpc>
                    <a:spcBef>
                      <a:spcPct val="0"/>
                    </a:spcBef>
                  </a:pPr>
                  <a:r>
                    <a:rPr lang="en-US" sz="6544" dirty="0">
                      <a:solidFill>
                        <a:srgbClr val="FFFFFF">
                          <a:alpha val="9804"/>
                        </a:srgbClr>
                      </a:solidFill>
                      <a:latin typeface="Poppins SemiBold" panose="00000700000000000000" pitchFamily="2" charset="0"/>
                      <a:cs typeface="Poppins SemiBold" panose="00000700000000000000" pitchFamily="2" charset="0"/>
                    </a:rPr>
                    <a:t>1</a:t>
                  </a:r>
                </a:p>
              </p:txBody>
            </p:sp>
            <p:sp>
              <p:nvSpPr>
                <p:cNvPr id="67" name="TextBox 67"/>
                <p:cNvSpPr txBox="1"/>
                <p:nvPr/>
              </p:nvSpPr>
              <p:spPr>
                <a:xfrm>
                  <a:off x="299771" y="7809199"/>
                  <a:ext cx="539256" cy="105253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8507"/>
                    </a:lnSpc>
                    <a:spcBef>
                      <a:spcPct val="0"/>
                    </a:spcBef>
                  </a:pPr>
                  <a:r>
                    <a:rPr lang="en-US" sz="6544" u="none" strike="noStrike" dirty="0">
                      <a:solidFill>
                        <a:srgbClr val="FFFFFF">
                          <a:alpha val="9804"/>
                        </a:srgbClr>
                      </a:solidFill>
                      <a:latin typeface="Poppins SemiBold" panose="00000700000000000000" pitchFamily="2" charset="0"/>
                      <a:cs typeface="Poppins SemiBold" panose="00000700000000000000" pitchFamily="2" charset="0"/>
                    </a:rPr>
                    <a:t>2</a:t>
                  </a:r>
                </a:p>
              </p:txBody>
            </p:sp>
            <p:sp>
              <p:nvSpPr>
                <p:cNvPr id="68" name="TextBox 68"/>
                <p:cNvSpPr txBox="1"/>
                <p:nvPr/>
              </p:nvSpPr>
              <p:spPr>
                <a:xfrm>
                  <a:off x="299771" y="8754781"/>
                  <a:ext cx="539256" cy="105253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8507"/>
                    </a:lnSpc>
                    <a:spcBef>
                      <a:spcPct val="0"/>
                    </a:spcBef>
                  </a:pPr>
                  <a:r>
                    <a:rPr lang="en-US" sz="6544" u="none" strike="noStrike" dirty="0">
                      <a:solidFill>
                        <a:srgbClr val="FFFFFF">
                          <a:alpha val="9804"/>
                        </a:srgbClr>
                      </a:solidFill>
                      <a:latin typeface="Poppins SemiBold" panose="00000700000000000000" pitchFamily="2" charset="0"/>
                      <a:cs typeface="Poppins SemiBold" panose="00000700000000000000" pitchFamily="2" charset="0"/>
                    </a:rPr>
                    <a:t>3</a:t>
                  </a:r>
                </a:p>
              </p:txBody>
            </p:sp>
            <p:sp>
              <p:nvSpPr>
                <p:cNvPr id="70" name="TextBox 70"/>
                <p:cNvSpPr txBox="1"/>
                <p:nvPr/>
              </p:nvSpPr>
              <p:spPr>
                <a:xfrm>
                  <a:off x="727200" y="7490606"/>
                  <a:ext cx="2714259" cy="20108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>
                    <a:lnSpc>
                      <a:spcPts val="840"/>
                    </a:lnSpc>
                    <a:spcBef>
                      <a:spcPct val="0"/>
                    </a:spcBef>
                  </a:pPr>
                  <a:r>
                    <a:rPr lang="en-US" sz="600" dirty="0">
                      <a:solidFill>
                        <a:srgbClr val="FFFFFF"/>
                      </a:solidFill>
                      <a:latin typeface="Poppins" panose="00000500000000000000" pitchFamily="2" charset="0"/>
                    </a:rPr>
                    <a:t>With unmatched expertise, dedication, and a client-centric focus, we prioritize excellence, delivering exceptional satisfaction-driven results</a:t>
                  </a:r>
                </a:p>
              </p:txBody>
            </p:sp>
            <p:sp>
              <p:nvSpPr>
                <p:cNvPr id="71" name="TextBox 71"/>
                <p:cNvSpPr txBox="1"/>
                <p:nvPr/>
              </p:nvSpPr>
              <p:spPr>
                <a:xfrm>
                  <a:off x="729900" y="7310058"/>
                  <a:ext cx="1411476" cy="12490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>
                    <a:lnSpc>
                      <a:spcPts val="1040"/>
                    </a:lnSpc>
                    <a:spcBef>
                      <a:spcPct val="0"/>
                    </a:spcBef>
                  </a:pPr>
                  <a:r>
                    <a:rPr lang="en-US" sz="800" b="1" dirty="0">
                      <a:solidFill>
                        <a:srgbClr val="FFFFFF"/>
                      </a:solidFill>
                      <a:latin typeface="Poppins" panose="00000500000000000000" pitchFamily="2" charset="0"/>
                    </a:rPr>
                    <a:t>Expertise and Dedication</a:t>
                  </a:r>
                </a:p>
              </p:txBody>
            </p:sp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C0C0D7EA-29E2-EE94-855E-D4EF33943EE7}"/>
                    </a:ext>
                  </a:extLst>
                </p:cNvPr>
                <p:cNvGrpSpPr/>
                <p:nvPr/>
              </p:nvGrpSpPr>
              <p:grpSpPr>
                <a:xfrm>
                  <a:off x="727200" y="8249648"/>
                  <a:ext cx="2714259" cy="381629"/>
                  <a:chOff x="727200" y="8245492"/>
                  <a:chExt cx="2714259" cy="381629"/>
                </a:xfrm>
              </p:grpSpPr>
              <p:sp>
                <p:nvSpPr>
                  <p:cNvPr id="72" name="TextBox 72"/>
                  <p:cNvSpPr txBox="1"/>
                  <p:nvPr/>
                </p:nvSpPr>
                <p:spPr>
                  <a:xfrm>
                    <a:off x="727200" y="8426040"/>
                    <a:ext cx="2714259" cy="201081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>
                      <a:lnSpc>
                        <a:spcPts val="840"/>
                      </a:lnSpc>
                      <a:spcBef>
                        <a:spcPct val="0"/>
                      </a:spcBef>
                    </a:pPr>
                    <a:r>
                      <a:rPr lang="en-US" sz="600" dirty="0">
                        <a:solidFill>
                          <a:srgbClr val="FFFFFF"/>
                        </a:solidFill>
                        <a:latin typeface="Poppins" panose="00000500000000000000" pitchFamily="2" charset="0"/>
                      </a:rPr>
                      <a:t>Our solutions, driven by innovation and adaptability, effectively address challenges, surpassing industry standards with creativity</a:t>
                    </a:r>
                  </a:p>
                </p:txBody>
              </p:sp>
              <p:sp>
                <p:nvSpPr>
                  <p:cNvPr id="73" name="TextBox 73"/>
                  <p:cNvSpPr txBox="1"/>
                  <p:nvPr/>
                </p:nvSpPr>
                <p:spPr>
                  <a:xfrm>
                    <a:off x="729900" y="8245492"/>
                    <a:ext cx="1741635" cy="124906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>
                      <a:lnSpc>
                        <a:spcPts val="1040"/>
                      </a:lnSpc>
                      <a:spcBef>
                        <a:spcPct val="0"/>
                      </a:spcBef>
                    </a:pPr>
                    <a:r>
                      <a:rPr lang="en-US" sz="800" b="1" dirty="0">
                        <a:solidFill>
                          <a:srgbClr val="FFFFFF"/>
                        </a:solidFill>
                        <a:latin typeface="Poppins" panose="00000500000000000000" pitchFamily="2" charset="0"/>
                      </a:rPr>
                      <a:t>Innovation and Adaptability</a:t>
                    </a:r>
                  </a:p>
                </p:txBody>
              </p:sp>
            </p:grpSp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B6ABD87F-0901-9EE6-97DB-FE0DF2630DF7}"/>
                    </a:ext>
                  </a:extLst>
                </p:cNvPr>
                <p:cNvGrpSpPr/>
                <p:nvPr/>
              </p:nvGrpSpPr>
              <p:grpSpPr>
                <a:xfrm>
                  <a:off x="727200" y="9189235"/>
                  <a:ext cx="2714259" cy="381630"/>
                  <a:chOff x="727200" y="9185080"/>
                  <a:chExt cx="2714259" cy="381630"/>
                </a:xfrm>
              </p:grpSpPr>
              <p:sp>
                <p:nvSpPr>
                  <p:cNvPr id="74" name="TextBox 74"/>
                  <p:cNvSpPr txBox="1"/>
                  <p:nvPr/>
                </p:nvSpPr>
                <p:spPr>
                  <a:xfrm>
                    <a:off x="727200" y="9365629"/>
                    <a:ext cx="2714259" cy="201081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>
                      <a:lnSpc>
                        <a:spcPts val="840"/>
                      </a:lnSpc>
                      <a:spcBef>
                        <a:spcPct val="0"/>
                      </a:spcBef>
                    </a:pPr>
                    <a:r>
                      <a:rPr lang="en-US" sz="600" dirty="0">
                        <a:solidFill>
                          <a:srgbClr val="FFFFFF"/>
                        </a:solidFill>
                        <a:latin typeface="Poppins" panose="00000500000000000000" pitchFamily="2" charset="0"/>
                      </a:rPr>
                      <a:t>Transparent communication and regular updates foster trust, engagement, and strong, long-term partnerships with clients</a:t>
                    </a:r>
                  </a:p>
                </p:txBody>
              </p:sp>
              <p:sp>
                <p:nvSpPr>
                  <p:cNvPr id="75" name="TextBox 75"/>
                  <p:cNvSpPr txBox="1"/>
                  <p:nvPr/>
                </p:nvSpPr>
                <p:spPr>
                  <a:xfrm>
                    <a:off x="729900" y="9185080"/>
                    <a:ext cx="1912548" cy="124906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>
                      <a:lnSpc>
                        <a:spcPts val="1040"/>
                      </a:lnSpc>
                      <a:spcBef>
                        <a:spcPct val="0"/>
                      </a:spcBef>
                    </a:pPr>
                    <a:r>
                      <a:rPr lang="en-US" sz="800" b="1" dirty="0">
                        <a:solidFill>
                          <a:srgbClr val="FFFFFF"/>
                        </a:solidFill>
                        <a:latin typeface="Poppins" panose="00000500000000000000" pitchFamily="2" charset="0"/>
                      </a:rPr>
                      <a:t>Communication and Transparency</a:t>
                    </a:r>
                  </a:p>
                </p:txBody>
              </p:sp>
            </p:grpSp>
            <p:sp>
              <p:nvSpPr>
                <p:cNvPr id="76" name="TextBox 76"/>
                <p:cNvSpPr txBox="1"/>
                <p:nvPr/>
              </p:nvSpPr>
              <p:spPr>
                <a:xfrm>
                  <a:off x="542434" y="6883554"/>
                  <a:ext cx="2004959" cy="13335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just">
                    <a:lnSpc>
                      <a:spcPts val="1049"/>
                    </a:lnSpc>
                    <a:spcBef>
                      <a:spcPct val="0"/>
                    </a:spcBef>
                  </a:pPr>
                  <a:r>
                    <a:rPr lang="en-US" sz="999" u="none" strike="noStrike" dirty="0">
                      <a:solidFill>
                        <a:srgbClr val="107B71"/>
                      </a:solidFill>
                      <a:latin typeface="Poppins Medium" panose="00000600000000000000" pitchFamily="2" charset="0"/>
                    </a:rPr>
                    <a:t>WHY US?</a:t>
                  </a:r>
                </a:p>
              </p:txBody>
            </p: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17422D58-8C96-520A-F9D9-08C8407CB008}"/>
                  </a:ext>
                </a:extLst>
              </p:cNvPr>
              <p:cNvGrpSpPr/>
              <p:nvPr/>
            </p:nvGrpSpPr>
            <p:grpSpPr>
              <a:xfrm>
                <a:off x="357133" y="4655877"/>
                <a:ext cx="6747954" cy="1750338"/>
                <a:chOff x="358919" y="4655877"/>
                <a:chExt cx="6747954" cy="1750338"/>
              </a:xfrm>
            </p:grpSpPr>
            <p:sp>
              <p:nvSpPr>
                <p:cNvPr id="14" name="Freeform 14"/>
                <p:cNvSpPr/>
                <p:nvPr/>
              </p:nvSpPr>
              <p:spPr>
                <a:xfrm>
                  <a:off x="358919" y="4957742"/>
                  <a:ext cx="2098764" cy="14484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150" h="519100">
                      <a:moveTo>
                        <a:pt x="18444" y="0"/>
                      </a:moveTo>
                      <a:lnTo>
                        <a:pt x="733706" y="0"/>
                      </a:lnTo>
                      <a:cubicBezTo>
                        <a:pt x="738597" y="0"/>
                        <a:pt x="743289" y="1943"/>
                        <a:pt x="746748" y="5402"/>
                      </a:cubicBezTo>
                      <a:cubicBezTo>
                        <a:pt x="750206" y="8861"/>
                        <a:pt x="752150" y="13552"/>
                        <a:pt x="752150" y="18444"/>
                      </a:cubicBezTo>
                      <a:lnTo>
                        <a:pt x="752150" y="500656"/>
                      </a:lnTo>
                      <a:cubicBezTo>
                        <a:pt x="752150" y="505548"/>
                        <a:pt x="750206" y="510239"/>
                        <a:pt x="746748" y="513698"/>
                      </a:cubicBezTo>
                      <a:cubicBezTo>
                        <a:pt x="743289" y="517157"/>
                        <a:pt x="738597" y="519100"/>
                        <a:pt x="733706" y="519100"/>
                      </a:cubicBezTo>
                      <a:lnTo>
                        <a:pt x="18444" y="519100"/>
                      </a:lnTo>
                      <a:cubicBezTo>
                        <a:pt x="8258" y="519100"/>
                        <a:pt x="0" y="510843"/>
                        <a:pt x="0" y="500656"/>
                      </a:cubicBezTo>
                      <a:lnTo>
                        <a:pt x="0" y="18444"/>
                      </a:lnTo>
                      <a:cubicBezTo>
                        <a:pt x="0" y="8258"/>
                        <a:pt x="8258" y="0"/>
                        <a:pt x="18444" y="0"/>
                      </a:cubicBezTo>
                      <a:close/>
                    </a:path>
                  </a:pathLst>
                </a:custGeom>
                <a:solidFill>
                  <a:srgbClr val="F8F8F8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" name="Freeform 17"/>
                <p:cNvSpPr/>
                <p:nvPr/>
              </p:nvSpPr>
              <p:spPr>
                <a:xfrm>
                  <a:off x="2683514" y="4957742"/>
                  <a:ext cx="2098764" cy="14484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150" h="519100">
                      <a:moveTo>
                        <a:pt x="18444" y="0"/>
                      </a:moveTo>
                      <a:lnTo>
                        <a:pt x="733706" y="0"/>
                      </a:lnTo>
                      <a:cubicBezTo>
                        <a:pt x="738597" y="0"/>
                        <a:pt x="743289" y="1943"/>
                        <a:pt x="746748" y="5402"/>
                      </a:cubicBezTo>
                      <a:cubicBezTo>
                        <a:pt x="750206" y="8861"/>
                        <a:pt x="752150" y="13552"/>
                        <a:pt x="752150" y="18444"/>
                      </a:cubicBezTo>
                      <a:lnTo>
                        <a:pt x="752150" y="500656"/>
                      </a:lnTo>
                      <a:cubicBezTo>
                        <a:pt x="752150" y="505548"/>
                        <a:pt x="750206" y="510239"/>
                        <a:pt x="746748" y="513698"/>
                      </a:cubicBezTo>
                      <a:cubicBezTo>
                        <a:pt x="743289" y="517157"/>
                        <a:pt x="738597" y="519100"/>
                        <a:pt x="733706" y="519100"/>
                      </a:cubicBezTo>
                      <a:lnTo>
                        <a:pt x="18444" y="519100"/>
                      </a:lnTo>
                      <a:cubicBezTo>
                        <a:pt x="8258" y="519100"/>
                        <a:pt x="0" y="510843"/>
                        <a:pt x="0" y="500656"/>
                      </a:cubicBezTo>
                      <a:lnTo>
                        <a:pt x="0" y="18444"/>
                      </a:lnTo>
                      <a:cubicBezTo>
                        <a:pt x="0" y="8258"/>
                        <a:pt x="8258" y="0"/>
                        <a:pt x="18444" y="0"/>
                      </a:cubicBezTo>
                      <a:close/>
                    </a:path>
                  </a:pathLst>
                </a:custGeom>
                <a:solidFill>
                  <a:srgbClr val="F8F8F8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Freeform 20"/>
                <p:cNvSpPr/>
                <p:nvPr/>
              </p:nvSpPr>
              <p:spPr>
                <a:xfrm>
                  <a:off x="5008109" y="4957742"/>
                  <a:ext cx="2098764" cy="14484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150" h="519100">
                      <a:moveTo>
                        <a:pt x="18444" y="0"/>
                      </a:moveTo>
                      <a:lnTo>
                        <a:pt x="733706" y="0"/>
                      </a:lnTo>
                      <a:cubicBezTo>
                        <a:pt x="738597" y="0"/>
                        <a:pt x="743289" y="1943"/>
                        <a:pt x="746748" y="5402"/>
                      </a:cubicBezTo>
                      <a:cubicBezTo>
                        <a:pt x="750206" y="8861"/>
                        <a:pt x="752150" y="13552"/>
                        <a:pt x="752150" y="18444"/>
                      </a:cubicBezTo>
                      <a:lnTo>
                        <a:pt x="752150" y="500656"/>
                      </a:lnTo>
                      <a:cubicBezTo>
                        <a:pt x="752150" y="505548"/>
                        <a:pt x="750206" y="510239"/>
                        <a:pt x="746748" y="513698"/>
                      </a:cubicBezTo>
                      <a:cubicBezTo>
                        <a:pt x="743289" y="517157"/>
                        <a:pt x="738597" y="519100"/>
                        <a:pt x="733706" y="519100"/>
                      </a:cubicBezTo>
                      <a:lnTo>
                        <a:pt x="18444" y="519100"/>
                      </a:lnTo>
                      <a:cubicBezTo>
                        <a:pt x="8258" y="519100"/>
                        <a:pt x="0" y="510843"/>
                        <a:pt x="0" y="500656"/>
                      </a:cubicBezTo>
                      <a:lnTo>
                        <a:pt x="0" y="18444"/>
                      </a:lnTo>
                      <a:cubicBezTo>
                        <a:pt x="0" y="8258"/>
                        <a:pt x="8258" y="0"/>
                        <a:pt x="18444" y="0"/>
                      </a:cubicBezTo>
                      <a:close/>
                    </a:path>
                  </a:pathLst>
                </a:custGeom>
                <a:solidFill>
                  <a:srgbClr val="F8F8F8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Freeform 23"/>
                <p:cNvSpPr/>
                <p:nvPr/>
              </p:nvSpPr>
              <p:spPr>
                <a:xfrm>
                  <a:off x="1262949" y="5209084"/>
                  <a:ext cx="290703" cy="290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107B71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TextBox 25"/>
                <p:cNvSpPr txBox="1"/>
                <p:nvPr/>
              </p:nvSpPr>
              <p:spPr>
                <a:xfrm>
                  <a:off x="1374741" y="5298332"/>
                  <a:ext cx="67119" cy="12490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040"/>
                    </a:lnSpc>
                    <a:spcBef>
                      <a:spcPct val="0"/>
                    </a:spcBef>
                  </a:pPr>
                  <a:r>
                    <a:rPr lang="en-US" sz="800" b="1" dirty="0">
                      <a:solidFill>
                        <a:srgbClr val="FFFFFF"/>
                      </a:solidFill>
                      <a:latin typeface="Poppins" panose="00000500000000000000" pitchFamily="2" charset="0"/>
                    </a:rPr>
                    <a:t>1</a:t>
                  </a:r>
                </a:p>
              </p:txBody>
            </p:sp>
            <p:sp>
              <p:nvSpPr>
                <p:cNvPr id="27" name="Freeform 27"/>
                <p:cNvSpPr/>
                <p:nvPr/>
              </p:nvSpPr>
              <p:spPr>
                <a:xfrm>
                  <a:off x="3587544" y="5209084"/>
                  <a:ext cx="290703" cy="290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107B71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TextBox 29"/>
                <p:cNvSpPr txBox="1"/>
                <p:nvPr/>
              </p:nvSpPr>
              <p:spPr>
                <a:xfrm>
                  <a:off x="3699336" y="5298332"/>
                  <a:ext cx="67119" cy="12490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040"/>
                    </a:lnSpc>
                    <a:spcBef>
                      <a:spcPct val="0"/>
                    </a:spcBef>
                  </a:pPr>
                  <a:r>
                    <a:rPr lang="en-US" sz="800" b="1" dirty="0">
                      <a:solidFill>
                        <a:srgbClr val="FFFFFF"/>
                      </a:solidFill>
                      <a:latin typeface="Poppins" panose="00000500000000000000" pitchFamily="2" charset="0"/>
                    </a:rPr>
                    <a:t>2</a:t>
                  </a:r>
                </a:p>
              </p:txBody>
            </p:sp>
            <p:sp>
              <p:nvSpPr>
                <p:cNvPr id="31" name="Freeform 31"/>
                <p:cNvSpPr/>
                <p:nvPr/>
              </p:nvSpPr>
              <p:spPr>
                <a:xfrm>
                  <a:off x="5912140" y="5209084"/>
                  <a:ext cx="290703" cy="290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107B71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TextBox 33"/>
                <p:cNvSpPr txBox="1"/>
                <p:nvPr/>
              </p:nvSpPr>
              <p:spPr>
                <a:xfrm>
                  <a:off x="6023932" y="5298332"/>
                  <a:ext cx="67119" cy="12490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040"/>
                    </a:lnSpc>
                    <a:spcBef>
                      <a:spcPct val="0"/>
                    </a:spcBef>
                  </a:pPr>
                  <a:r>
                    <a:rPr lang="en-US" sz="800" b="1" dirty="0">
                      <a:solidFill>
                        <a:srgbClr val="FFFFFF"/>
                      </a:solidFill>
                      <a:latin typeface="Poppins" panose="00000500000000000000" pitchFamily="2" charset="0"/>
                    </a:rPr>
                    <a:t>3</a:t>
                  </a:r>
                </a:p>
              </p:txBody>
            </p:sp>
            <p:sp>
              <p:nvSpPr>
                <p:cNvPr id="34" name="TextBox 34"/>
                <p:cNvSpPr txBox="1"/>
                <p:nvPr/>
              </p:nvSpPr>
              <p:spPr>
                <a:xfrm>
                  <a:off x="594883" y="5780934"/>
                  <a:ext cx="1626836" cy="40626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840"/>
                    </a:lnSpc>
                    <a:spcBef>
                      <a:spcPct val="0"/>
                    </a:spcBef>
                  </a:pPr>
                  <a:r>
                    <a:rPr lang="en-US" sz="600" dirty="0">
                      <a:solidFill>
                        <a:srgbClr val="505050"/>
                      </a:solidFill>
                      <a:latin typeface="Poppins" panose="00000500000000000000" pitchFamily="2" charset="0"/>
                    </a:rPr>
                    <a:t>Comprehensive technology solutions offering tailored strategies, innovative implementations, and scalability to meet diverse business needs and objectives</a:t>
                  </a:r>
                </a:p>
              </p:txBody>
            </p:sp>
            <p:sp>
              <p:nvSpPr>
                <p:cNvPr id="35" name="TextBox 35"/>
                <p:cNvSpPr txBox="1"/>
                <p:nvPr/>
              </p:nvSpPr>
              <p:spPr>
                <a:xfrm>
                  <a:off x="857869" y="5584350"/>
                  <a:ext cx="1100864" cy="12490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040"/>
                    </a:lnSpc>
                    <a:spcBef>
                      <a:spcPct val="0"/>
                    </a:spcBef>
                  </a:pPr>
                  <a:r>
                    <a:rPr lang="en-US" sz="800" b="1" dirty="0">
                      <a:solidFill>
                        <a:srgbClr val="107B71"/>
                      </a:solidFill>
                      <a:latin typeface="Poppins" panose="00000500000000000000" pitchFamily="2" charset="0"/>
                    </a:rPr>
                    <a:t>Tech Solutions</a:t>
                  </a:r>
                </a:p>
              </p:txBody>
            </p:sp>
            <p:sp>
              <p:nvSpPr>
                <p:cNvPr id="36" name="TextBox 36"/>
                <p:cNvSpPr txBox="1"/>
                <p:nvPr/>
              </p:nvSpPr>
              <p:spPr>
                <a:xfrm>
                  <a:off x="542434" y="4655877"/>
                  <a:ext cx="2004959" cy="13573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just">
                    <a:lnSpc>
                      <a:spcPts val="1049"/>
                    </a:lnSpc>
                    <a:spcBef>
                      <a:spcPct val="0"/>
                    </a:spcBef>
                  </a:pPr>
                  <a:r>
                    <a:rPr lang="en-US" sz="999" u="none" strike="noStrike" dirty="0">
                      <a:solidFill>
                        <a:srgbClr val="107B71"/>
                      </a:solidFill>
                      <a:latin typeface="Poppins Medium" panose="00000600000000000000" pitchFamily="2" charset="0"/>
                    </a:rPr>
                    <a:t>OUR SERVICES</a:t>
                  </a:r>
                </a:p>
              </p:txBody>
            </p:sp>
            <p:sp>
              <p:nvSpPr>
                <p:cNvPr id="37" name="TextBox 37"/>
                <p:cNvSpPr txBox="1"/>
                <p:nvPr/>
              </p:nvSpPr>
              <p:spPr>
                <a:xfrm>
                  <a:off x="2919478" y="5780934"/>
                  <a:ext cx="1626836" cy="40626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840"/>
                    </a:lnSpc>
                    <a:spcBef>
                      <a:spcPct val="0"/>
                    </a:spcBef>
                  </a:pPr>
                  <a:r>
                    <a:rPr lang="en-US" sz="600" dirty="0">
                      <a:solidFill>
                        <a:srgbClr val="505050"/>
                      </a:solidFill>
                      <a:latin typeface="Poppins" panose="00000500000000000000" pitchFamily="2" charset="0"/>
                    </a:rPr>
                    <a:t>Data-driven digital marketing campaigns maximize brand visibility, engagement, conversion rates, and ROI strategically across various online platforms</a:t>
                  </a:r>
                </a:p>
              </p:txBody>
            </p:sp>
            <p:sp>
              <p:nvSpPr>
                <p:cNvPr id="38" name="TextBox 38"/>
                <p:cNvSpPr txBox="1"/>
                <p:nvPr/>
              </p:nvSpPr>
              <p:spPr>
                <a:xfrm>
                  <a:off x="3138830" y="5584350"/>
                  <a:ext cx="1188132" cy="12490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040"/>
                    </a:lnSpc>
                    <a:spcBef>
                      <a:spcPct val="0"/>
                    </a:spcBef>
                  </a:pPr>
                  <a:r>
                    <a:rPr lang="en-US" sz="800" b="1" dirty="0">
                      <a:solidFill>
                        <a:srgbClr val="107B71"/>
                      </a:solidFill>
                      <a:latin typeface="Poppins" panose="00000500000000000000" pitchFamily="2" charset="0"/>
                    </a:rPr>
                    <a:t>Digital Marketing</a:t>
                  </a:r>
                </a:p>
              </p:txBody>
            </p:sp>
            <p:sp>
              <p:nvSpPr>
                <p:cNvPr id="39" name="TextBox 39"/>
                <p:cNvSpPr txBox="1"/>
                <p:nvPr/>
              </p:nvSpPr>
              <p:spPr>
                <a:xfrm>
                  <a:off x="5244073" y="5780934"/>
                  <a:ext cx="1626836" cy="40626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840"/>
                    </a:lnSpc>
                    <a:spcBef>
                      <a:spcPct val="0"/>
                    </a:spcBef>
                  </a:pPr>
                  <a:r>
                    <a:rPr lang="en-US" sz="600" dirty="0">
                      <a:solidFill>
                        <a:srgbClr val="505050"/>
                      </a:solidFill>
                      <a:latin typeface="Poppins" panose="00000500000000000000" pitchFamily="2" charset="0"/>
                    </a:rPr>
                    <a:t>Strategic consulting expertise providing tailored guidance, actionable insights, and implementation support to drive business growth and enhance competitiveness</a:t>
                  </a:r>
                </a:p>
              </p:txBody>
            </p:sp>
            <p:sp>
              <p:nvSpPr>
                <p:cNvPr id="40" name="TextBox 40"/>
                <p:cNvSpPr txBox="1"/>
                <p:nvPr/>
              </p:nvSpPr>
              <p:spPr>
                <a:xfrm>
                  <a:off x="5440987" y="5584350"/>
                  <a:ext cx="1233008" cy="12490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040"/>
                    </a:lnSpc>
                    <a:spcBef>
                      <a:spcPct val="0"/>
                    </a:spcBef>
                  </a:pPr>
                  <a:r>
                    <a:rPr lang="en-US" sz="800" b="1" dirty="0">
                      <a:solidFill>
                        <a:srgbClr val="107B71"/>
                      </a:solidFill>
                      <a:latin typeface="Poppins" panose="00000500000000000000" pitchFamily="2" charset="0"/>
                    </a:rPr>
                    <a:t>Consulting Services</a:t>
                  </a:r>
                </a:p>
              </p:txBody>
            </p:sp>
            <p:sp>
              <p:nvSpPr>
                <p:cNvPr id="11" name="Freeform 11"/>
                <p:cNvSpPr/>
                <p:nvPr/>
              </p:nvSpPr>
              <p:spPr>
                <a:xfrm>
                  <a:off x="358919" y="4672129"/>
                  <a:ext cx="76079" cy="76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305285" y="0"/>
                      </a:moveTo>
                      <a:lnTo>
                        <a:pt x="507515" y="0"/>
                      </a:lnTo>
                      <a:cubicBezTo>
                        <a:pt x="588481" y="0"/>
                        <a:pt x="666132" y="32164"/>
                        <a:pt x="723384" y="89416"/>
                      </a:cubicBezTo>
                      <a:cubicBezTo>
                        <a:pt x="780636" y="146668"/>
                        <a:pt x="812800" y="224319"/>
                        <a:pt x="812800" y="305285"/>
                      </a:cubicBezTo>
                      <a:lnTo>
                        <a:pt x="812800" y="507515"/>
                      </a:lnTo>
                      <a:cubicBezTo>
                        <a:pt x="812800" y="588481"/>
                        <a:pt x="780636" y="666132"/>
                        <a:pt x="723384" y="723384"/>
                      </a:cubicBezTo>
                      <a:cubicBezTo>
                        <a:pt x="666132" y="780636"/>
                        <a:pt x="588481" y="812800"/>
                        <a:pt x="507515" y="812800"/>
                      </a:cubicBezTo>
                      <a:lnTo>
                        <a:pt x="305285" y="812800"/>
                      </a:lnTo>
                      <a:cubicBezTo>
                        <a:pt x="224319" y="812800"/>
                        <a:pt x="146668" y="780636"/>
                        <a:pt x="89416" y="723384"/>
                      </a:cubicBezTo>
                      <a:cubicBezTo>
                        <a:pt x="32164" y="666132"/>
                        <a:pt x="0" y="588481"/>
                        <a:pt x="0" y="507515"/>
                      </a:cubicBezTo>
                      <a:lnTo>
                        <a:pt x="0" y="305285"/>
                      </a:lnTo>
                      <a:cubicBezTo>
                        <a:pt x="0" y="224319"/>
                        <a:pt x="32164" y="146668"/>
                        <a:pt x="89416" y="89416"/>
                      </a:cubicBezTo>
                      <a:cubicBezTo>
                        <a:pt x="146668" y="32164"/>
                        <a:pt x="224319" y="0"/>
                        <a:pt x="305285" y="0"/>
                      </a:cubicBezTo>
                      <a:close/>
                    </a:path>
                  </a:pathLst>
                </a:custGeom>
                <a:solidFill>
                  <a:srgbClr val="107B71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FBAEC4DB-141E-3463-8A49-D554D103297E}"/>
                  </a:ext>
                </a:extLst>
              </p:cNvPr>
              <p:cNvGrpSpPr/>
              <p:nvPr/>
            </p:nvGrpSpPr>
            <p:grpSpPr>
              <a:xfrm>
                <a:off x="3957674" y="2445985"/>
                <a:ext cx="3147413" cy="1734934"/>
                <a:chOff x="3959460" y="2445985"/>
                <a:chExt cx="3147413" cy="1734934"/>
              </a:xfrm>
            </p:grpSpPr>
            <p:sp>
              <p:nvSpPr>
                <p:cNvPr id="92" name="Freeform 92"/>
                <p:cNvSpPr/>
                <p:nvPr/>
              </p:nvSpPr>
              <p:spPr>
                <a:xfrm>
                  <a:off x="3959460" y="2721151"/>
                  <a:ext cx="3147413" cy="1459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7962" h="523148">
                      <a:moveTo>
                        <a:pt x="12299" y="0"/>
                      </a:moveTo>
                      <a:lnTo>
                        <a:pt x="1115663" y="0"/>
                      </a:lnTo>
                      <a:cubicBezTo>
                        <a:pt x="1118925" y="0"/>
                        <a:pt x="1122053" y="1296"/>
                        <a:pt x="1124360" y="3602"/>
                      </a:cubicBezTo>
                      <a:cubicBezTo>
                        <a:pt x="1126666" y="5909"/>
                        <a:pt x="1127962" y="9037"/>
                        <a:pt x="1127962" y="12299"/>
                      </a:cubicBezTo>
                      <a:lnTo>
                        <a:pt x="1127962" y="510849"/>
                      </a:lnTo>
                      <a:cubicBezTo>
                        <a:pt x="1127962" y="517642"/>
                        <a:pt x="1122456" y="523148"/>
                        <a:pt x="1115663" y="523148"/>
                      </a:cubicBezTo>
                      <a:lnTo>
                        <a:pt x="12299" y="523148"/>
                      </a:lnTo>
                      <a:cubicBezTo>
                        <a:pt x="9037" y="523148"/>
                        <a:pt x="5909" y="521852"/>
                        <a:pt x="3602" y="519546"/>
                      </a:cubicBezTo>
                      <a:cubicBezTo>
                        <a:pt x="1296" y="517239"/>
                        <a:pt x="0" y="514111"/>
                        <a:pt x="0" y="510849"/>
                      </a:cubicBezTo>
                      <a:lnTo>
                        <a:pt x="0" y="12299"/>
                      </a:lnTo>
                      <a:cubicBezTo>
                        <a:pt x="0" y="9037"/>
                        <a:pt x="1296" y="5909"/>
                        <a:pt x="3602" y="3602"/>
                      </a:cubicBezTo>
                      <a:cubicBezTo>
                        <a:pt x="5909" y="1296"/>
                        <a:pt x="9037" y="0"/>
                        <a:pt x="12299" y="0"/>
                      </a:cubicBezTo>
                      <a:close/>
                    </a:path>
                  </a:pathLst>
                </a:custGeom>
                <a:solidFill>
                  <a:srgbClr val="107B71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" name="Freeform 95"/>
                <p:cNvSpPr/>
                <p:nvPr/>
              </p:nvSpPr>
              <p:spPr>
                <a:xfrm>
                  <a:off x="4110310" y="3451035"/>
                  <a:ext cx="2836187" cy="589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6426" h="211092">
                      <a:moveTo>
                        <a:pt x="13648" y="0"/>
                      </a:moveTo>
                      <a:lnTo>
                        <a:pt x="1002777" y="0"/>
                      </a:lnTo>
                      <a:cubicBezTo>
                        <a:pt x="1010315" y="0"/>
                        <a:pt x="1016426" y="6111"/>
                        <a:pt x="1016426" y="13648"/>
                      </a:cubicBezTo>
                      <a:lnTo>
                        <a:pt x="1016426" y="197443"/>
                      </a:lnTo>
                      <a:cubicBezTo>
                        <a:pt x="1016426" y="204981"/>
                        <a:pt x="1010315" y="211092"/>
                        <a:pt x="1002777" y="211092"/>
                      </a:cubicBezTo>
                      <a:lnTo>
                        <a:pt x="13648" y="211092"/>
                      </a:lnTo>
                      <a:cubicBezTo>
                        <a:pt x="6111" y="211092"/>
                        <a:pt x="0" y="204981"/>
                        <a:pt x="0" y="197443"/>
                      </a:cubicBezTo>
                      <a:lnTo>
                        <a:pt x="0" y="13648"/>
                      </a:lnTo>
                      <a:cubicBezTo>
                        <a:pt x="0" y="6111"/>
                        <a:pt x="6111" y="0"/>
                        <a:pt x="1364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TextBox 107"/>
                <p:cNvSpPr txBox="1"/>
                <p:nvPr/>
              </p:nvSpPr>
              <p:spPr>
                <a:xfrm>
                  <a:off x="4142974" y="2445985"/>
                  <a:ext cx="2004959" cy="13573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just">
                    <a:lnSpc>
                      <a:spcPts val="1049"/>
                    </a:lnSpc>
                    <a:spcBef>
                      <a:spcPct val="0"/>
                    </a:spcBef>
                  </a:pPr>
                  <a:r>
                    <a:rPr lang="en-US" sz="999" u="none" strike="noStrike" dirty="0">
                      <a:solidFill>
                        <a:srgbClr val="107B71"/>
                      </a:solidFill>
                      <a:latin typeface="Poppins Medium" panose="00000600000000000000" pitchFamily="2" charset="0"/>
                    </a:rPr>
                    <a:t>ACHIEVEMENTS</a:t>
                  </a:r>
                </a:p>
              </p:txBody>
            </p:sp>
            <p:sp>
              <p:nvSpPr>
                <p:cNvPr id="108" name="TextBox 108"/>
                <p:cNvSpPr txBox="1"/>
                <p:nvPr/>
              </p:nvSpPr>
              <p:spPr>
                <a:xfrm>
                  <a:off x="4682833" y="3116219"/>
                  <a:ext cx="1700667" cy="13654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120"/>
                    </a:lnSpc>
                  </a:pPr>
                  <a:r>
                    <a:rPr lang="en-US" sz="800" dirty="0">
                      <a:solidFill>
                        <a:srgbClr val="FFFFFF"/>
                      </a:solidFill>
                      <a:latin typeface="Poppins" panose="00000500000000000000" pitchFamily="2" charset="0"/>
                    </a:rPr>
                    <a:t>Annual Gross Revenue in 2023</a:t>
                  </a:r>
                </a:p>
              </p:txBody>
            </p:sp>
            <p:sp>
              <p:nvSpPr>
                <p:cNvPr id="109" name="TextBox 109"/>
                <p:cNvSpPr txBox="1"/>
                <p:nvPr/>
              </p:nvSpPr>
              <p:spPr>
                <a:xfrm>
                  <a:off x="4860894" y="2912093"/>
                  <a:ext cx="1344545" cy="20518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596"/>
                    </a:lnSpc>
                  </a:pPr>
                  <a:r>
                    <a:rPr lang="en-US" sz="1400" spc="-63" dirty="0">
                      <a:solidFill>
                        <a:srgbClr val="FFFFFF"/>
                      </a:solidFill>
                      <a:latin typeface="Poppins SemiBold" panose="00000700000000000000" pitchFamily="2" charset="0"/>
                    </a:rPr>
                    <a:t>$50,000,000</a:t>
                  </a:r>
                </a:p>
              </p:txBody>
            </p:sp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7FB9F454-D5E6-B437-969D-71FEEA8F3DE3}"/>
                    </a:ext>
                  </a:extLst>
                </p:cNvPr>
                <p:cNvGrpSpPr/>
                <p:nvPr/>
              </p:nvGrpSpPr>
              <p:grpSpPr>
                <a:xfrm>
                  <a:off x="4248414" y="3600477"/>
                  <a:ext cx="2559980" cy="290138"/>
                  <a:chOff x="4248414" y="3601506"/>
                  <a:chExt cx="2559980" cy="290138"/>
                </a:xfrm>
              </p:grpSpPr>
              <p:sp>
                <p:nvSpPr>
                  <p:cNvPr id="100" name="AutoShape 100"/>
                  <p:cNvSpPr/>
                  <p:nvPr/>
                </p:nvSpPr>
                <p:spPr>
                  <a:xfrm>
                    <a:off x="5038981" y="3606270"/>
                    <a:ext cx="0" cy="278550"/>
                  </a:xfrm>
                  <a:prstGeom prst="line">
                    <a:avLst/>
                  </a:prstGeom>
                  <a:ln w="12700" cap="flat">
                    <a:solidFill>
                      <a:srgbClr val="107B71">
                        <a:alpha val="19608"/>
                      </a:srgbClr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1" name="AutoShape 101"/>
                  <p:cNvSpPr/>
                  <p:nvPr/>
                </p:nvSpPr>
                <p:spPr>
                  <a:xfrm>
                    <a:off x="6017828" y="3606270"/>
                    <a:ext cx="0" cy="278550"/>
                  </a:xfrm>
                  <a:prstGeom prst="line">
                    <a:avLst/>
                  </a:prstGeom>
                  <a:ln w="12700" cap="flat">
                    <a:solidFill>
                      <a:srgbClr val="107B71">
                        <a:alpha val="19608"/>
                      </a:srgbClr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24" name="Group 23">
                    <a:extLst>
                      <a:ext uri="{FF2B5EF4-FFF2-40B4-BE49-F238E27FC236}">
                        <a16:creationId xmlns:a16="http://schemas.microsoft.com/office/drawing/2014/main" id="{B898ACCF-341E-A8BC-3243-E961BA16D058}"/>
                      </a:ext>
                    </a:extLst>
                  </p:cNvPr>
                  <p:cNvGrpSpPr/>
                  <p:nvPr/>
                </p:nvGrpSpPr>
                <p:grpSpPr>
                  <a:xfrm>
                    <a:off x="5172322" y="3601506"/>
                    <a:ext cx="712165" cy="290138"/>
                    <a:chOff x="5172321" y="3601506"/>
                    <a:chExt cx="712165" cy="290138"/>
                  </a:xfrm>
                </p:grpSpPr>
                <p:sp>
                  <p:nvSpPr>
                    <p:cNvPr id="110" name="TextBox 110"/>
                    <p:cNvSpPr txBox="1"/>
                    <p:nvPr/>
                  </p:nvSpPr>
                  <p:spPr>
                    <a:xfrm>
                      <a:off x="5172321" y="3793155"/>
                      <a:ext cx="712165" cy="98489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marL="0" lvl="0" indent="0" algn="ctr">
                        <a:lnSpc>
                          <a:spcPts val="840"/>
                        </a:lnSpc>
                        <a:spcBef>
                          <a:spcPct val="0"/>
                        </a:spcBef>
                      </a:pPr>
                      <a:r>
                        <a:rPr lang="en-US" sz="600" u="none" strike="noStrike" dirty="0">
                          <a:solidFill>
                            <a:srgbClr val="505050"/>
                          </a:solidFill>
                          <a:latin typeface="Poppins" panose="00000500000000000000" pitchFamily="2" charset="0"/>
                        </a:rPr>
                        <a:t>Happy Customer</a:t>
                      </a:r>
                    </a:p>
                  </p:txBody>
                </p:sp>
                <p:sp>
                  <p:nvSpPr>
                    <p:cNvPr id="111" name="TextBox 111"/>
                    <p:cNvSpPr txBox="1"/>
                    <p:nvPr/>
                  </p:nvSpPr>
                  <p:spPr>
                    <a:xfrm>
                      <a:off x="5205531" y="3601506"/>
                      <a:ext cx="645746" cy="180594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marL="0" lvl="0" indent="0" algn="ctr">
                        <a:lnSpc>
                          <a:spcPts val="1368"/>
                        </a:lnSpc>
                        <a:spcBef>
                          <a:spcPct val="0"/>
                        </a:spcBef>
                      </a:pPr>
                      <a:r>
                        <a:rPr lang="en-US" sz="1200" spc="-54" dirty="0">
                          <a:solidFill>
                            <a:srgbClr val="107B71"/>
                          </a:solidFill>
                          <a:latin typeface="Poppins SemiBold" panose="00000700000000000000" pitchFamily="2" charset="0"/>
                        </a:rPr>
                        <a:t>+1000</a:t>
                      </a:r>
                    </a:p>
                  </p:txBody>
                </p:sp>
              </p:grpSp>
              <p:grpSp>
                <p:nvGrpSpPr>
                  <p:cNvPr id="32" name="Group 31">
                    <a:extLst>
                      <a:ext uri="{FF2B5EF4-FFF2-40B4-BE49-F238E27FC236}">
                        <a16:creationId xmlns:a16="http://schemas.microsoft.com/office/drawing/2014/main" id="{86749672-6637-FE00-3DDA-ECD562269A3A}"/>
                      </a:ext>
                    </a:extLst>
                  </p:cNvPr>
                  <p:cNvGrpSpPr/>
                  <p:nvPr/>
                </p:nvGrpSpPr>
                <p:grpSpPr>
                  <a:xfrm>
                    <a:off x="6151168" y="3601506"/>
                    <a:ext cx="657226" cy="290138"/>
                    <a:chOff x="6151168" y="3601506"/>
                    <a:chExt cx="657226" cy="290138"/>
                  </a:xfrm>
                </p:grpSpPr>
                <p:sp>
                  <p:nvSpPr>
                    <p:cNvPr id="112" name="TextBox 112"/>
                    <p:cNvSpPr txBox="1"/>
                    <p:nvPr/>
                  </p:nvSpPr>
                  <p:spPr>
                    <a:xfrm>
                      <a:off x="6151168" y="3793155"/>
                      <a:ext cx="657226" cy="98489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marL="0" lvl="0" indent="0" algn="ctr">
                        <a:lnSpc>
                          <a:spcPts val="840"/>
                        </a:lnSpc>
                        <a:spcBef>
                          <a:spcPct val="0"/>
                        </a:spcBef>
                      </a:pPr>
                      <a:r>
                        <a:rPr lang="en-US" sz="600" u="none" strike="noStrike" dirty="0">
                          <a:solidFill>
                            <a:srgbClr val="505050"/>
                          </a:solidFill>
                          <a:latin typeface="Poppins" panose="00000500000000000000" pitchFamily="2" charset="0"/>
                        </a:rPr>
                        <a:t>Market Share</a:t>
                      </a:r>
                    </a:p>
                  </p:txBody>
                </p:sp>
                <p:sp>
                  <p:nvSpPr>
                    <p:cNvPr id="113" name="TextBox 113"/>
                    <p:cNvSpPr txBox="1"/>
                    <p:nvPr/>
                  </p:nvSpPr>
                  <p:spPr>
                    <a:xfrm>
                      <a:off x="6255968" y="3601506"/>
                      <a:ext cx="447626" cy="180594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marL="0" lvl="0" indent="0" algn="ctr">
                        <a:lnSpc>
                          <a:spcPts val="1368"/>
                        </a:lnSpc>
                        <a:spcBef>
                          <a:spcPct val="0"/>
                        </a:spcBef>
                      </a:pPr>
                      <a:r>
                        <a:rPr lang="en-US" sz="1200" u="none" strike="noStrike" spc="-54" dirty="0">
                          <a:solidFill>
                            <a:srgbClr val="107B71"/>
                          </a:solidFill>
                          <a:latin typeface="Poppins SemiBold" panose="00000700000000000000" pitchFamily="2" charset="0"/>
                        </a:rPr>
                        <a:t>15%</a:t>
                      </a:r>
                    </a:p>
                  </p:txBody>
                </p:sp>
              </p:grpSp>
              <p:grpSp>
                <p:nvGrpSpPr>
                  <p:cNvPr id="28" name="Group 27">
                    <a:extLst>
                      <a:ext uri="{FF2B5EF4-FFF2-40B4-BE49-F238E27FC236}">
                        <a16:creationId xmlns:a16="http://schemas.microsoft.com/office/drawing/2014/main" id="{29376B8A-C067-73A4-9081-ED6FBD142812}"/>
                      </a:ext>
                    </a:extLst>
                  </p:cNvPr>
                  <p:cNvGrpSpPr/>
                  <p:nvPr/>
                </p:nvGrpSpPr>
                <p:grpSpPr>
                  <a:xfrm>
                    <a:off x="4248414" y="3601506"/>
                    <a:ext cx="657226" cy="290138"/>
                    <a:chOff x="4248414" y="3601506"/>
                    <a:chExt cx="657226" cy="290138"/>
                  </a:xfrm>
                </p:grpSpPr>
                <p:sp>
                  <p:nvSpPr>
                    <p:cNvPr id="114" name="TextBox 114"/>
                    <p:cNvSpPr txBox="1"/>
                    <p:nvPr/>
                  </p:nvSpPr>
                  <p:spPr>
                    <a:xfrm>
                      <a:off x="4248414" y="3793155"/>
                      <a:ext cx="657226" cy="98489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marL="0" lvl="0" indent="0" algn="ctr">
                        <a:lnSpc>
                          <a:spcPts val="840"/>
                        </a:lnSpc>
                        <a:spcBef>
                          <a:spcPct val="0"/>
                        </a:spcBef>
                      </a:pPr>
                      <a:r>
                        <a:rPr lang="en-US" sz="600" dirty="0">
                          <a:solidFill>
                            <a:srgbClr val="505050"/>
                          </a:solidFill>
                          <a:latin typeface="Poppins" panose="00000500000000000000" pitchFamily="2" charset="0"/>
                        </a:rPr>
                        <a:t>Profit Margin</a:t>
                      </a:r>
                    </a:p>
                  </p:txBody>
                </p:sp>
                <p:sp>
                  <p:nvSpPr>
                    <p:cNvPr id="115" name="TextBox 115"/>
                    <p:cNvSpPr txBox="1"/>
                    <p:nvPr/>
                  </p:nvSpPr>
                  <p:spPr>
                    <a:xfrm>
                      <a:off x="4353214" y="3601506"/>
                      <a:ext cx="447626" cy="180594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marL="0" lvl="0" indent="0" algn="ctr">
                        <a:lnSpc>
                          <a:spcPts val="1368"/>
                        </a:lnSpc>
                        <a:spcBef>
                          <a:spcPct val="0"/>
                        </a:spcBef>
                      </a:pPr>
                      <a:r>
                        <a:rPr lang="en-US" sz="1200" spc="-54" dirty="0">
                          <a:solidFill>
                            <a:srgbClr val="107B71"/>
                          </a:solidFill>
                          <a:latin typeface="Poppins SemiBold" panose="00000700000000000000" pitchFamily="2" charset="0"/>
                        </a:rPr>
                        <a:t>2</a:t>
                      </a:r>
                      <a:r>
                        <a:rPr lang="en-US" sz="1200" u="none" strike="noStrike" spc="-54" dirty="0">
                          <a:solidFill>
                            <a:srgbClr val="107B71"/>
                          </a:solidFill>
                          <a:latin typeface="Poppins SemiBold" panose="00000700000000000000" pitchFamily="2" charset="0"/>
                        </a:rPr>
                        <a:t>5%</a:t>
                      </a:r>
                    </a:p>
                  </p:txBody>
                </p:sp>
              </p:grpSp>
            </p:grpSp>
            <p:sp>
              <p:nvSpPr>
                <p:cNvPr id="98" name="Freeform 98"/>
                <p:cNvSpPr/>
                <p:nvPr/>
              </p:nvSpPr>
              <p:spPr>
                <a:xfrm>
                  <a:off x="3959460" y="2466285"/>
                  <a:ext cx="76079" cy="76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305285" y="0"/>
                      </a:moveTo>
                      <a:lnTo>
                        <a:pt x="507515" y="0"/>
                      </a:lnTo>
                      <a:cubicBezTo>
                        <a:pt x="588481" y="0"/>
                        <a:pt x="666132" y="32164"/>
                        <a:pt x="723384" y="89416"/>
                      </a:cubicBezTo>
                      <a:cubicBezTo>
                        <a:pt x="780636" y="146668"/>
                        <a:pt x="812800" y="224319"/>
                        <a:pt x="812800" y="305285"/>
                      </a:cubicBezTo>
                      <a:lnTo>
                        <a:pt x="812800" y="507515"/>
                      </a:lnTo>
                      <a:cubicBezTo>
                        <a:pt x="812800" y="588481"/>
                        <a:pt x="780636" y="666132"/>
                        <a:pt x="723384" y="723384"/>
                      </a:cubicBezTo>
                      <a:cubicBezTo>
                        <a:pt x="666132" y="780636"/>
                        <a:pt x="588481" y="812800"/>
                        <a:pt x="507515" y="812800"/>
                      </a:cubicBezTo>
                      <a:lnTo>
                        <a:pt x="305285" y="812800"/>
                      </a:lnTo>
                      <a:cubicBezTo>
                        <a:pt x="224319" y="812800"/>
                        <a:pt x="146668" y="780636"/>
                        <a:pt x="89416" y="723384"/>
                      </a:cubicBezTo>
                      <a:cubicBezTo>
                        <a:pt x="32164" y="666132"/>
                        <a:pt x="0" y="588481"/>
                        <a:pt x="0" y="507515"/>
                      </a:cubicBezTo>
                      <a:lnTo>
                        <a:pt x="0" y="305285"/>
                      </a:lnTo>
                      <a:cubicBezTo>
                        <a:pt x="0" y="224319"/>
                        <a:pt x="32164" y="146668"/>
                        <a:pt x="89416" y="89416"/>
                      </a:cubicBezTo>
                      <a:cubicBezTo>
                        <a:pt x="146668" y="32164"/>
                        <a:pt x="224319" y="0"/>
                        <a:pt x="305285" y="0"/>
                      </a:cubicBezTo>
                      <a:close/>
                    </a:path>
                  </a:pathLst>
                </a:custGeom>
                <a:solidFill>
                  <a:srgbClr val="107B71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CCAF1DC5-6943-E52F-4636-255D2EAC1ADF}"/>
                  </a:ext>
                </a:extLst>
              </p:cNvPr>
              <p:cNvGrpSpPr/>
              <p:nvPr/>
            </p:nvGrpSpPr>
            <p:grpSpPr>
              <a:xfrm>
                <a:off x="357133" y="2445985"/>
                <a:ext cx="3241622" cy="1734934"/>
                <a:chOff x="358919" y="2445985"/>
                <a:chExt cx="3241622" cy="1734934"/>
              </a:xfrm>
            </p:grpSpPr>
            <p:sp>
              <p:nvSpPr>
                <p:cNvPr id="86" name="Freeform 86"/>
                <p:cNvSpPr/>
                <p:nvPr/>
              </p:nvSpPr>
              <p:spPr>
                <a:xfrm>
                  <a:off x="358919" y="2721151"/>
                  <a:ext cx="3241622" cy="1459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1724" h="523148">
                      <a:moveTo>
                        <a:pt x="11941" y="0"/>
                      </a:moveTo>
                      <a:lnTo>
                        <a:pt x="1149783" y="0"/>
                      </a:lnTo>
                      <a:cubicBezTo>
                        <a:pt x="1152950" y="0"/>
                        <a:pt x="1155987" y="1258"/>
                        <a:pt x="1158226" y="3498"/>
                      </a:cubicBezTo>
                      <a:cubicBezTo>
                        <a:pt x="1160466" y="5737"/>
                        <a:pt x="1161724" y="8774"/>
                        <a:pt x="1161724" y="11941"/>
                      </a:cubicBezTo>
                      <a:lnTo>
                        <a:pt x="1161724" y="511206"/>
                      </a:lnTo>
                      <a:cubicBezTo>
                        <a:pt x="1161724" y="517802"/>
                        <a:pt x="1156378" y="523148"/>
                        <a:pt x="1149783" y="523148"/>
                      </a:cubicBezTo>
                      <a:lnTo>
                        <a:pt x="11941" y="523148"/>
                      </a:lnTo>
                      <a:cubicBezTo>
                        <a:pt x="5346" y="523148"/>
                        <a:pt x="0" y="517802"/>
                        <a:pt x="0" y="511206"/>
                      </a:cubicBezTo>
                      <a:lnTo>
                        <a:pt x="0" y="11941"/>
                      </a:lnTo>
                      <a:cubicBezTo>
                        <a:pt x="0" y="5346"/>
                        <a:pt x="5346" y="0"/>
                        <a:pt x="11941" y="0"/>
                      </a:cubicBezTo>
                      <a:close/>
                    </a:path>
                  </a:pathLst>
                </a:custGeom>
                <a:solidFill>
                  <a:srgbClr val="F8F8F8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Freeform 89"/>
                <p:cNvSpPr/>
                <p:nvPr/>
              </p:nvSpPr>
              <p:spPr>
                <a:xfrm>
                  <a:off x="358919" y="2466285"/>
                  <a:ext cx="76079" cy="76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305285" y="0"/>
                      </a:moveTo>
                      <a:lnTo>
                        <a:pt x="507515" y="0"/>
                      </a:lnTo>
                      <a:cubicBezTo>
                        <a:pt x="588481" y="0"/>
                        <a:pt x="666132" y="32164"/>
                        <a:pt x="723384" y="89416"/>
                      </a:cubicBezTo>
                      <a:cubicBezTo>
                        <a:pt x="780636" y="146668"/>
                        <a:pt x="812800" y="224319"/>
                        <a:pt x="812800" y="305285"/>
                      </a:cubicBezTo>
                      <a:lnTo>
                        <a:pt x="812800" y="507515"/>
                      </a:lnTo>
                      <a:cubicBezTo>
                        <a:pt x="812800" y="588481"/>
                        <a:pt x="780636" y="666132"/>
                        <a:pt x="723384" y="723384"/>
                      </a:cubicBezTo>
                      <a:cubicBezTo>
                        <a:pt x="666132" y="780636"/>
                        <a:pt x="588481" y="812800"/>
                        <a:pt x="507515" y="812800"/>
                      </a:cubicBezTo>
                      <a:lnTo>
                        <a:pt x="305285" y="812800"/>
                      </a:lnTo>
                      <a:cubicBezTo>
                        <a:pt x="224319" y="812800"/>
                        <a:pt x="146668" y="780636"/>
                        <a:pt x="89416" y="723384"/>
                      </a:cubicBezTo>
                      <a:cubicBezTo>
                        <a:pt x="32164" y="666132"/>
                        <a:pt x="0" y="588481"/>
                        <a:pt x="0" y="507515"/>
                      </a:cubicBezTo>
                      <a:lnTo>
                        <a:pt x="0" y="305285"/>
                      </a:lnTo>
                      <a:cubicBezTo>
                        <a:pt x="0" y="224319"/>
                        <a:pt x="32164" y="146668"/>
                        <a:pt x="89416" y="89416"/>
                      </a:cubicBezTo>
                      <a:cubicBezTo>
                        <a:pt x="146668" y="32164"/>
                        <a:pt x="224319" y="0"/>
                        <a:pt x="305285" y="0"/>
                      </a:cubicBezTo>
                      <a:close/>
                    </a:path>
                  </a:pathLst>
                </a:custGeom>
                <a:solidFill>
                  <a:srgbClr val="107B71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AutoShape 102"/>
                <p:cNvSpPr/>
                <p:nvPr/>
              </p:nvSpPr>
              <p:spPr>
                <a:xfrm flipV="1">
                  <a:off x="542434" y="3118653"/>
                  <a:ext cx="2874591" cy="0"/>
                </a:xfrm>
                <a:prstGeom prst="line">
                  <a:avLst/>
                </a:prstGeom>
                <a:ln w="12700" cap="flat">
                  <a:solidFill>
                    <a:srgbClr val="107B71">
                      <a:alpha val="19608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" name="AutoShape 103"/>
                <p:cNvSpPr/>
                <p:nvPr/>
              </p:nvSpPr>
              <p:spPr>
                <a:xfrm flipV="1">
                  <a:off x="542434" y="3424201"/>
                  <a:ext cx="2874591" cy="0"/>
                </a:xfrm>
                <a:prstGeom prst="line">
                  <a:avLst/>
                </a:prstGeom>
                <a:ln w="12700" cap="flat">
                  <a:solidFill>
                    <a:srgbClr val="107B71">
                      <a:alpha val="19608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" name="AutoShape 104"/>
                <p:cNvSpPr/>
                <p:nvPr/>
              </p:nvSpPr>
              <p:spPr>
                <a:xfrm flipV="1">
                  <a:off x="542434" y="3729749"/>
                  <a:ext cx="2874591" cy="0"/>
                </a:xfrm>
                <a:prstGeom prst="line">
                  <a:avLst/>
                </a:prstGeom>
                <a:ln w="12700" cap="flat">
                  <a:solidFill>
                    <a:srgbClr val="107B71">
                      <a:alpha val="19608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" name="AutoShape 105"/>
                <p:cNvSpPr/>
                <p:nvPr/>
              </p:nvSpPr>
              <p:spPr>
                <a:xfrm flipV="1">
                  <a:off x="542434" y="4035294"/>
                  <a:ext cx="2874591" cy="0"/>
                </a:xfrm>
                <a:prstGeom prst="line">
                  <a:avLst/>
                </a:prstGeom>
                <a:ln w="12700" cap="flat">
                  <a:solidFill>
                    <a:srgbClr val="107B71">
                      <a:alpha val="19608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" name="TextBox 106"/>
                <p:cNvSpPr txBox="1"/>
                <p:nvPr/>
              </p:nvSpPr>
              <p:spPr>
                <a:xfrm>
                  <a:off x="542434" y="2445985"/>
                  <a:ext cx="2004959" cy="13573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just">
                    <a:lnSpc>
                      <a:spcPts val="1049"/>
                    </a:lnSpc>
                    <a:spcBef>
                      <a:spcPct val="0"/>
                    </a:spcBef>
                  </a:pPr>
                  <a:r>
                    <a:rPr lang="en-US" sz="999" u="none" strike="noStrike" dirty="0">
                      <a:solidFill>
                        <a:srgbClr val="107B71"/>
                      </a:solidFill>
                      <a:latin typeface="Poppins Medium" panose="00000600000000000000" pitchFamily="2" charset="0"/>
                    </a:rPr>
                    <a:t>OVERVIEW</a:t>
                  </a:r>
                </a:p>
              </p:txBody>
            </p:sp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D1EF435E-E047-A7D0-53E2-219012013266}"/>
                    </a:ext>
                  </a:extLst>
                </p:cNvPr>
                <p:cNvGrpSpPr/>
                <p:nvPr/>
              </p:nvGrpSpPr>
              <p:grpSpPr>
                <a:xfrm>
                  <a:off x="542434" y="2930349"/>
                  <a:ext cx="2874591" cy="124906"/>
                  <a:chOff x="542434" y="2904949"/>
                  <a:chExt cx="2874591" cy="124906"/>
                </a:xfrm>
              </p:grpSpPr>
              <p:sp>
                <p:nvSpPr>
                  <p:cNvPr id="116" name="TextBox 116"/>
                  <p:cNvSpPr txBox="1"/>
                  <p:nvPr/>
                </p:nvSpPr>
                <p:spPr>
                  <a:xfrm>
                    <a:off x="542434" y="2904949"/>
                    <a:ext cx="927625" cy="124906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1040"/>
                      </a:lnSpc>
                      <a:spcBef>
                        <a:spcPct val="0"/>
                      </a:spcBef>
                    </a:pPr>
                    <a:r>
                      <a:rPr lang="en-US" sz="800" dirty="0">
                        <a:solidFill>
                          <a:srgbClr val="505050"/>
                        </a:solidFill>
                        <a:latin typeface="Poppins Medium" panose="00000600000000000000" pitchFamily="2" charset="0"/>
                      </a:rPr>
                      <a:t>Founding Year</a:t>
                    </a:r>
                  </a:p>
                </p:txBody>
              </p:sp>
              <p:sp>
                <p:nvSpPr>
                  <p:cNvPr id="117" name="TextBox 117"/>
                  <p:cNvSpPr txBox="1"/>
                  <p:nvPr/>
                </p:nvSpPr>
                <p:spPr>
                  <a:xfrm>
                    <a:off x="2984669" y="2904949"/>
                    <a:ext cx="432356" cy="124906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r">
                      <a:lnSpc>
                        <a:spcPts val="1040"/>
                      </a:lnSpc>
                      <a:spcBef>
                        <a:spcPct val="0"/>
                      </a:spcBef>
                    </a:pPr>
                    <a:r>
                      <a:rPr lang="en-US" sz="800" dirty="0">
                        <a:solidFill>
                          <a:srgbClr val="505050"/>
                        </a:solidFill>
                        <a:latin typeface="Poppins" panose="00000500000000000000" pitchFamily="2" charset="0"/>
                      </a:rPr>
                      <a:t>2020</a:t>
                    </a:r>
                  </a:p>
                </p:txBody>
              </p:sp>
            </p:grpSp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7C789525-B233-DBA5-B64A-C93363A6BB56}"/>
                    </a:ext>
                  </a:extLst>
                </p:cNvPr>
                <p:cNvGrpSpPr/>
                <p:nvPr/>
              </p:nvGrpSpPr>
              <p:grpSpPr>
                <a:xfrm>
                  <a:off x="542434" y="3232851"/>
                  <a:ext cx="2874592" cy="127952"/>
                  <a:chOff x="542434" y="3209853"/>
                  <a:chExt cx="2874592" cy="127952"/>
                </a:xfrm>
              </p:grpSpPr>
              <p:sp>
                <p:nvSpPr>
                  <p:cNvPr id="118" name="TextBox 118"/>
                  <p:cNvSpPr txBox="1"/>
                  <p:nvPr/>
                </p:nvSpPr>
                <p:spPr>
                  <a:xfrm>
                    <a:off x="542434" y="3209853"/>
                    <a:ext cx="1179090" cy="127952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1040"/>
                      </a:lnSpc>
                      <a:spcBef>
                        <a:spcPct val="0"/>
                      </a:spcBef>
                    </a:pPr>
                    <a:r>
                      <a:rPr lang="en-US" sz="800" u="none" strike="noStrike" dirty="0">
                        <a:solidFill>
                          <a:srgbClr val="505050"/>
                        </a:solidFill>
                        <a:latin typeface="Poppins Medium" panose="00000600000000000000" pitchFamily="2" charset="0"/>
                      </a:rPr>
                      <a:t>Founder/CEO</a:t>
                    </a:r>
                  </a:p>
                </p:txBody>
              </p:sp>
              <p:sp>
                <p:nvSpPr>
                  <p:cNvPr id="119" name="TextBox 119"/>
                  <p:cNvSpPr txBox="1"/>
                  <p:nvPr/>
                </p:nvSpPr>
                <p:spPr>
                  <a:xfrm>
                    <a:off x="2572356" y="3209853"/>
                    <a:ext cx="844670" cy="127952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r">
                      <a:lnSpc>
                        <a:spcPts val="1040"/>
                      </a:lnSpc>
                      <a:spcBef>
                        <a:spcPct val="0"/>
                      </a:spcBef>
                    </a:pPr>
                    <a:r>
                      <a:rPr lang="en-US" sz="800" dirty="0">
                        <a:solidFill>
                          <a:srgbClr val="505050"/>
                        </a:solidFill>
                        <a:latin typeface="Poppins" panose="00000500000000000000" pitchFamily="2" charset="0"/>
                      </a:rPr>
                      <a:t>Emily Patel</a:t>
                    </a:r>
                  </a:p>
                </p:txBody>
              </p:sp>
            </p:grp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C594FDFA-3F1D-6663-74E6-032FE43AE09A}"/>
                    </a:ext>
                  </a:extLst>
                </p:cNvPr>
                <p:cNvGrpSpPr/>
                <p:nvPr/>
              </p:nvGrpSpPr>
              <p:grpSpPr>
                <a:xfrm>
                  <a:off x="542434" y="3538399"/>
                  <a:ext cx="2874592" cy="127952"/>
                  <a:chOff x="542434" y="3511581"/>
                  <a:chExt cx="2874592" cy="127952"/>
                </a:xfrm>
              </p:grpSpPr>
              <p:sp>
                <p:nvSpPr>
                  <p:cNvPr id="120" name="TextBox 120"/>
                  <p:cNvSpPr txBox="1"/>
                  <p:nvPr/>
                </p:nvSpPr>
                <p:spPr>
                  <a:xfrm>
                    <a:off x="542434" y="3511581"/>
                    <a:ext cx="1466805" cy="127952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1040"/>
                      </a:lnSpc>
                      <a:spcBef>
                        <a:spcPct val="0"/>
                      </a:spcBef>
                    </a:pPr>
                    <a:r>
                      <a:rPr lang="en-US" sz="800" u="none" strike="noStrike" dirty="0">
                        <a:solidFill>
                          <a:srgbClr val="505050"/>
                        </a:solidFill>
                        <a:latin typeface="Poppins Medium" panose="00000600000000000000" pitchFamily="2" charset="0"/>
                      </a:rPr>
                      <a:t>Industry</a:t>
                    </a:r>
                  </a:p>
                </p:txBody>
              </p:sp>
              <p:sp>
                <p:nvSpPr>
                  <p:cNvPr id="121" name="TextBox 121"/>
                  <p:cNvSpPr txBox="1"/>
                  <p:nvPr/>
                </p:nvSpPr>
                <p:spPr>
                  <a:xfrm>
                    <a:off x="1699572" y="3511581"/>
                    <a:ext cx="1717454" cy="127952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r">
                      <a:lnSpc>
                        <a:spcPts val="1040"/>
                      </a:lnSpc>
                      <a:spcBef>
                        <a:spcPct val="0"/>
                      </a:spcBef>
                    </a:pPr>
                    <a:r>
                      <a:rPr lang="en-US" sz="800" dirty="0">
                        <a:solidFill>
                          <a:srgbClr val="505050"/>
                        </a:solidFill>
                        <a:latin typeface="Poppins" panose="00000500000000000000" pitchFamily="2" charset="0"/>
                      </a:rPr>
                      <a:t>Technology Solutions</a:t>
                    </a:r>
                  </a:p>
                </p:txBody>
              </p:sp>
            </p:grpSp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6D8914D9-7AB8-3B02-C2A9-A3E9DBDED9A1}"/>
                    </a:ext>
                  </a:extLst>
                </p:cNvPr>
                <p:cNvGrpSpPr/>
                <p:nvPr/>
              </p:nvGrpSpPr>
              <p:grpSpPr>
                <a:xfrm>
                  <a:off x="542434" y="3843947"/>
                  <a:ext cx="2874591" cy="127952"/>
                  <a:chOff x="542434" y="3813309"/>
                  <a:chExt cx="2874591" cy="127952"/>
                </a:xfrm>
              </p:grpSpPr>
              <p:sp>
                <p:nvSpPr>
                  <p:cNvPr id="122" name="TextBox 122"/>
                  <p:cNvSpPr txBox="1"/>
                  <p:nvPr/>
                </p:nvSpPr>
                <p:spPr>
                  <a:xfrm>
                    <a:off x="542434" y="3813309"/>
                    <a:ext cx="655772" cy="127952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1040"/>
                      </a:lnSpc>
                      <a:spcBef>
                        <a:spcPct val="0"/>
                      </a:spcBef>
                    </a:pPr>
                    <a:r>
                      <a:rPr lang="en-US" sz="800" u="none" strike="noStrike" dirty="0">
                        <a:solidFill>
                          <a:srgbClr val="505050"/>
                        </a:solidFill>
                        <a:latin typeface="Poppins Medium" panose="00000600000000000000" pitchFamily="2" charset="0"/>
                      </a:rPr>
                      <a:t>Employees</a:t>
                    </a:r>
                  </a:p>
                </p:txBody>
              </p:sp>
              <p:sp>
                <p:nvSpPr>
                  <p:cNvPr id="123" name="TextBox 123"/>
                  <p:cNvSpPr txBox="1"/>
                  <p:nvPr/>
                </p:nvSpPr>
                <p:spPr>
                  <a:xfrm>
                    <a:off x="2984669" y="3813309"/>
                    <a:ext cx="432356" cy="127952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r">
                      <a:lnSpc>
                        <a:spcPts val="1040"/>
                      </a:lnSpc>
                      <a:spcBef>
                        <a:spcPct val="0"/>
                      </a:spcBef>
                    </a:pPr>
                    <a:r>
                      <a:rPr lang="en-US" sz="800" dirty="0">
                        <a:solidFill>
                          <a:srgbClr val="505050"/>
                        </a:solidFill>
                        <a:latin typeface="Poppins" panose="00000500000000000000" pitchFamily="2" charset="0"/>
                      </a:rPr>
                      <a:t>+100</a:t>
                    </a:r>
                  </a:p>
                </p:txBody>
              </p:sp>
            </p:grpSp>
          </p:grp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D4431AD-DEF4-9B42-CE11-558C0A425A83}"/>
                </a:ext>
              </a:extLst>
            </p:cNvPr>
            <p:cNvGrpSpPr/>
            <p:nvPr/>
          </p:nvGrpSpPr>
          <p:grpSpPr>
            <a:xfrm>
              <a:off x="446809" y="528933"/>
              <a:ext cx="6662811" cy="883099"/>
              <a:chOff x="448595" y="528933"/>
              <a:chExt cx="6662811" cy="883099"/>
            </a:xfrm>
          </p:grpSpPr>
          <p:sp>
            <p:nvSpPr>
              <p:cNvPr id="149" name="TextBox 149"/>
              <p:cNvSpPr txBox="1"/>
              <p:nvPr/>
            </p:nvSpPr>
            <p:spPr>
              <a:xfrm>
                <a:off x="466321" y="528933"/>
                <a:ext cx="2004959" cy="13477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just">
                  <a:lnSpc>
                    <a:spcPts val="997"/>
                  </a:lnSpc>
                  <a:spcBef>
                    <a:spcPct val="0"/>
                  </a:spcBef>
                </a:pPr>
                <a:r>
                  <a:rPr lang="en-US" sz="950" spc="47" dirty="0">
                    <a:solidFill>
                      <a:srgbClr val="FFFFFF"/>
                    </a:solidFill>
                    <a:latin typeface="Poppins" panose="00000500000000000000" pitchFamily="2" charset="0"/>
                  </a:rPr>
                  <a:t>TECHGENIUS SOLUTIONS</a:t>
                </a:r>
              </a:p>
            </p:txBody>
          </p:sp>
          <p:sp>
            <p:nvSpPr>
              <p:cNvPr id="150" name="TextBox 150"/>
              <p:cNvSpPr txBox="1"/>
              <p:nvPr/>
            </p:nvSpPr>
            <p:spPr>
              <a:xfrm>
                <a:off x="448595" y="709147"/>
                <a:ext cx="3250742" cy="70288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2700"/>
                  </a:lnSpc>
                </a:pPr>
                <a:r>
                  <a:rPr lang="en-US" sz="2700" b="1" spc="-102" dirty="0">
                    <a:solidFill>
                      <a:srgbClr val="FFFFFF"/>
                    </a:solidFill>
                    <a:latin typeface="Poppins" panose="00000500000000000000" pitchFamily="2" charset="0"/>
                  </a:rPr>
                  <a:t>START UP COMPANY PROFILE</a:t>
                </a:r>
              </a:p>
            </p:txBody>
          </p:sp>
          <p:sp>
            <p:nvSpPr>
              <p:cNvPr id="151" name="TextBox 151"/>
              <p:cNvSpPr txBox="1"/>
              <p:nvPr/>
            </p:nvSpPr>
            <p:spPr>
              <a:xfrm>
                <a:off x="4006142" y="727220"/>
                <a:ext cx="3105264" cy="61138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779"/>
                  </a:lnSpc>
                </a:pPr>
                <a:r>
                  <a:rPr lang="en-US" sz="599" b="1" dirty="0" err="1">
                    <a:solidFill>
                      <a:srgbClr val="FFFFFF"/>
                    </a:solidFill>
                    <a:latin typeface="Poppins" panose="00000500000000000000" pitchFamily="2" charset="0"/>
                  </a:rPr>
                  <a:t>TechGenius</a:t>
                </a:r>
                <a:r>
                  <a:rPr lang="en-US" sz="599" b="1" dirty="0">
                    <a:solidFill>
                      <a:srgbClr val="FFFFFF"/>
                    </a:solidFill>
                    <a:latin typeface="Poppins" panose="00000500000000000000" pitchFamily="2" charset="0"/>
                  </a:rPr>
                  <a:t> Solutions </a:t>
                </a:r>
                <a:r>
                  <a:rPr lang="en-US" sz="599" dirty="0">
                    <a:solidFill>
                      <a:srgbClr val="FFFFFF"/>
                    </a:solidFill>
                    <a:latin typeface="Poppins" panose="00000500000000000000" pitchFamily="2" charset="0"/>
                  </a:rPr>
                  <a:t>a trailblazing startup specializing in cutting-edge software </a:t>
                </a:r>
              </a:p>
              <a:p>
                <a:pPr>
                  <a:lnSpc>
                    <a:spcPts val="779"/>
                  </a:lnSpc>
                </a:pPr>
                <a:r>
                  <a:rPr lang="en-US" sz="599" dirty="0">
                    <a:solidFill>
                      <a:srgbClr val="FFFFFF"/>
                    </a:solidFill>
                    <a:latin typeface="Poppins" panose="00000500000000000000" pitchFamily="2" charset="0"/>
                  </a:rPr>
                  <a:t>and mobile applications. With a mission to revolutionize digital experiences, we </a:t>
                </a:r>
              </a:p>
              <a:p>
                <a:pPr>
                  <a:lnSpc>
                    <a:spcPts val="779"/>
                  </a:lnSpc>
                </a:pPr>
                <a:r>
                  <a:rPr lang="en-US" sz="599" dirty="0">
                    <a:solidFill>
                      <a:srgbClr val="FFFFFF"/>
                    </a:solidFill>
                    <a:latin typeface="Poppins" panose="00000500000000000000" pitchFamily="2" charset="0"/>
                  </a:rPr>
                  <a:t>offer innovative solutions designed to streamline business operations, enhance productivity, and foster customer engagement. Our commitment to innovation, </a:t>
                </a:r>
              </a:p>
              <a:p>
                <a:pPr marL="0" lvl="0" indent="0" algn="l">
                  <a:lnSpc>
                    <a:spcPts val="779"/>
                  </a:lnSpc>
                </a:pPr>
                <a:r>
                  <a:rPr lang="en-US" sz="599" dirty="0">
                    <a:solidFill>
                      <a:srgbClr val="FFFFFF"/>
                    </a:solidFill>
                    <a:latin typeface="Poppins" panose="00000500000000000000" pitchFamily="2" charset="0"/>
                  </a:rPr>
                  <a:t>user-centric design, and seamless functionality positions us as leaders in empowering businesses to thrive in the digital age</a:t>
                </a:r>
              </a:p>
            </p:txBody>
          </p:sp>
        </p:grpSp>
        <p:sp>
          <p:nvSpPr>
            <p:cNvPr id="152" name="TemplateLAB"/>
            <p:cNvSpPr/>
            <p:nvPr/>
          </p:nvSpPr>
          <p:spPr>
            <a:xfrm rot="5400000">
              <a:off x="6985151" y="9097012"/>
              <a:ext cx="576000" cy="95040"/>
            </a:xfrm>
            <a:custGeom>
              <a:avLst/>
              <a:gdLst/>
              <a:ahLst/>
              <a:cxnLst/>
              <a:rect l="l" t="t" r="r" b="b"/>
              <a:pathLst>
                <a:path w="576000" h="95040">
                  <a:moveTo>
                    <a:pt x="0" y="0"/>
                  </a:moveTo>
                  <a:lnTo>
                    <a:pt x="576000" y="0"/>
                  </a:lnTo>
                  <a:lnTo>
                    <a:pt x="576000" y="95040"/>
                  </a:lnTo>
                  <a:lnTo>
                    <a:pt x="0" y="950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308</Words>
  <Application>Microsoft Office PowerPoint</Application>
  <PresentationFormat>Custom</PresentationFormat>
  <Paragraphs>57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Poppins</vt:lpstr>
      <vt:lpstr>Calibri</vt:lpstr>
      <vt:lpstr>Poppins SemiBold</vt:lpstr>
      <vt:lpstr>Poppins Medium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of Company profile template</dc:title>
  <dc:creator>Hoang Anh</dc:creator>
  <cp:lastModifiedBy>Hoang Anh</cp:lastModifiedBy>
  <cp:revision>22</cp:revision>
  <dcterms:created xsi:type="dcterms:W3CDTF">2006-08-16T00:00:00Z</dcterms:created>
  <dcterms:modified xsi:type="dcterms:W3CDTF">2024-03-01T10:40:53Z</dcterms:modified>
  <dc:identifier>DAF-MLSAJGM</dc:identifier>
</cp:coreProperties>
</file>