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Medium" panose="02000503000000020004" pitchFamily="2" charset="0"/>
      <p:regular r:id="rId5"/>
    </p:embeddedFont>
    <p:embeddedFont>
      <p:font typeface="Inter SemiBold" panose="02000503000000020004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456" y="-51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4">
            <a:extLst>
              <a:ext uri="{FF2B5EF4-FFF2-40B4-BE49-F238E27FC236}">
                <a16:creationId xmlns:a16="http://schemas.microsoft.com/office/drawing/2014/main" id="{7891C803-D9D2-65EB-21AC-C9853C3D8F14}"/>
              </a:ext>
            </a:extLst>
          </p:cNvPr>
          <p:cNvGrpSpPr/>
          <p:nvPr/>
        </p:nvGrpSpPr>
        <p:grpSpPr>
          <a:xfrm>
            <a:off x="0" y="0"/>
            <a:ext cx="7560000" cy="10540136"/>
            <a:chOff x="0" y="0"/>
            <a:chExt cx="7560000" cy="105401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556500" cy="2729290"/>
            </a:xfrm>
            <a:custGeom>
              <a:avLst/>
              <a:gdLst/>
              <a:ahLst/>
              <a:cxnLst/>
              <a:rect l="l" t="t" r="r" b="b"/>
              <a:pathLst>
                <a:path w="2709333" h="978116">
                  <a:moveTo>
                    <a:pt x="0" y="0"/>
                  </a:moveTo>
                  <a:lnTo>
                    <a:pt x="2709333" y="0"/>
                  </a:lnTo>
                  <a:lnTo>
                    <a:pt x="2709333" y="978116"/>
                  </a:lnTo>
                  <a:lnTo>
                    <a:pt x="0" y="978116"/>
                  </a:lnTo>
                  <a:close/>
                </a:path>
              </a:pathLst>
            </a:custGeom>
            <a:solidFill>
              <a:srgbClr val="193834"/>
            </a:solid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D1AD547-79A2-D7DA-6D15-4429CDADF878}"/>
                </a:ext>
              </a:extLst>
            </p:cNvPr>
            <p:cNvGrpSpPr/>
            <p:nvPr/>
          </p:nvGrpSpPr>
          <p:grpSpPr>
            <a:xfrm>
              <a:off x="0" y="10259238"/>
              <a:ext cx="7560000" cy="280898"/>
              <a:chOff x="0" y="10259238"/>
              <a:chExt cx="7560000" cy="280898"/>
            </a:xfrm>
          </p:grpSpPr>
          <p:sp>
            <p:nvSpPr>
              <p:cNvPr id="31" name="AutoShape 31"/>
              <p:cNvSpPr/>
              <p:nvPr/>
            </p:nvSpPr>
            <p:spPr>
              <a:xfrm flipH="1">
                <a:off x="0" y="10259238"/>
                <a:ext cx="7560000" cy="0"/>
              </a:xfrm>
              <a:prstGeom prst="line">
                <a:avLst/>
              </a:prstGeom>
              <a:ln w="9525" cap="flat">
                <a:solidFill>
                  <a:srgbClr val="3B312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26B7026-8285-5415-7297-437D7B40CCCE}"/>
                  </a:ext>
                </a:extLst>
              </p:cNvPr>
              <p:cNvGrpSpPr/>
              <p:nvPr/>
            </p:nvGrpSpPr>
            <p:grpSpPr>
              <a:xfrm>
                <a:off x="2572889" y="10399823"/>
                <a:ext cx="1492688" cy="139683"/>
                <a:chOff x="2610919" y="10399824"/>
                <a:chExt cx="1492688" cy="139683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2610919" y="10399824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2651738" y="10428206"/>
                  <a:ext cx="58044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92" h="110559">
                      <a:moveTo>
                        <a:pt x="0" y="0"/>
                      </a:moveTo>
                      <a:lnTo>
                        <a:pt x="77391" y="0"/>
                      </a:lnTo>
                      <a:lnTo>
                        <a:pt x="77391" y="110559"/>
                      </a:lnTo>
                      <a:lnTo>
                        <a:pt x="0" y="1105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2798228" y="10421644"/>
                  <a:ext cx="1305379" cy="897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3B3126"/>
                      </a:solidFill>
                      <a:latin typeface="Inter"/>
                    </a:rPr>
                    <a:t>123 Main Street, Cityville, State, ZIP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B12769C-B879-41E9-3986-DA25B82725C4}"/>
                  </a:ext>
                </a:extLst>
              </p:cNvPr>
              <p:cNvGrpSpPr/>
              <p:nvPr/>
            </p:nvGrpSpPr>
            <p:grpSpPr>
              <a:xfrm>
                <a:off x="4444617" y="10399195"/>
                <a:ext cx="1058290" cy="140941"/>
                <a:chOff x="4525517" y="10399195"/>
                <a:chExt cx="1058290" cy="140941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4525517" y="10399195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4556687" y="10441655"/>
                  <a:ext cx="78602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4720007" y="10421644"/>
                  <a:ext cx="863800" cy="9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u="none" strike="noStrike" dirty="0">
                      <a:solidFill>
                        <a:srgbClr val="3B3126"/>
                      </a:solidFill>
                      <a:latin typeface="Inter"/>
                    </a:rPr>
                    <a:t>info@sgsolutions.com</a:t>
                  </a: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0914C67-DEF1-5787-306A-0E1C3F9AE004}"/>
                  </a:ext>
                </a:extLst>
              </p:cNvPr>
              <p:cNvGrpSpPr/>
              <p:nvPr/>
            </p:nvGrpSpPr>
            <p:grpSpPr>
              <a:xfrm>
                <a:off x="5881948" y="10399195"/>
                <a:ext cx="1085634" cy="140941"/>
                <a:chOff x="5881948" y="10399195"/>
                <a:chExt cx="1085634" cy="140941"/>
              </a:xfrm>
            </p:grpSpPr>
            <p:sp>
              <p:nvSpPr>
                <p:cNvPr id="146" name="Freeform 39">
                  <a:extLst>
                    <a:ext uri="{FF2B5EF4-FFF2-40B4-BE49-F238E27FC236}">
                      <a16:creationId xmlns:a16="http://schemas.microsoft.com/office/drawing/2014/main" id="{6ECC1614-3EA4-D694-3B0C-EF7B2DD58070}"/>
                    </a:ext>
                  </a:extLst>
                </p:cNvPr>
                <p:cNvSpPr/>
                <p:nvPr/>
              </p:nvSpPr>
              <p:spPr>
                <a:xfrm>
                  <a:off x="5881948" y="10399195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>
                  <a:off x="5911431" y="10429125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6076553" y="10421644"/>
                  <a:ext cx="891029" cy="9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u="none" strike="noStrike" dirty="0">
                      <a:solidFill>
                        <a:srgbClr val="3B3126"/>
                      </a:solidFill>
                      <a:latin typeface="Inter"/>
                    </a:rPr>
                    <a:t>www.sgsolutions.com</a:t>
                  </a:r>
                </a:p>
              </p:txBody>
            </p:sp>
          </p:grpSp>
          <p:sp>
            <p:nvSpPr>
              <p:cNvPr id="48" name="TextBox 48"/>
              <p:cNvSpPr txBox="1"/>
              <p:nvPr/>
            </p:nvSpPr>
            <p:spPr>
              <a:xfrm>
                <a:off x="452725" y="10406826"/>
                <a:ext cx="1741124" cy="1207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spc="-19" dirty="0">
                    <a:solidFill>
                      <a:srgbClr val="3B3126"/>
                    </a:solidFill>
                    <a:latin typeface="Inter"/>
                  </a:rPr>
                  <a:t>CONTACT FOR MORE INFORMATION</a:t>
                </a: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D58BD96-E035-0871-C4D9-1B8DA379573D}"/>
                </a:ext>
              </a:extLst>
            </p:cNvPr>
            <p:cNvGrpSpPr/>
            <p:nvPr/>
          </p:nvGrpSpPr>
          <p:grpSpPr>
            <a:xfrm>
              <a:off x="4073347" y="7731288"/>
              <a:ext cx="3037153" cy="2003990"/>
              <a:chOff x="4073347" y="7731288"/>
              <a:chExt cx="3037153" cy="200399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073347" y="8057561"/>
                <a:ext cx="3037153" cy="1677717"/>
              </a:xfrm>
              <a:custGeom>
                <a:avLst/>
                <a:gdLst/>
                <a:ahLst/>
                <a:cxnLst/>
                <a:rect l="l" t="t" r="r" b="b"/>
                <a:pathLst>
                  <a:path w="1088447" h="601256">
                    <a:moveTo>
                      <a:pt x="12745" y="0"/>
                    </a:moveTo>
                    <a:lnTo>
                      <a:pt x="1075702" y="0"/>
                    </a:lnTo>
                    <a:cubicBezTo>
                      <a:pt x="1082741" y="0"/>
                      <a:pt x="1088447" y="5706"/>
                      <a:pt x="1088447" y="12745"/>
                    </a:cubicBezTo>
                    <a:lnTo>
                      <a:pt x="1088447" y="588510"/>
                    </a:lnTo>
                    <a:cubicBezTo>
                      <a:pt x="1088447" y="595549"/>
                      <a:pt x="1082741" y="601256"/>
                      <a:pt x="1075702" y="601256"/>
                    </a:cubicBezTo>
                    <a:lnTo>
                      <a:pt x="12745" y="601256"/>
                    </a:lnTo>
                    <a:cubicBezTo>
                      <a:pt x="5706" y="601256"/>
                      <a:pt x="0" y="595549"/>
                      <a:pt x="0" y="588510"/>
                    </a:cubicBezTo>
                    <a:lnTo>
                      <a:pt x="0" y="12745"/>
                    </a:lnTo>
                    <a:cubicBezTo>
                      <a:pt x="0" y="5706"/>
                      <a:pt x="5706" y="0"/>
                      <a:pt x="127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93834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406837" y="9153701"/>
                <a:ext cx="479777" cy="372482"/>
              </a:xfrm>
              <a:custGeom>
                <a:avLst/>
                <a:gdLst/>
                <a:ahLst/>
                <a:cxnLst/>
                <a:rect l="l" t="t" r="r" b="b"/>
                <a:pathLst>
                  <a:path w="479777" h="372482">
                    <a:moveTo>
                      <a:pt x="0" y="0"/>
                    </a:moveTo>
                    <a:lnTo>
                      <a:pt x="479778" y="0"/>
                    </a:lnTo>
                    <a:lnTo>
                      <a:pt x="479778" y="372481"/>
                    </a:lnTo>
                    <a:lnTo>
                      <a:pt x="0" y="3724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13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076947" y="7738256"/>
                <a:ext cx="476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30722">
                    <a:moveTo>
                      <a:pt x="0" y="0"/>
                    </a:moveTo>
                    <a:lnTo>
                      <a:pt x="17068" y="0"/>
                    </a:lnTo>
                    <a:lnTo>
                      <a:pt x="17068" y="30722"/>
                    </a:lnTo>
                    <a:lnTo>
                      <a:pt x="0" y="30722"/>
                    </a:lnTo>
                    <a:close/>
                  </a:path>
                </a:pathLst>
              </a:custGeom>
              <a:solidFill>
                <a:srgbClr val="19383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4170362" y="7731288"/>
                <a:ext cx="2004959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97"/>
                  </a:lnSpc>
                  <a:spcBef>
                    <a:spcPct val="0"/>
                  </a:spcBef>
                </a:pPr>
                <a:r>
                  <a:rPr lang="en-US" sz="950" b="1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CLIENT TESTIMONIAL</a:t>
                </a:r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4251275" y="8230585"/>
                <a:ext cx="2155562" cy="633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60"/>
                  </a:lnSpc>
                </a:pPr>
                <a:r>
                  <a:rPr lang="en-US" sz="750" spc="-19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We've been with SecureGuard Solutions for </a:t>
                </a:r>
              </a:p>
              <a:p>
                <a:pPr marL="0" lvl="0" indent="0" algn="l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750" spc="-19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5 years. Their outstanding service exceeds expectations with effective, reliable security systems. We're highly satisfied and look </a:t>
                </a:r>
                <a:br>
                  <a:rPr lang="en-US" sz="750" spc="-19" dirty="0">
                    <a:solidFill>
                      <a:srgbClr val="3B3126"/>
                    </a:solidFill>
                    <a:latin typeface="Inter" panose="02000503000000020004" pitchFamily="2" charset="0"/>
                  </a:rPr>
                </a:br>
                <a:r>
                  <a:rPr lang="en-US" sz="750" spc="-19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forward to future collaboration</a:t>
                </a:r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4251275" y="9292794"/>
                <a:ext cx="1262843" cy="1080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10"/>
                  </a:lnSpc>
                </a:pPr>
                <a:r>
                  <a:rPr lang="en-US" sz="700" b="1" dirty="0">
                    <a:solidFill>
                      <a:srgbClr val="121212"/>
                    </a:solidFill>
                    <a:latin typeface="Inter" panose="02000503000000020004" pitchFamily="2" charset="0"/>
                  </a:rPr>
                  <a:t>Elena Martinez</a:t>
                </a:r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4251275" y="9429027"/>
                <a:ext cx="1439801" cy="971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79"/>
                  </a:lnSpc>
                </a:pPr>
                <a:r>
                  <a:rPr lang="en-US" sz="599" dirty="0">
                    <a:solidFill>
                      <a:srgbClr val="121212"/>
                    </a:solidFill>
                    <a:latin typeface="Inter"/>
                  </a:rPr>
                  <a:t>Property Manager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A30E9A0-2514-C52F-A76A-1DE5C3F4884A}"/>
                </a:ext>
              </a:extLst>
            </p:cNvPr>
            <p:cNvGrpSpPr/>
            <p:nvPr/>
          </p:nvGrpSpPr>
          <p:grpSpPr>
            <a:xfrm>
              <a:off x="454819" y="7731288"/>
              <a:ext cx="3142616" cy="2003990"/>
              <a:chOff x="454819" y="7731288"/>
              <a:chExt cx="3142616" cy="2003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56638" y="7738256"/>
                <a:ext cx="476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30722">
                    <a:moveTo>
                      <a:pt x="0" y="0"/>
                    </a:moveTo>
                    <a:lnTo>
                      <a:pt x="17068" y="0"/>
                    </a:lnTo>
                    <a:lnTo>
                      <a:pt x="17068" y="30722"/>
                    </a:lnTo>
                    <a:lnTo>
                      <a:pt x="0" y="30722"/>
                    </a:lnTo>
                    <a:close/>
                  </a:path>
                </a:pathLst>
              </a:custGeom>
              <a:solidFill>
                <a:srgbClr val="19383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62EE0DC-5E82-7408-BDC7-AD9285DF099A}"/>
                  </a:ext>
                </a:extLst>
              </p:cNvPr>
              <p:cNvGrpSpPr/>
              <p:nvPr/>
            </p:nvGrpSpPr>
            <p:grpSpPr>
              <a:xfrm>
                <a:off x="454819" y="8655113"/>
                <a:ext cx="3142616" cy="482614"/>
                <a:chOff x="454819" y="8655112"/>
                <a:chExt cx="3142616" cy="482614"/>
              </a:xfrm>
            </p:grpSpPr>
            <p:sp>
              <p:nvSpPr>
                <p:cNvPr id="110" name="Freeform 110"/>
                <p:cNvSpPr/>
                <p:nvPr/>
              </p:nvSpPr>
              <p:spPr>
                <a:xfrm>
                  <a:off x="454819" y="8655112"/>
                  <a:ext cx="3142616" cy="4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242" h="172958">
                      <a:moveTo>
                        <a:pt x="12318" y="0"/>
                      </a:moveTo>
                      <a:lnTo>
                        <a:pt x="1113925" y="0"/>
                      </a:lnTo>
                      <a:cubicBezTo>
                        <a:pt x="1120728" y="0"/>
                        <a:pt x="1126242" y="5515"/>
                        <a:pt x="1126242" y="12318"/>
                      </a:cubicBezTo>
                      <a:lnTo>
                        <a:pt x="1126242" y="160640"/>
                      </a:lnTo>
                      <a:cubicBezTo>
                        <a:pt x="1126242" y="163907"/>
                        <a:pt x="1124945" y="167040"/>
                        <a:pt x="1122635" y="169350"/>
                      </a:cubicBezTo>
                      <a:cubicBezTo>
                        <a:pt x="1120325" y="171660"/>
                        <a:pt x="1117192" y="172958"/>
                        <a:pt x="1113925" y="172958"/>
                      </a:cubicBezTo>
                      <a:lnTo>
                        <a:pt x="12318" y="172958"/>
                      </a:lnTo>
                      <a:cubicBezTo>
                        <a:pt x="9051" y="172958"/>
                        <a:pt x="5918" y="171660"/>
                        <a:pt x="3608" y="169350"/>
                      </a:cubicBezTo>
                      <a:cubicBezTo>
                        <a:pt x="1298" y="167040"/>
                        <a:pt x="0" y="163907"/>
                        <a:pt x="0" y="160640"/>
                      </a:cubicBezTo>
                      <a:lnTo>
                        <a:pt x="0" y="12318"/>
                      </a:lnTo>
                      <a:cubicBezTo>
                        <a:pt x="0" y="9051"/>
                        <a:pt x="1298" y="5918"/>
                        <a:pt x="3608" y="3608"/>
                      </a:cubicBezTo>
                      <a:cubicBezTo>
                        <a:pt x="5918" y="1298"/>
                        <a:pt x="9051" y="0"/>
                        <a:pt x="1231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193834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E88614B0-2BA3-E5DB-05D3-21C8825244D2}"/>
                    </a:ext>
                  </a:extLst>
                </p:cNvPr>
                <p:cNvGrpSpPr/>
                <p:nvPr/>
              </p:nvGrpSpPr>
              <p:grpSpPr>
                <a:xfrm>
                  <a:off x="934467" y="8785365"/>
                  <a:ext cx="2510876" cy="222109"/>
                  <a:chOff x="934467" y="8778221"/>
                  <a:chExt cx="2510876" cy="222109"/>
                </a:xfrm>
              </p:grpSpPr>
              <p:sp>
                <p:nvSpPr>
                  <p:cNvPr id="112" name="TextBox 112"/>
                  <p:cNvSpPr txBox="1"/>
                  <p:nvPr/>
                </p:nvSpPr>
                <p:spPr>
                  <a:xfrm>
                    <a:off x="934467" y="8778221"/>
                    <a:ext cx="811250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121212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Reliability</a:t>
                    </a:r>
                  </a:p>
                </p:txBody>
              </p:sp>
              <p:sp>
                <p:nvSpPr>
                  <p:cNvPr id="113" name="TextBox 113"/>
                  <p:cNvSpPr txBox="1"/>
                  <p:nvPr/>
                </p:nvSpPr>
                <p:spPr>
                  <a:xfrm>
                    <a:off x="934467" y="8905556"/>
                    <a:ext cx="2510876" cy="947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779"/>
                      </a:lnSpc>
                    </a:pPr>
                    <a:r>
                      <a:rPr lang="en-US" sz="599" dirty="0">
                        <a:solidFill>
                          <a:srgbClr val="121212"/>
                        </a:solidFill>
                        <a:latin typeface="Inter"/>
                      </a:rPr>
                      <a:t>Trustworthy partner committed to safeguarding your property</a:t>
                    </a:r>
                  </a:p>
                </p:txBody>
              </p:sp>
            </p:grpSp>
            <p:sp>
              <p:nvSpPr>
                <p:cNvPr id="114" name="Freeform 114"/>
                <p:cNvSpPr/>
                <p:nvPr/>
              </p:nvSpPr>
              <p:spPr>
                <a:xfrm>
                  <a:off x="606911" y="8798912"/>
                  <a:ext cx="207865" cy="19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153" h="260020">
                      <a:moveTo>
                        <a:pt x="0" y="0"/>
                      </a:moveTo>
                      <a:lnTo>
                        <a:pt x="277153" y="0"/>
                      </a:lnTo>
                      <a:lnTo>
                        <a:pt x="277153" y="260019"/>
                      </a:lnTo>
                      <a:lnTo>
                        <a:pt x="0" y="260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24B5CC2D-560D-24A4-A494-0095F6CED09D}"/>
                  </a:ext>
                </a:extLst>
              </p:cNvPr>
              <p:cNvGrpSpPr/>
              <p:nvPr/>
            </p:nvGrpSpPr>
            <p:grpSpPr>
              <a:xfrm>
                <a:off x="454819" y="9252664"/>
                <a:ext cx="3142616" cy="482614"/>
                <a:chOff x="454819" y="9252664"/>
                <a:chExt cx="3142616" cy="482614"/>
              </a:xfrm>
            </p:grpSpPr>
            <p:sp>
              <p:nvSpPr>
                <p:cNvPr id="117" name="Freeform 117"/>
                <p:cNvSpPr/>
                <p:nvPr/>
              </p:nvSpPr>
              <p:spPr>
                <a:xfrm>
                  <a:off x="454819" y="9252664"/>
                  <a:ext cx="3142616" cy="4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242" h="172958">
                      <a:moveTo>
                        <a:pt x="12318" y="0"/>
                      </a:moveTo>
                      <a:lnTo>
                        <a:pt x="1113925" y="0"/>
                      </a:lnTo>
                      <a:cubicBezTo>
                        <a:pt x="1120728" y="0"/>
                        <a:pt x="1126242" y="5515"/>
                        <a:pt x="1126242" y="12318"/>
                      </a:cubicBezTo>
                      <a:lnTo>
                        <a:pt x="1126242" y="160640"/>
                      </a:lnTo>
                      <a:cubicBezTo>
                        <a:pt x="1126242" y="163907"/>
                        <a:pt x="1124945" y="167040"/>
                        <a:pt x="1122635" y="169350"/>
                      </a:cubicBezTo>
                      <a:cubicBezTo>
                        <a:pt x="1120325" y="171660"/>
                        <a:pt x="1117192" y="172958"/>
                        <a:pt x="1113925" y="172958"/>
                      </a:cubicBezTo>
                      <a:lnTo>
                        <a:pt x="12318" y="172958"/>
                      </a:lnTo>
                      <a:cubicBezTo>
                        <a:pt x="9051" y="172958"/>
                        <a:pt x="5918" y="171660"/>
                        <a:pt x="3608" y="169350"/>
                      </a:cubicBezTo>
                      <a:cubicBezTo>
                        <a:pt x="1298" y="167040"/>
                        <a:pt x="0" y="163907"/>
                        <a:pt x="0" y="160640"/>
                      </a:cubicBezTo>
                      <a:lnTo>
                        <a:pt x="0" y="12318"/>
                      </a:lnTo>
                      <a:cubicBezTo>
                        <a:pt x="0" y="9051"/>
                        <a:pt x="1298" y="5918"/>
                        <a:pt x="3608" y="3608"/>
                      </a:cubicBezTo>
                      <a:cubicBezTo>
                        <a:pt x="5918" y="1298"/>
                        <a:pt x="9051" y="0"/>
                        <a:pt x="1231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193834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F64CC665-E40F-939C-9243-1FB6F2ECFEB2}"/>
                    </a:ext>
                  </a:extLst>
                </p:cNvPr>
                <p:cNvGrpSpPr/>
                <p:nvPr/>
              </p:nvGrpSpPr>
              <p:grpSpPr>
                <a:xfrm>
                  <a:off x="934467" y="9382916"/>
                  <a:ext cx="2510876" cy="222109"/>
                  <a:chOff x="934467" y="9375773"/>
                  <a:chExt cx="2510876" cy="222109"/>
                </a:xfrm>
              </p:grpSpPr>
              <p:sp>
                <p:nvSpPr>
                  <p:cNvPr id="119" name="TextBox 119"/>
                  <p:cNvSpPr txBox="1"/>
                  <p:nvPr/>
                </p:nvSpPr>
                <p:spPr>
                  <a:xfrm>
                    <a:off x="934467" y="9503108"/>
                    <a:ext cx="2510876" cy="947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779"/>
                      </a:lnSpc>
                    </a:pPr>
                    <a:r>
                      <a:rPr lang="en-US" sz="599" dirty="0">
                        <a:solidFill>
                          <a:srgbClr val="121212"/>
                        </a:solidFill>
                        <a:latin typeface="Inter"/>
                      </a:rPr>
                      <a:t>Streamlined processes for prompt and effective service delivery</a:t>
                    </a:r>
                  </a:p>
                </p:txBody>
              </p:sp>
              <p:sp>
                <p:nvSpPr>
                  <p:cNvPr id="120" name="TextBox 120"/>
                  <p:cNvSpPr txBox="1"/>
                  <p:nvPr/>
                </p:nvSpPr>
                <p:spPr>
                  <a:xfrm>
                    <a:off x="934467" y="9375773"/>
                    <a:ext cx="811250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121212"/>
                        </a:solidFill>
                        <a:latin typeface="Inter SemiBold" panose="02000503000000020004" pitchFamily="2" charset="0"/>
                      </a:rPr>
                      <a:t>Efficiency</a:t>
                    </a:r>
                  </a:p>
                </p:txBody>
              </p:sp>
            </p:grpSp>
            <p:sp>
              <p:nvSpPr>
                <p:cNvPr id="121" name="Freeform 121"/>
                <p:cNvSpPr/>
                <p:nvPr/>
              </p:nvSpPr>
              <p:spPr>
                <a:xfrm>
                  <a:off x="606911" y="9396464"/>
                  <a:ext cx="207865" cy="19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153" h="260020">
                      <a:moveTo>
                        <a:pt x="0" y="0"/>
                      </a:moveTo>
                      <a:lnTo>
                        <a:pt x="277153" y="0"/>
                      </a:lnTo>
                      <a:lnTo>
                        <a:pt x="277153" y="260019"/>
                      </a:lnTo>
                      <a:lnTo>
                        <a:pt x="0" y="260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3F15CDE-5693-AB31-DCDB-B8EA766FA49D}"/>
                  </a:ext>
                </a:extLst>
              </p:cNvPr>
              <p:cNvGrpSpPr/>
              <p:nvPr/>
            </p:nvGrpSpPr>
            <p:grpSpPr>
              <a:xfrm>
                <a:off x="454819" y="8057561"/>
                <a:ext cx="3142616" cy="482614"/>
                <a:chOff x="454819" y="8057561"/>
                <a:chExt cx="3142616" cy="482614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454819" y="8057561"/>
                  <a:ext cx="3142616" cy="4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242" h="172958">
                      <a:moveTo>
                        <a:pt x="12318" y="0"/>
                      </a:moveTo>
                      <a:lnTo>
                        <a:pt x="1113925" y="0"/>
                      </a:lnTo>
                      <a:cubicBezTo>
                        <a:pt x="1120728" y="0"/>
                        <a:pt x="1126242" y="5515"/>
                        <a:pt x="1126242" y="12318"/>
                      </a:cubicBezTo>
                      <a:lnTo>
                        <a:pt x="1126242" y="160640"/>
                      </a:lnTo>
                      <a:cubicBezTo>
                        <a:pt x="1126242" y="163907"/>
                        <a:pt x="1124945" y="167040"/>
                        <a:pt x="1122635" y="169350"/>
                      </a:cubicBezTo>
                      <a:cubicBezTo>
                        <a:pt x="1120325" y="171660"/>
                        <a:pt x="1117192" y="172958"/>
                        <a:pt x="1113925" y="172958"/>
                      </a:cubicBezTo>
                      <a:lnTo>
                        <a:pt x="12318" y="172958"/>
                      </a:lnTo>
                      <a:cubicBezTo>
                        <a:pt x="9051" y="172958"/>
                        <a:pt x="5918" y="171660"/>
                        <a:pt x="3608" y="169350"/>
                      </a:cubicBezTo>
                      <a:cubicBezTo>
                        <a:pt x="1298" y="167040"/>
                        <a:pt x="0" y="163907"/>
                        <a:pt x="0" y="160640"/>
                      </a:cubicBezTo>
                      <a:lnTo>
                        <a:pt x="0" y="12318"/>
                      </a:lnTo>
                      <a:cubicBezTo>
                        <a:pt x="0" y="9051"/>
                        <a:pt x="1298" y="5918"/>
                        <a:pt x="3608" y="3608"/>
                      </a:cubicBezTo>
                      <a:cubicBezTo>
                        <a:pt x="5918" y="1298"/>
                        <a:pt x="9051" y="0"/>
                        <a:pt x="12318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  <a:ln w="9525" cap="sq">
                  <a:solidFill>
                    <a:srgbClr val="193834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22"/>
                <p:cNvSpPr/>
                <p:nvPr/>
              </p:nvSpPr>
              <p:spPr>
                <a:xfrm>
                  <a:off x="606911" y="8201361"/>
                  <a:ext cx="207865" cy="19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65" h="195015">
                      <a:moveTo>
                        <a:pt x="0" y="0"/>
                      </a:moveTo>
                      <a:lnTo>
                        <a:pt x="207864" y="0"/>
                      </a:lnTo>
                      <a:lnTo>
                        <a:pt x="207864" y="195015"/>
                      </a:lnTo>
                      <a:lnTo>
                        <a:pt x="0" y="1950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507C6951-7FDA-2535-641E-AA03A04C5732}"/>
                    </a:ext>
                  </a:extLst>
                </p:cNvPr>
                <p:cNvGrpSpPr/>
                <p:nvPr/>
              </p:nvGrpSpPr>
              <p:grpSpPr>
                <a:xfrm>
                  <a:off x="934467" y="8185432"/>
                  <a:ext cx="2510875" cy="226872"/>
                  <a:chOff x="934467" y="8175907"/>
                  <a:chExt cx="2510875" cy="226872"/>
                </a:xfrm>
              </p:grpSpPr>
              <p:sp>
                <p:nvSpPr>
                  <p:cNvPr id="123" name="TextBox 123"/>
                  <p:cNvSpPr txBox="1"/>
                  <p:nvPr/>
                </p:nvSpPr>
                <p:spPr>
                  <a:xfrm>
                    <a:off x="934467" y="8305624"/>
                    <a:ext cx="2510875" cy="971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779"/>
                      </a:lnSpc>
                    </a:pPr>
                    <a:r>
                      <a:rPr lang="en-US" sz="599" dirty="0">
                        <a:solidFill>
                          <a:srgbClr val="FFFFFF"/>
                        </a:solidFill>
                        <a:latin typeface="Inter"/>
                      </a:rPr>
                      <a:t>Implementing cutting-edge technologies for robust security solutions</a:t>
                    </a:r>
                  </a:p>
                </p:txBody>
              </p:sp>
              <p:sp>
                <p:nvSpPr>
                  <p:cNvPr id="124" name="TextBox 124"/>
                  <p:cNvSpPr txBox="1"/>
                  <p:nvPr/>
                </p:nvSpPr>
                <p:spPr>
                  <a:xfrm>
                    <a:off x="934467" y="8175907"/>
                    <a:ext cx="811250" cy="1080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t>Innovation</a:t>
                    </a:r>
                  </a:p>
                </p:txBody>
              </p:sp>
            </p:grpSp>
          </p:grpSp>
          <p:sp>
            <p:nvSpPr>
              <p:cNvPr id="125" name="TextBox 125"/>
              <p:cNvSpPr txBox="1"/>
              <p:nvPr/>
            </p:nvSpPr>
            <p:spPr>
              <a:xfrm>
                <a:off x="550053" y="7731288"/>
                <a:ext cx="2004959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97"/>
                  </a:lnSpc>
                  <a:spcBef>
                    <a:spcPct val="0"/>
                  </a:spcBef>
                </a:pPr>
                <a:r>
                  <a:rPr lang="en-US" sz="950" b="1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WHY US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1D51C9E-7625-5255-24A0-60A4FE62D26D}"/>
                </a:ext>
              </a:extLst>
            </p:cNvPr>
            <p:cNvGrpSpPr/>
            <p:nvPr/>
          </p:nvGrpSpPr>
          <p:grpSpPr>
            <a:xfrm>
              <a:off x="454819" y="5575823"/>
              <a:ext cx="6655681" cy="1617217"/>
              <a:chOff x="454819" y="5575823"/>
              <a:chExt cx="6655681" cy="1617217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456639" y="5589635"/>
                <a:ext cx="476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30722">
                    <a:moveTo>
                      <a:pt x="0" y="0"/>
                    </a:moveTo>
                    <a:lnTo>
                      <a:pt x="17068" y="0"/>
                    </a:lnTo>
                    <a:lnTo>
                      <a:pt x="17068" y="30722"/>
                    </a:lnTo>
                    <a:lnTo>
                      <a:pt x="0" y="30722"/>
                    </a:lnTo>
                    <a:close/>
                  </a:path>
                </a:pathLst>
              </a:custGeom>
              <a:solidFill>
                <a:srgbClr val="19383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2A185433-2E09-A199-9DD7-790A07A490C9}"/>
                  </a:ext>
                </a:extLst>
              </p:cNvPr>
              <p:cNvGrpSpPr/>
              <p:nvPr/>
            </p:nvGrpSpPr>
            <p:grpSpPr>
              <a:xfrm>
                <a:off x="454819" y="5932058"/>
                <a:ext cx="2064388" cy="1260982"/>
                <a:chOff x="454819" y="5932058"/>
                <a:chExt cx="2064388" cy="1260982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454819" y="6114895"/>
                  <a:ext cx="2064388" cy="107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830" h="386383">
                      <a:moveTo>
                        <a:pt x="18751" y="0"/>
                      </a:moveTo>
                      <a:lnTo>
                        <a:pt x="721079" y="0"/>
                      </a:lnTo>
                      <a:cubicBezTo>
                        <a:pt x="726052" y="0"/>
                        <a:pt x="730821" y="1976"/>
                        <a:pt x="734338" y="5492"/>
                      </a:cubicBezTo>
                      <a:cubicBezTo>
                        <a:pt x="737854" y="9009"/>
                        <a:pt x="739830" y="13778"/>
                        <a:pt x="739830" y="18751"/>
                      </a:cubicBezTo>
                      <a:lnTo>
                        <a:pt x="739830" y="367632"/>
                      </a:lnTo>
                      <a:cubicBezTo>
                        <a:pt x="739830" y="372605"/>
                        <a:pt x="737854" y="377374"/>
                        <a:pt x="734338" y="380891"/>
                      </a:cubicBezTo>
                      <a:cubicBezTo>
                        <a:pt x="730821" y="384407"/>
                        <a:pt x="726052" y="386383"/>
                        <a:pt x="721079" y="386383"/>
                      </a:cubicBezTo>
                      <a:lnTo>
                        <a:pt x="18751" y="386383"/>
                      </a:lnTo>
                      <a:cubicBezTo>
                        <a:pt x="13778" y="386383"/>
                        <a:pt x="9009" y="384407"/>
                        <a:pt x="5492" y="380891"/>
                      </a:cubicBezTo>
                      <a:cubicBezTo>
                        <a:pt x="1976" y="377374"/>
                        <a:pt x="0" y="372605"/>
                        <a:pt x="0" y="367632"/>
                      </a:cubicBezTo>
                      <a:lnTo>
                        <a:pt x="0" y="18751"/>
                      </a:lnTo>
                      <a:cubicBezTo>
                        <a:pt x="0" y="13778"/>
                        <a:pt x="1976" y="9009"/>
                        <a:pt x="5492" y="5492"/>
                      </a:cubicBezTo>
                      <a:cubicBezTo>
                        <a:pt x="9009" y="1976"/>
                        <a:pt x="13778" y="0"/>
                        <a:pt x="187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193834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1" name="Freeform 81"/>
                <p:cNvSpPr/>
                <p:nvPr/>
              </p:nvSpPr>
              <p:spPr>
                <a:xfrm>
                  <a:off x="1268281" y="5932058"/>
                  <a:ext cx="437463" cy="437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Freeform 83"/>
                <p:cNvSpPr/>
                <p:nvPr/>
              </p:nvSpPr>
              <p:spPr>
                <a:xfrm>
                  <a:off x="1393062" y="6027171"/>
                  <a:ext cx="187901" cy="24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534" h="329650">
                      <a:moveTo>
                        <a:pt x="0" y="0"/>
                      </a:moveTo>
                      <a:lnTo>
                        <a:pt x="250534" y="0"/>
                      </a:lnTo>
                      <a:lnTo>
                        <a:pt x="250534" y="329650"/>
                      </a:lnTo>
                      <a:lnTo>
                        <a:pt x="0" y="32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1" name="TextBox 101"/>
                <p:cNvSpPr txBox="1"/>
                <p:nvPr/>
              </p:nvSpPr>
              <p:spPr>
                <a:xfrm>
                  <a:off x="754371" y="6548962"/>
                  <a:ext cx="1465283" cy="10804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10"/>
                    </a:lnSpc>
                  </a:pPr>
                  <a:r>
                    <a:rPr lang="en-US" sz="700" b="1" dirty="0">
                      <a:solidFill>
                        <a:srgbClr val="121212"/>
                      </a:solidFill>
                      <a:latin typeface="Inter" panose="02000503000000020004" pitchFamily="2" charset="0"/>
                      <a:ea typeface="Inter" panose="02000503000000020004" pitchFamily="2" charset="0"/>
                    </a:rPr>
                    <a:t>Apartment security solutions</a:t>
                  </a:r>
                </a:p>
              </p:txBody>
            </p:sp>
            <p:sp>
              <p:nvSpPr>
                <p:cNvPr id="102" name="TextBox 102"/>
                <p:cNvSpPr txBox="1"/>
                <p:nvPr/>
              </p:nvSpPr>
              <p:spPr>
                <a:xfrm>
                  <a:off x="712223" y="6684931"/>
                  <a:ext cx="1549579" cy="1900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79"/>
                    </a:lnSpc>
                  </a:pPr>
                  <a:r>
                    <a:rPr lang="en-US" sz="599" dirty="0">
                      <a:solidFill>
                        <a:srgbClr val="121212"/>
                      </a:solidFill>
                      <a:latin typeface="Inter"/>
                    </a:rPr>
                    <a:t>Tailored security systems specifically designed for condominiums' unique needs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BF17B8A-4F12-59F6-44C3-5E1C10CA2B28}"/>
                  </a:ext>
                </a:extLst>
              </p:cNvPr>
              <p:cNvGrpSpPr/>
              <p:nvPr/>
            </p:nvGrpSpPr>
            <p:grpSpPr>
              <a:xfrm>
                <a:off x="5046112" y="5932058"/>
                <a:ext cx="2064388" cy="1260982"/>
                <a:chOff x="5046112" y="5932058"/>
                <a:chExt cx="2064388" cy="1260982"/>
              </a:xfrm>
            </p:grpSpPr>
            <p:sp>
              <p:nvSpPr>
                <p:cNvPr id="85" name="Freeform 85"/>
                <p:cNvSpPr/>
                <p:nvPr/>
              </p:nvSpPr>
              <p:spPr>
                <a:xfrm>
                  <a:off x="5046112" y="6114895"/>
                  <a:ext cx="2064388" cy="107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830" h="386383">
                      <a:moveTo>
                        <a:pt x="18751" y="0"/>
                      </a:moveTo>
                      <a:lnTo>
                        <a:pt x="721079" y="0"/>
                      </a:lnTo>
                      <a:cubicBezTo>
                        <a:pt x="726052" y="0"/>
                        <a:pt x="730821" y="1976"/>
                        <a:pt x="734338" y="5492"/>
                      </a:cubicBezTo>
                      <a:cubicBezTo>
                        <a:pt x="737854" y="9009"/>
                        <a:pt x="739830" y="13778"/>
                        <a:pt x="739830" y="18751"/>
                      </a:cubicBezTo>
                      <a:lnTo>
                        <a:pt x="739830" y="367632"/>
                      </a:lnTo>
                      <a:cubicBezTo>
                        <a:pt x="739830" y="372605"/>
                        <a:pt x="737854" y="377374"/>
                        <a:pt x="734338" y="380891"/>
                      </a:cubicBezTo>
                      <a:cubicBezTo>
                        <a:pt x="730821" y="384407"/>
                        <a:pt x="726052" y="386383"/>
                        <a:pt x="721079" y="386383"/>
                      </a:cubicBezTo>
                      <a:lnTo>
                        <a:pt x="18751" y="386383"/>
                      </a:lnTo>
                      <a:cubicBezTo>
                        <a:pt x="13778" y="386383"/>
                        <a:pt x="9009" y="384407"/>
                        <a:pt x="5492" y="380891"/>
                      </a:cubicBezTo>
                      <a:cubicBezTo>
                        <a:pt x="1976" y="377374"/>
                        <a:pt x="0" y="372605"/>
                        <a:pt x="0" y="367632"/>
                      </a:cubicBezTo>
                      <a:lnTo>
                        <a:pt x="0" y="18751"/>
                      </a:lnTo>
                      <a:cubicBezTo>
                        <a:pt x="0" y="13778"/>
                        <a:pt x="1976" y="9009"/>
                        <a:pt x="5492" y="5492"/>
                      </a:cubicBezTo>
                      <a:cubicBezTo>
                        <a:pt x="9009" y="1976"/>
                        <a:pt x="13778" y="0"/>
                        <a:pt x="187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193834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Freeform 88"/>
                <p:cNvSpPr/>
                <p:nvPr/>
              </p:nvSpPr>
              <p:spPr>
                <a:xfrm>
                  <a:off x="5859575" y="5932058"/>
                  <a:ext cx="437463" cy="437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>
                  <a:off x="5958355" y="6033891"/>
                  <a:ext cx="239903" cy="233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71" h="311729">
                      <a:moveTo>
                        <a:pt x="0" y="0"/>
                      </a:moveTo>
                      <a:lnTo>
                        <a:pt x="319871" y="0"/>
                      </a:lnTo>
                      <a:lnTo>
                        <a:pt x="319871" y="311728"/>
                      </a:lnTo>
                      <a:lnTo>
                        <a:pt x="0" y="311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5345664" y="6548962"/>
                  <a:ext cx="1465283" cy="10804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10"/>
                    </a:lnSpc>
                  </a:pPr>
                  <a:r>
                    <a:rPr lang="en-US" sz="700" b="1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Security Consultation</a:t>
                  </a:r>
                </a:p>
              </p:txBody>
            </p:sp>
            <p:sp>
              <p:nvSpPr>
                <p:cNvPr id="104" name="TextBox 104"/>
                <p:cNvSpPr txBox="1"/>
                <p:nvPr/>
              </p:nvSpPr>
              <p:spPr>
                <a:xfrm>
                  <a:off x="5458588" y="6684931"/>
                  <a:ext cx="1239436" cy="1900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79"/>
                    </a:lnSpc>
                  </a:pPr>
                  <a:r>
                    <a:rPr lang="en-US" sz="599" dirty="0">
                      <a:solidFill>
                        <a:srgbClr val="121212"/>
                      </a:solidFill>
                      <a:latin typeface="Inter"/>
                    </a:rPr>
                    <a:t>Customized security plans based on individual client needs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4675F89-1008-F26C-46C8-3147B236841A}"/>
                  </a:ext>
                </a:extLst>
              </p:cNvPr>
              <p:cNvGrpSpPr/>
              <p:nvPr/>
            </p:nvGrpSpPr>
            <p:grpSpPr>
              <a:xfrm>
                <a:off x="2750466" y="5919085"/>
                <a:ext cx="2064388" cy="1273955"/>
                <a:chOff x="2747807" y="5919085"/>
                <a:chExt cx="2064388" cy="1273955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2747807" y="6114895"/>
                  <a:ext cx="2064388" cy="107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830" h="386383">
                      <a:moveTo>
                        <a:pt x="18751" y="0"/>
                      </a:moveTo>
                      <a:lnTo>
                        <a:pt x="721079" y="0"/>
                      </a:lnTo>
                      <a:cubicBezTo>
                        <a:pt x="726052" y="0"/>
                        <a:pt x="730821" y="1976"/>
                        <a:pt x="734338" y="5492"/>
                      </a:cubicBezTo>
                      <a:cubicBezTo>
                        <a:pt x="737854" y="9009"/>
                        <a:pt x="739830" y="13778"/>
                        <a:pt x="739830" y="18751"/>
                      </a:cubicBezTo>
                      <a:lnTo>
                        <a:pt x="739830" y="367632"/>
                      </a:lnTo>
                      <a:cubicBezTo>
                        <a:pt x="739830" y="372605"/>
                        <a:pt x="737854" y="377374"/>
                        <a:pt x="734338" y="380891"/>
                      </a:cubicBezTo>
                      <a:cubicBezTo>
                        <a:pt x="730821" y="384407"/>
                        <a:pt x="726052" y="386383"/>
                        <a:pt x="721079" y="386383"/>
                      </a:cubicBezTo>
                      <a:lnTo>
                        <a:pt x="18751" y="386383"/>
                      </a:lnTo>
                      <a:cubicBezTo>
                        <a:pt x="13778" y="386383"/>
                        <a:pt x="9009" y="384407"/>
                        <a:pt x="5492" y="380891"/>
                      </a:cubicBezTo>
                      <a:cubicBezTo>
                        <a:pt x="1976" y="377374"/>
                        <a:pt x="0" y="372605"/>
                        <a:pt x="0" y="367632"/>
                      </a:cubicBezTo>
                      <a:lnTo>
                        <a:pt x="0" y="18751"/>
                      </a:lnTo>
                      <a:cubicBezTo>
                        <a:pt x="0" y="13778"/>
                        <a:pt x="1976" y="9009"/>
                        <a:pt x="5492" y="5492"/>
                      </a:cubicBezTo>
                      <a:cubicBezTo>
                        <a:pt x="9009" y="1976"/>
                        <a:pt x="13778" y="0"/>
                        <a:pt x="187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193834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Freeform 95"/>
                <p:cNvSpPr/>
                <p:nvPr/>
              </p:nvSpPr>
              <p:spPr>
                <a:xfrm>
                  <a:off x="3561269" y="5919085"/>
                  <a:ext cx="437463" cy="437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97"/>
                <p:cNvSpPr/>
                <p:nvPr/>
              </p:nvSpPr>
              <p:spPr>
                <a:xfrm>
                  <a:off x="3671756" y="6018042"/>
                  <a:ext cx="216491" cy="23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655" h="319397">
                      <a:moveTo>
                        <a:pt x="0" y="0"/>
                      </a:moveTo>
                      <a:lnTo>
                        <a:pt x="288655" y="0"/>
                      </a:lnTo>
                      <a:lnTo>
                        <a:pt x="288655" y="319397"/>
                      </a:lnTo>
                      <a:lnTo>
                        <a:pt x="0" y="319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TextBox 105"/>
                <p:cNvSpPr txBox="1"/>
                <p:nvPr/>
              </p:nvSpPr>
              <p:spPr>
                <a:xfrm>
                  <a:off x="3047360" y="6548962"/>
                  <a:ext cx="1465283" cy="10804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10"/>
                    </a:lnSpc>
                  </a:pPr>
                  <a:r>
                    <a:rPr lang="en-US" sz="700" b="1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Alarm Systems Installation</a:t>
                  </a:r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3157659" y="6684931"/>
                  <a:ext cx="1244685" cy="1900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79"/>
                    </a:lnSpc>
                  </a:pPr>
                  <a:r>
                    <a:rPr lang="en-US" sz="599" dirty="0">
                      <a:solidFill>
                        <a:srgbClr val="121212"/>
                      </a:solidFill>
                      <a:latin typeface="Inter"/>
                    </a:rPr>
                    <a:t>State-of-the-art alarm systems for comprehensive protection</a:t>
                  </a:r>
                </a:p>
              </p:txBody>
            </p:sp>
          </p:grpSp>
          <p:sp>
            <p:nvSpPr>
              <p:cNvPr id="107" name="TextBox 107"/>
              <p:cNvSpPr txBox="1"/>
              <p:nvPr/>
            </p:nvSpPr>
            <p:spPr>
              <a:xfrm>
                <a:off x="550053" y="5575823"/>
                <a:ext cx="2004959" cy="1276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97"/>
                  </a:lnSpc>
                  <a:spcBef>
                    <a:spcPct val="0"/>
                  </a:spcBef>
                </a:pPr>
                <a:r>
                  <a:rPr lang="en-US" sz="950" b="1" dirty="0">
                    <a:solidFill>
                      <a:srgbClr val="3B3126"/>
                    </a:solidFill>
                    <a:latin typeface="Inter" panose="02000503000000020004" pitchFamily="2" charset="0"/>
                  </a:rPr>
                  <a:t>OUR SERVICES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FD3A190-9761-F6FF-AEEE-8EB65CE761FE}"/>
                </a:ext>
              </a:extLst>
            </p:cNvPr>
            <p:cNvGrpSpPr/>
            <p:nvPr/>
          </p:nvGrpSpPr>
          <p:grpSpPr>
            <a:xfrm>
              <a:off x="455948" y="3248488"/>
              <a:ext cx="6641819" cy="1793849"/>
              <a:chOff x="455948" y="3248488"/>
              <a:chExt cx="6641819" cy="179384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3772741" y="3248488"/>
                <a:ext cx="3325026" cy="1793849"/>
              </a:xfrm>
              <a:prstGeom prst="roundRect">
                <a:avLst>
                  <a:gd name="adj" fmla="val 3074"/>
                </a:avLst>
              </a:prstGeom>
              <a:blipFill>
                <a:blip r:embed="rId20"/>
                <a:stretch>
                  <a:fillRect l="-3332" t="-1655" r="-3332" b="-3031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5526A52-29A6-4BAD-0AE5-D36CD2EDCA1B}"/>
                  </a:ext>
                </a:extLst>
              </p:cNvPr>
              <p:cNvGrpSpPr/>
              <p:nvPr/>
            </p:nvGrpSpPr>
            <p:grpSpPr>
              <a:xfrm>
                <a:off x="455948" y="3433589"/>
                <a:ext cx="2878659" cy="1404597"/>
                <a:chOff x="455948" y="3464330"/>
                <a:chExt cx="2878659" cy="1404597"/>
              </a:xfrm>
            </p:grpSpPr>
            <p:sp>
              <p:nvSpPr>
                <p:cNvPr id="56" name="AutoShape 56"/>
                <p:cNvSpPr/>
                <p:nvPr/>
              </p:nvSpPr>
              <p:spPr>
                <a:xfrm>
                  <a:off x="455948" y="4027074"/>
                  <a:ext cx="2878659" cy="0"/>
                </a:xfrm>
                <a:prstGeom prst="line">
                  <a:avLst/>
                </a:prstGeom>
                <a:ln w="12700" cap="flat">
                  <a:solidFill>
                    <a:srgbClr val="193834">
                      <a:alpha val="2470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455948" y="4323475"/>
                  <a:ext cx="2878659" cy="0"/>
                </a:xfrm>
                <a:prstGeom prst="line">
                  <a:avLst/>
                </a:prstGeom>
                <a:ln w="12700" cap="flat">
                  <a:solidFill>
                    <a:srgbClr val="193834">
                      <a:alpha val="2470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AutoShape 58"/>
                <p:cNvSpPr/>
                <p:nvPr/>
              </p:nvSpPr>
              <p:spPr>
                <a:xfrm flipV="1">
                  <a:off x="455948" y="4619876"/>
                  <a:ext cx="2878659" cy="0"/>
                </a:xfrm>
                <a:prstGeom prst="line">
                  <a:avLst/>
                </a:prstGeom>
                <a:ln w="12700" cap="flat">
                  <a:solidFill>
                    <a:srgbClr val="193834">
                      <a:alpha val="2470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65"/>
                <p:cNvSpPr/>
                <p:nvPr/>
              </p:nvSpPr>
              <p:spPr>
                <a:xfrm>
                  <a:off x="456639" y="3478142"/>
                  <a:ext cx="4762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8" h="30722">
                      <a:moveTo>
                        <a:pt x="0" y="0"/>
                      </a:moveTo>
                      <a:lnTo>
                        <a:pt x="17068" y="0"/>
                      </a:lnTo>
                      <a:lnTo>
                        <a:pt x="17068" y="30722"/>
                      </a:lnTo>
                      <a:lnTo>
                        <a:pt x="0" y="30722"/>
                      </a:lnTo>
                      <a:close/>
                    </a:path>
                  </a:pathLst>
                </a:custGeom>
                <a:solidFill>
                  <a:srgbClr val="193834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455948" y="3848597"/>
                  <a:ext cx="915904" cy="1311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21212"/>
                      </a:solidFill>
                      <a:latin typeface="Inter Medium"/>
                    </a:rPr>
                    <a:t>Founding Year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2907714" y="3853791"/>
                  <a:ext cx="426893" cy="1207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2010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455948" y="4144998"/>
                  <a:ext cx="1164191" cy="1311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121212"/>
                      </a:solidFill>
                      <a:latin typeface="Inter Medium"/>
                    </a:rPr>
                    <a:t>Founder/CEO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2500610" y="4150192"/>
                  <a:ext cx="833997" cy="1207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John Smith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455948" y="4441399"/>
                  <a:ext cx="1448272" cy="1311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121212"/>
                      </a:solidFill>
                      <a:latin typeface="Inter Medium"/>
                    </a:rPr>
                    <a:t>Industry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1638854" y="4446593"/>
                  <a:ext cx="1695753" cy="1207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Residential Security Solutions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455948" y="4737799"/>
                  <a:ext cx="647485" cy="1311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121212"/>
                      </a:solidFill>
                      <a:latin typeface="Inter Medium"/>
                    </a:rPr>
                    <a:t>Employees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2907714" y="4742993"/>
                  <a:ext cx="426893" cy="1207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121212"/>
                      </a:solidFill>
                      <a:latin typeface="Inter" panose="02000503000000020004" pitchFamily="2" charset="0"/>
                    </a:rPr>
                    <a:t>+500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550053" y="3464330"/>
                  <a:ext cx="2004959" cy="127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997"/>
                    </a:lnSpc>
                    <a:spcBef>
                      <a:spcPct val="0"/>
                    </a:spcBef>
                  </a:pPr>
                  <a:r>
                    <a:rPr lang="en-US" sz="950" b="1" dirty="0">
                      <a:solidFill>
                        <a:srgbClr val="3B3126"/>
                      </a:solidFill>
                      <a:latin typeface="Inter" panose="02000503000000020004" pitchFamily="2" charset="0"/>
                    </a:rPr>
                    <a:t>COMPANY OVERVIEW</a:t>
                  </a: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70B8966-7356-09A8-0780-09B2D5F2B3E0}"/>
                </a:ext>
              </a:extLst>
            </p:cNvPr>
            <p:cNvGrpSpPr/>
            <p:nvPr/>
          </p:nvGrpSpPr>
          <p:grpSpPr>
            <a:xfrm>
              <a:off x="0" y="1833994"/>
              <a:ext cx="7556500" cy="895296"/>
              <a:chOff x="0" y="1833994"/>
              <a:chExt cx="7556500" cy="89529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8FFCD6C-C536-9441-E3AA-907FA79933E0}"/>
                  </a:ext>
                </a:extLst>
              </p:cNvPr>
              <p:cNvGrpSpPr/>
              <p:nvPr/>
            </p:nvGrpSpPr>
            <p:grpSpPr>
              <a:xfrm>
                <a:off x="455948" y="2104946"/>
                <a:ext cx="6654552" cy="341484"/>
                <a:chOff x="455948" y="2104946"/>
                <a:chExt cx="6654552" cy="341484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4024321" y="2104946"/>
                  <a:ext cx="250215" cy="34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20" h="455313">
                      <a:moveTo>
                        <a:pt x="0" y="0"/>
                      </a:moveTo>
                      <a:lnTo>
                        <a:pt x="333620" y="0"/>
                      </a:lnTo>
                      <a:lnTo>
                        <a:pt x="333620" y="455313"/>
                      </a:lnTo>
                      <a:lnTo>
                        <a:pt x="0" y="4553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1">
                    <a:extLs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4FD282CB-3750-C4C1-381F-F4D646D3A903}"/>
                    </a:ext>
                  </a:extLst>
                </p:cNvPr>
                <p:cNvGrpSpPr/>
                <p:nvPr/>
              </p:nvGrpSpPr>
              <p:grpSpPr>
                <a:xfrm>
                  <a:off x="4362241" y="2109290"/>
                  <a:ext cx="701392" cy="332796"/>
                  <a:chOff x="4362241" y="2109290"/>
                  <a:chExt cx="701392" cy="332796"/>
                </a:xfrm>
              </p:grpSpPr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4362241" y="2109290"/>
                    <a:ext cx="383489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spc="-28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2015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4362241" y="2297260"/>
                    <a:ext cx="701392" cy="1448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599"/>
                      </a:lnSpc>
                      <a:spcBef>
                        <a:spcPct val="0"/>
                      </a:spcBef>
                    </a:pPr>
                    <a:r>
                      <a:rPr lang="en-US" sz="499" u="none" strike="noStrike" spc="-11" dirty="0">
                        <a:solidFill>
                          <a:srgbClr val="FFFFFF"/>
                        </a:solidFill>
                        <a:latin typeface="Inter"/>
                      </a:rPr>
                      <a:t>Awarded "Best Security Provider" in the industry</a:t>
                    </a:r>
                  </a:p>
                </p:txBody>
              </p:sp>
            </p:grpSp>
            <p:sp>
              <p:nvSpPr>
                <p:cNvPr id="22" name="Freeform 22"/>
                <p:cNvSpPr/>
                <p:nvPr/>
              </p:nvSpPr>
              <p:spPr>
                <a:xfrm>
                  <a:off x="5756362" y="2104946"/>
                  <a:ext cx="250215" cy="34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20" h="455313">
                      <a:moveTo>
                        <a:pt x="0" y="0"/>
                      </a:moveTo>
                      <a:lnTo>
                        <a:pt x="333620" y="0"/>
                      </a:lnTo>
                      <a:lnTo>
                        <a:pt x="333620" y="455313"/>
                      </a:lnTo>
                      <a:lnTo>
                        <a:pt x="0" y="4553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1">
                    <a:extLs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731499F-1679-32F6-F1D6-B9EA3BDEDE13}"/>
                    </a:ext>
                  </a:extLst>
                </p:cNvPr>
                <p:cNvGrpSpPr/>
                <p:nvPr/>
              </p:nvGrpSpPr>
              <p:grpSpPr>
                <a:xfrm>
                  <a:off x="6098669" y="2109290"/>
                  <a:ext cx="1011831" cy="332796"/>
                  <a:chOff x="6098669" y="2109290"/>
                  <a:chExt cx="1011831" cy="332796"/>
                </a:xfrm>
              </p:grpSpPr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6098669" y="2109290"/>
                    <a:ext cx="795685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spc="-28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2019</a:t>
                    </a:r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6098669" y="2297260"/>
                    <a:ext cx="1011831" cy="1448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599"/>
                      </a:lnSpc>
                      <a:spcBef>
                        <a:spcPct val="0"/>
                      </a:spcBef>
                    </a:pPr>
                    <a:r>
                      <a:rPr lang="en-US" sz="499" u="none" strike="noStrike" spc="-11" dirty="0">
                        <a:solidFill>
                          <a:srgbClr val="FFFFFF"/>
                        </a:solidFill>
                        <a:latin typeface="Inter"/>
                      </a:rPr>
                      <a:t>"Security Excellence Award" for outstanding service and innovation</a:t>
                    </a:r>
                  </a:p>
                </p:txBody>
              </p:sp>
            </p:grpSp>
            <p:sp>
              <p:nvSpPr>
                <p:cNvPr id="25" name="Freeform 25"/>
                <p:cNvSpPr/>
                <p:nvPr/>
              </p:nvSpPr>
              <p:spPr>
                <a:xfrm>
                  <a:off x="2193848" y="2111123"/>
                  <a:ext cx="290233" cy="32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77" h="438840">
                      <a:moveTo>
                        <a:pt x="0" y="0"/>
                      </a:moveTo>
                      <a:lnTo>
                        <a:pt x="386977" y="0"/>
                      </a:lnTo>
                      <a:lnTo>
                        <a:pt x="386977" y="438840"/>
                      </a:lnTo>
                      <a:lnTo>
                        <a:pt x="0" y="438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3">
                    <a:extLs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1FF83B2-7B7B-9E1D-4D43-E821824D490C}"/>
                    </a:ext>
                  </a:extLst>
                </p:cNvPr>
                <p:cNvGrpSpPr/>
                <p:nvPr/>
              </p:nvGrpSpPr>
              <p:grpSpPr>
                <a:xfrm>
                  <a:off x="2535908" y="2109290"/>
                  <a:ext cx="795685" cy="332796"/>
                  <a:chOff x="2535908" y="2109290"/>
                  <a:chExt cx="795685" cy="332796"/>
                </a:xfrm>
              </p:grpSpPr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2535908" y="2109290"/>
                    <a:ext cx="795685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spc="-28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+400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2553853" y="2297260"/>
                    <a:ext cx="777740" cy="1448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599"/>
                      </a:lnSpc>
                      <a:spcBef>
                        <a:spcPct val="0"/>
                      </a:spcBef>
                    </a:pPr>
                    <a:r>
                      <a:rPr lang="en-US" sz="499" u="none" strike="noStrike" spc="-11" dirty="0">
                        <a:solidFill>
                          <a:srgbClr val="FFFFFF"/>
                        </a:solidFill>
                        <a:latin typeface="Inter"/>
                      </a:rPr>
                      <a:t>Condominiums served with high satisfaction rates</a:t>
                    </a:r>
                  </a:p>
                </p:txBody>
              </p:sp>
            </p:grpSp>
            <p:sp>
              <p:nvSpPr>
                <p:cNvPr id="28" name="Freeform 28"/>
                <p:cNvSpPr/>
                <p:nvPr/>
              </p:nvSpPr>
              <p:spPr>
                <a:xfrm>
                  <a:off x="455948" y="2133971"/>
                  <a:ext cx="324094" cy="283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125" h="377913">
                      <a:moveTo>
                        <a:pt x="0" y="0"/>
                      </a:moveTo>
                      <a:lnTo>
                        <a:pt x="432125" y="0"/>
                      </a:lnTo>
                      <a:lnTo>
                        <a:pt x="432125" y="377913"/>
                      </a:lnTo>
                      <a:lnTo>
                        <a:pt x="0" y="377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5">
                    <a:extLs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0766E965-6E03-2091-357C-B802240C47CE}"/>
                    </a:ext>
                  </a:extLst>
                </p:cNvPr>
                <p:cNvGrpSpPr/>
                <p:nvPr/>
              </p:nvGrpSpPr>
              <p:grpSpPr>
                <a:xfrm>
                  <a:off x="867219" y="2107620"/>
                  <a:ext cx="633902" cy="336136"/>
                  <a:chOff x="867219" y="2109290"/>
                  <a:chExt cx="633902" cy="336136"/>
                </a:xfrm>
              </p:grpSpPr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867219" y="2109290"/>
                    <a:ext cx="633902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spc="-28" dirty="0">
                        <a:solidFill>
                          <a:srgbClr val="FFFFFF"/>
                        </a:solidFill>
                        <a:latin typeface="Inter SemiBold" panose="02000503000000020004" pitchFamily="2" charset="0"/>
                      </a:rPr>
                      <a:t>10 years</a:t>
                    </a:r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870819" y="2297260"/>
                    <a:ext cx="630302" cy="1481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599"/>
                      </a:lnSpc>
                      <a:spcBef>
                        <a:spcPct val="0"/>
                      </a:spcBef>
                    </a:pPr>
                    <a:r>
                      <a:rPr lang="en-US" sz="499" spc="-11" dirty="0">
                        <a:solidFill>
                          <a:srgbClr val="FFFFFF"/>
                        </a:solidFill>
                        <a:latin typeface="Inter"/>
                      </a:rPr>
                      <a:t>Of top-notch security solution provision</a:t>
                    </a:r>
                  </a:p>
                </p:txBody>
              </p:sp>
            </p:grpSp>
          </p:grpSp>
          <p:sp>
            <p:nvSpPr>
              <p:cNvPr id="49" name="AutoShape 49"/>
              <p:cNvSpPr/>
              <p:nvPr/>
            </p:nvSpPr>
            <p:spPr>
              <a:xfrm>
                <a:off x="0" y="1833994"/>
                <a:ext cx="7556500" cy="0"/>
              </a:xfrm>
              <a:prstGeom prst="line">
                <a:avLst/>
              </a:prstGeom>
              <a:ln w="9525" cap="flat">
                <a:solidFill>
                  <a:srgbClr val="FFFFFF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 flipH="1">
                <a:off x="3677957" y="1833994"/>
                <a:ext cx="0" cy="895296"/>
              </a:xfrm>
              <a:prstGeom prst="line">
                <a:avLst/>
              </a:prstGeom>
              <a:ln w="9525" cap="flat">
                <a:solidFill>
                  <a:srgbClr val="FFFFFF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1847484" y="1833994"/>
                <a:ext cx="0" cy="895296"/>
              </a:xfrm>
              <a:prstGeom prst="line">
                <a:avLst/>
              </a:prstGeom>
              <a:ln w="9525" cap="flat">
                <a:solidFill>
                  <a:srgbClr val="FFFFFF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5409997" y="1833994"/>
                <a:ext cx="0" cy="895296"/>
              </a:xfrm>
              <a:prstGeom prst="line">
                <a:avLst/>
              </a:prstGeom>
              <a:ln w="9525" cap="flat">
                <a:solidFill>
                  <a:srgbClr val="FFFFFF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3924656-59D9-E1BF-95C0-FF3C059BAC0B}"/>
                </a:ext>
              </a:extLst>
            </p:cNvPr>
            <p:cNvGrpSpPr/>
            <p:nvPr/>
          </p:nvGrpSpPr>
          <p:grpSpPr>
            <a:xfrm>
              <a:off x="455948" y="635156"/>
              <a:ext cx="6654552" cy="927376"/>
              <a:chOff x="455948" y="635156"/>
              <a:chExt cx="6654552" cy="927376"/>
            </a:xfrm>
          </p:grpSpPr>
          <p:sp>
            <p:nvSpPr>
              <p:cNvPr id="131" name="TextBox 131"/>
              <p:cNvSpPr txBox="1"/>
              <p:nvPr/>
            </p:nvSpPr>
            <p:spPr>
              <a:xfrm>
                <a:off x="455948" y="843945"/>
                <a:ext cx="3316793" cy="7185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2700" b="1" spc="-102" dirty="0">
                    <a:solidFill>
                      <a:srgbClr val="FFFFFF"/>
                    </a:solidFill>
                    <a:latin typeface="Inter" panose="02000503000000020004" pitchFamily="2" charset="0"/>
                  </a:rPr>
                  <a:t>SECURITY COMPANY PROFILE</a:t>
                </a:r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464574" y="635156"/>
                <a:ext cx="2004959" cy="1168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799" dirty="0">
                    <a:solidFill>
                      <a:srgbClr val="FFFFFF"/>
                    </a:solidFill>
                    <a:latin typeface="Inter"/>
                  </a:rPr>
                  <a:t>SECUREGUARD SOLUTIONS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4376332" y="1035322"/>
                <a:ext cx="2734168" cy="4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</a:pPr>
                <a:r>
                  <a:rPr lang="en-US" sz="700" b="1" dirty="0">
                    <a:solidFill>
                      <a:srgbClr val="FFFFFF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SecureGuard Solutions </a:t>
                </a:r>
                <a:r>
                  <a:rPr lang="en-US" sz="700" dirty="0">
                    <a:solidFill>
                      <a:srgbClr val="FFFFFF"/>
                    </a:solidFill>
                    <a:latin typeface="Inter"/>
                  </a:rPr>
                  <a:t>consistently delivers top-notch security solutions. With an experienced team and unwavering dedication, we are proud to be a dependable partner for all security needs, ensuring the safety and protection of our clients' homes</a:t>
                </a:r>
              </a:p>
            </p:txBody>
          </p:sp>
        </p:grpSp>
        <p:sp>
          <p:nvSpPr>
            <p:cNvPr id="134" name="TemplateLAB"/>
            <p:cNvSpPr/>
            <p:nvPr/>
          </p:nvSpPr>
          <p:spPr>
            <a:xfrm rot="5400000">
              <a:off x="6986937" y="920074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218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Inter SemiBold</vt:lpstr>
      <vt:lpstr>Inter</vt:lpstr>
      <vt:lpstr>Calibri</vt:lpstr>
      <vt:lpstr>Inter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21</cp:revision>
  <dcterms:created xsi:type="dcterms:W3CDTF">2006-08-16T00:00:00Z</dcterms:created>
  <dcterms:modified xsi:type="dcterms:W3CDTF">2024-03-02T08:17:25Z</dcterms:modified>
  <dc:identifier>DAF-MLSAJGM</dc:identifier>
</cp:coreProperties>
</file>