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7556500" cy="10693400"/>
  <p:notesSz cx="6858000" cy="9144000"/>
  <p:embeddedFontLst>
    <p:embeddedFont>
      <p:font typeface="Anton" pitchFamily="2" charset="0"/>
      <p:regular r:id="rId3"/>
    </p:embeddedFont>
    <p:embeddedFont>
      <p:font typeface="Playfair Display" pitchFamily="2" charset="0"/>
      <p:regular r:id="rId4"/>
      <p:bold r:id="rId5"/>
      <p:italic r:id="rId6"/>
      <p:boldItalic r:id="rId7"/>
    </p:embeddedFont>
    <p:embeddedFont>
      <p:font typeface="Plus Jakarta Sans" pitchFamily="2" charset="0"/>
      <p:regular r:id="rId8"/>
      <p:bold r:id="rId9"/>
      <p:italic r:id="rId10"/>
      <p:boldItalic r:id="rId11"/>
    </p:embeddedFont>
    <p:embeddedFont>
      <p:font typeface="Plus Jakarta Sans SemiBold" pitchFamily="2" charset="0"/>
      <p:bold r:id="rId12"/>
      <p:boldItalic r:id="rId13"/>
    </p:embeddedFont>
    <p:embeddedFont>
      <p:font typeface="Raleway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1650" y="-24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" Type="http://schemas.openxmlformats.org/officeDocument/2006/relationships/image" Target="../media/image2.sv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lar-techsolutions.com/" TargetMode="External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sv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7">
            <a:extLst>
              <a:ext uri="{FF2B5EF4-FFF2-40B4-BE49-F238E27FC236}">
                <a16:creationId xmlns:a16="http://schemas.microsoft.com/office/drawing/2014/main" id="{5D4B70D3-7E14-CAE8-8185-F1BB5C46B4B1}"/>
              </a:ext>
            </a:extLst>
          </p:cNvPr>
          <p:cNvGrpSpPr/>
          <p:nvPr/>
        </p:nvGrpSpPr>
        <p:grpSpPr>
          <a:xfrm>
            <a:off x="0" y="431677"/>
            <a:ext cx="7560071" cy="10260323"/>
            <a:chOff x="0" y="431677"/>
            <a:chExt cx="7560071" cy="10260323"/>
          </a:xfrm>
        </p:grpSpPr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61D0B6B6-642C-3BE5-4FD0-0FEE3CD1810F}"/>
                </a:ext>
              </a:extLst>
            </p:cNvPr>
            <p:cNvGrpSpPr/>
            <p:nvPr/>
          </p:nvGrpSpPr>
          <p:grpSpPr>
            <a:xfrm>
              <a:off x="71" y="10242500"/>
              <a:ext cx="7560000" cy="449500"/>
              <a:chOff x="71" y="10242500"/>
              <a:chExt cx="7560000" cy="4495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71" y="10242500"/>
                <a:ext cx="7560000" cy="449500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61091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61091"/>
                    </a:lnTo>
                    <a:lnTo>
                      <a:pt x="0" y="161091"/>
                    </a:lnTo>
                    <a:close/>
                  </a:path>
                </a:pathLst>
              </a:custGeom>
              <a:solidFill>
                <a:srgbClr val="1E565A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EF1B2AD7-0D05-D079-5156-0D79B97EBC05}"/>
                  </a:ext>
                </a:extLst>
              </p:cNvPr>
              <p:cNvGrpSpPr/>
              <p:nvPr/>
            </p:nvGrpSpPr>
            <p:grpSpPr>
              <a:xfrm>
                <a:off x="4001751" y="10396779"/>
                <a:ext cx="1313561" cy="140941"/>
                <a:chOff x="4001751" y="10396780"/>
                <a:chExt cx="1313561" cy="140941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4001751" y="10396780"/>
                  <a:ext cx="140941" cy="140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" name="Freeform 12"/>
                <p:cNvSpPr/>
                <p:nvPr/>
              </p:nvSpPr>
              <p:spPr>
                <a:xfrm>
                  <a:off x="4032920" y="10439240"/>
                  <a:ext cx="78601" cy="5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2" h="74695">
                      <a:moveTo>
                        <a:pt x="0" y="0"/>
                      </a:moveTo>
                      <a:lnTo>
                        <a:pt x="104802" y="0"/>
                      </a:lnTo>
                      <a:lnTo>
                        <a:pt x="104802" y="74695"/>
                      </a:lnTo>
                      <a:lnTo>
                        <a:pt x="0" y="746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4196242" y="10425355"/>
                  <a:ext cx="1119070" cy="8379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20"/>
                    </a:lnSpc>
                    <a:spcBef>
                      <a:spcPct val="0"/>
                    </a:spcBef>
                  </a:pPr>
                  <a:r>
                    <a:rPr lang="en-US" sz="600" dirty="0">
                      <a:solidFill>
                        <a:srgbClr val="FFFFFF"/>
                      </a:solidFill>
                      <a:latin typeface="Plus Jakarta Sans"/>
                    </a:rPr>
                    <a:t>info@solar-techsolutions.com</a:t>
                  </a: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4D80ACDA-8E79-29ED-3309-38FD8821BD11}"/>
                  </a:ext>
                </a:extLst>
              </p:cNvPr>
              <p:cNvGrpSpPr/>
              <p:nvPr/>
            </p:nvGrpSpPr>
            <p:grpSpPr>
              <a:xfrm>
                <a:off x="5838646" y="10396779"/>
                <a:ext cx="1329081" cy="140941"/>
                <a:chOff x="5838646" y="10399270"/>
                <a:chExt cx="1329081" cy="140941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5838646" y="10399270"/>
                  <a:ext cx="140941" cy="140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Freeform 18"/>
                <p:cNvSpPr/>
                <p:nvPr/>
              </p:nvSpPr>
              <p:spPr>
                <a:xfrm>
                  <a:off x="5868129" y="10429200"/>
                  <a:ext cx="81975" cy="81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00" h="108108">
                      <a:moveTo>
                        <a:pt x="0" y="0"/>
                      </a:moveTo>
                      <a:lnTo>
                        <a:pt x="109300" y="0"/>
                      </a:lnTo>
                      <a:lnTo>
                        <a:pt x="109300" y="108107"/>
                      </a:lnTo>
                      <a:lnTo>
                        <a:pt x="0" y="10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6033250" y="10425340"/>
                  <a:ext cx="1134477" cy="8880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20"/>
                    </a:lnSpc>
                    <a:spcBef>
                      <a:spcPct val="0"/>
                    </a:spcBef>
                  </a:pPr>
                  <a:r>
                    <a:rPr lang="en-US" sz="600" dirty="0">
                      <a:solidFill>
                        <a:srgbClr val="FFFFFF"/>
                      </a:solidFill>
                      <a:latin typeface="Plus Jakarta Sans"/>
                    </a:rPr>
                    <a:t>www.solar-techsolutions.com</a:t>
                  </a:r>
                  <a:endParaRPr lang="en-US" sz="600" dirty="0">
                    <a:solidFill>
                      <a:srgbClr val="FFFFFF"/>
                    </a:solidFill>
                    <a:latin typeface="Plus Jakarta Sans"/>
                    <a:hlinkClick r:id="rId6" tooltip="http://www.solar-techsolutions.com/"/>
                  </a:endParaRPr>
                </a:p>
              </p:txBody>
            </p: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CFD21869-F0A5-CA2E-100A-2200C653D963}"/>
                  </a:ext>
                </a:extLst>
              </p:cNvPr>
              <p:cNvGrpSpPr/>
              <p:nvPr/>
            </p:nvGrpSpPr>
            <p:grpSpPr>
              <a:xfrm>
                <a:off x="437524" y="10397408"/>
                <a:ext cx="1800119" cy="139683"/>
                <a:chOff x="437524" y="10397409"/>
                <a:chExt cx="1800119" cy="139683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437524" y="10397409"/>
                  <a:ext cx="139683" cy="139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Freeform 24"/>
                <p:cNvSpPr/>
                <p:nvPr/>
              </p:nvSpPr>
              <p:spPr>
                <a:xfrm>
                  <a:off x="479024" y="10426762"/>
                  <a:ext cx="56683" cy="80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78" h="107968">
                      <a:moveTo>
                        <a:pt x="0" y="0"/>
                      </a:moveTo>
                      <a:lnTo>
                        <a:pt x="75578" y="0"/>
                      </a:lnTo>
                      <a:lnTo>
                        <a:pt x="75578" y="107968"/>
                      </a:lnTo>
                      <a:lnTo>
                        <a:pt x="0" y="1079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624832" y="10422850"/>
                  <a:ext cx="1612811" cy="8880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720"/>
                    </a:lnSpc>
                    <a:spcBef>
                      <a:spcPct val="0"/>
                    </a:spcBef>
                  </a:pPr>
                  <a:r>
                    <a:rPr lang="en-US" sz="600" dirty="0">
                      <a:solidFill>
                        <a:srgbClr val="FFFFFF"/>
                      </a:solidFill>
                      <a:latin typeface="Plus Jakarta Sans"/>
                    </a:rPr>
                    <a:t>123 Renewable Avenue, Sunnyville, CA 98765</a:t>
                  </a:r>
                </a:p>
              </p:txBody>
            </p: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8C50FB5A-456F-C551-74DB-32D2EF785AF0}"/>
                  </a:ext>
                </a:extLst>
              </p:cNvPr>
              <p:cNvGrpSpPr/>
              <p:nvPr/>
            </p:nvGrpSpPr>
            <p:grpSpPr>
              <a:xfrm>
                <a:off x="2760978" y="10396779"/>
                <a:ext cx="717438" cy="140941"/>
                <a:chOff x="2760979" y="10396780"/>
                <a:chExt cx="717438" cy="140941"/>
              </a:xfrm>
            </p:grpSpPr>
            <p:sp>
              <p:nvSpPr>
                <p:cNvPr id="28" name="Freeform 28"/>
                <p:cNvSpPr/>
                <p:nvPr/>
              </p:nvSpPr>
              <p:spPr>
                <a:xfrm>
                  <a:off x="2760979" y="10396780"/>
                  <a:ext cx="140941" cy="140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Freeform 30"/>
                <p:cNvSpPr/>
                <p:nvPr/>
              </p:nvSpPr>
              <p:spPr>
                <a:xfrm>
                  <a:off x="2794581" y="10430382"/>
                  <a:ext cx="73737" cy="7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16" h="98316">
                      <a:moveTo>
                        <a:pt x="0" y="0"/>
                      </a:moveTo>
                      <a:lnTo>
                        <a:pt x="98316" y="0"/>
                      </a:lnTo>
                      <a:lnTo>
                        <a:pt x="98316" y="98316"/>
                      </a:lnTo>
                      <a:lnTo>
                        <a:pt x="0" y="983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2955470" y="10422850"/>
                  <a:ext cx="522947" cy="8880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20"/>
                    </a:lnSpc>
                    <a:spcBef>
                      <a:spcPct val="0"/>
                    </a:spcBef>
                  </a:pPr>
                  <a:r>
                    <a:rPr lang="en-US" sz="600" dirty="0">
                      <a:solidFill>
                        <a:srgbClr val="FFFFFF"/>
                      </a:solidFill>
                      <a:latin typeface="Plus Jakarta Sans"/>
                    </a:rPr>
                    <a:t>555-123-4567</a:t>
                  </a:r>
                </a:p>
              </p:txBody>
            </p:sp>
          </p:grp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3C87E775-4655-EFE8-9753-E9858844D7B9}"/>
                </a:ext>
              </a:extLst>
            </p:cNvPr>
            <p:cNvGrpSpPr/>
            <p:nvPr/>
          </p:nvGrpSpPr>
          <p:grpSpPr>
            <a:xfrm>
              <a:off x="438188" y="8395653"/>
              <a:ext cx="6683994" cy="1586153"/>
              <a:chOff x="438188" y="8395653"/>
              <a:chExt cx="6683994" cy="1586153"/>
            </a:xfrm>
          </p:grpSpPr>
          <p:sp>
            <p:nvSpPr>
              <p:cNvPr id="36" name="Freeform 36"/>
              <p:cNvSpPr>
                <a:spLocks/>
              </p:cNvSpPr>
              <p:nvPr/>
            </p:nvSpPr>
            <p:spPr>
              <a:xfrm>
                <a:off x="438188" y="8833981"/>
                <a:ext cx="6683992" cy="1147824"/>
              </a:xfrm>
              <a:custGeom>
                <a:avLst/>
                <a:gdLst/>
                <a:ahLst/>
                <a:cxnLst/>
                <a:rect l="l" t="t" r="r" b="b"/>
                <a:pathLst>
                  <a:path w="1253804" h="431220">
                    <a:moveTo>
                      <a:pt x="0" y="0"/>
                    </a:moveTo>
                    <a:lnTo>
                      <a:pt x="1253804" y="0"/>
                    </a:lnTo>
                    <a:lnTo>
                      <a:pt x="1253804" y="431220"/>
                    </a:lnTo>
                    <a:lnTo>
                      <a:pt x="0" y="431220"/>
                    </a:lnTo>
                    <a:close/>
                  </a:path>
                </a:pathLst>
              </a:custGeom>
              <a:solidFill>
                <a:srgbClr val="1E565A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EEC3EDA-C569-4501-787D-904EF537F1DC}"/>
                  </a:ext>
                </a:extLst>
              </p:cNvPr>
              <p:cNvCxnSpPr/>
              <p:nvPr/>
            </p:nvCxnSpPr>
            <p:spPr>
              <a:xfrm>
                <a:off x="3778250" y="8833981"/>
                <a:ext cx="0" cy="1147824"/>
              </a:xfrm>
              <a:prstGeom prst="line">
                <a:avLst/>
              </a:prstGeom>
              <a:ln w="6350">
                <a:solidFill>
                  <a:srgbClr val="4B787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reeform 33"/>
              <p:cNvSpPr/>
              <p:nvPr/>
            </p:nvSpPr>
            <p:spPr>
              <a:xfrm>
                <a:off x="438190" y="8395653"/>
                <a:ext cx="6683992" cy="1586153"/>
              </a:xfrm>
              <a:custGeom>
                <a:avLst/>
                <a:gdLst/>
                <a:ahLst/>
                <a:cxnLst/>
                <a:rect l="l" t="t" r="r" b="b"/>
                <a:pathLst>
                  <a:path w="2682910" h="636671">
                    <a:moveTo>
                      <a:pt x="0" y="0"/>
                    </a:moveTo>
                    <a:lnTo>
                      <a:pt x="2682910" y="0"/>
                    </a:lnTo>
                    <a:lnTo>
                      <a:pt x="2682910" y="636671"/>
                    </a:lnTo>
                    <a:lnTo>
                      <a:pt x="0" y="6366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E565A">
                    <a:alpha val="4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2324137" y="8985119"/>
                <a:ext cx="1171289" cy="909346"/>
              </a:xfrm>
              <a:custGeom>
                <a:avLst/>
                <a:gdLst/>
                <a:ahLst/>
                <a:cxnLst/>
                <a:rect l="l" t="t" r="r" b="b"/>
                <a:pathLst>
                  <a:path w="1171289" h="909346">
                    <a:moveTo>
                      <a:pt x="0" y="0"/>
                    </a:moveTo>
                    <a:lnTo>
                      <a:pt x="1171289" y="0"/>
                    </a:lnTo>
                    <a:lnTo>
                      <a:pt x="1171289" y="909346"/>
                    </a:lnTo>
                    <a:lnTo>
                      <a:pt x="0" y="9093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alphaModFix amt="19999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2506820" y="8902798"/>
                <a:ext cx="1198913" cy="1079007"/>
              </a:xfrm>
              <a:custGeom>
                <a:avLst/>
                <a:gdLst/>
                <a:ahLst/>
                <a:cxnLst/>
                <a:rect l="l" t="t" r="r" b="b"/>
                <a:pathLst>
                  <a:path w="232124" h="208909">
                    <a:moveTo>
                      <a:pt x="0" y="0"/>
                    </a:moveTo>
                    <a:lnTo>
                      <a:pt x="232124" y="0"/>
                    </a:lnTo>
                    <a:lnTo>
                      <a:pt x="232124" y="208909"/>
                    </a:lnTo>
                    <a:lnTo>
                      <a:pt x="0" y="208909"/>
                    </a:lnTo>
                    <a:close/>
                  </a:path>
                </a:pathLst>
              </a:custGeom>
              <a:blipFill>
                <a:blip r:embed="rId13"/>
                <a:stretch>
                  <a:fillRect l="-73360" t="-7282" r="-74264" b="-76838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Freeform 44"/>
              <p:cNvSpPr/>
              <p:nvPr/>
            </p:nvSpPr>
            <p:spPr>
              <a:xfrm>
                <a:off x="5661518" y="8985119"/>
                <a:ext cx="1171289" cy="909346"/>
              </a:xfrm>
              <a:custGeom>
                <a:avLst/>
                <a:gdLst/>
                <a:ahLst/>
                <a:cxnLst/>
                <a:rect l="l" t="t" r="r" b="b"/>
                <a:pathLst>
                  <a:path w="1171289" h="909346">
                    <a:moveTo>
                      <a:pt x="0" y="0"/>
                    </a:moveTo>
                    <a:lnTo>
                      <a:pt x="1171288" y="0"/>
                    </a:lnTo>
                    <a:lnTo>
                      <a:pt x="1171288" y="909346"/>
                    </a:lnTo>
                    <a:lnTo>
                      <a:pt x="0" y="9093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alphaModFix amt="19999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5839849" y="8902798"/>
                <a:ext cx="1198913" cy="1079007"/>
              </a:xfrm>
              <a:custGeom>
                <a:avLst/>
                <a:gdLst/>
                <a:ahLst/>
                <a:cxnLst/>
                <a:rect l="l" t="t" r="r" b="b"/>
                <a:pathLst>
                  <a:path w="232124" h="208909">
                    <a:moveTo>
                      <a:pt x="0" y="0"/>
                    </a:moveTo>
                    <a:lnTo>
                      <a:pt x="232124" y="0"/>
                    </a:lnTo>
                    <a:lnTo>
                      <a:pt x="232124" y="208909"/>
                    </a:lnTo>
                    <a:lnTo>
                      <a:pt x="0" y="208909"/>
                    </a:lnTo>
                    <a:close/>
                  </a:path>
                </a:pathLst>
              </a:custGeom>
              <a:blipFill>
                <a:blip r:embed="rId14"/>
                <a:stretch>
                  <a:fillRect l="-72440" t="-5992" r="-73739" b="-77417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9" name="TextBox 149"/>
              <p:cNvSpPr txBox="1"/>
              <p:nvPr/>
            </p:nvSpPr>
            <p:spPr>
              <a:xfrm>
                <a:off x="604505" y="9031695"/>
                <a:ext cx="1897964" cy="3340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10"/>
                  </a:lnSpc>
                </a:pPr>
                <a:r>
                  <a:rPr lang="en-US" sz="700" i="1" dirty="0">
                    <a:solidFill>
                      <a:srgbClr val="FFFFFF"/>
                    </a:solidFill>
                    <a:latin typeface="Plus Jakarta Sans" pitchFamily="2" charset="0"/>
                  </a:rPr>
                  <a:t>Outstanding service, from initial consultation to final installation, exceeded expectations. Highly recommend for solar solutions!</a:t>
                </a:r>
              </a:p>
            </p:txBody>
          </p:sp>
          <p:sp>
            <p:nvSpPr>
              <p:cNvPr id="150" name="TextBox 150"/>
              <p:cNvSpPr txBox="1"/>
              <p:nvPr/>
            </p:nvSpPr>
            <p:spPr>
              <a:xfrm>
                <a:off x="604505" y="9641430"/>
                <a:ext cx="774609" cy="1055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10"/>
                  </a:lnSpc>
                </a:pPr>
                <a:r>
                  <a:rPr lang="en-US" sz="700" b="1" dirty="0">
                    <a:solidFill>
                      <a:srgbClr val="FFFFFF"/>
                    </a:solidFill>
                    <a:latin typeface="Plus Jakarta Sans" pitchFamily="2" charset="0"/>
                  </a:rPr>
                  <a:t>Michael Johnson</a:t>
                </a:r>
              </a:p>
            </p:txBody>
          </p:sp>
          <p:sp>
            <p:nvSpPr>
              <p:cNvPr id="151" name="TextBox 151"/>
              <p:cNvSpPr txBox="1"/>
              <p:nvPr/>
            </p:nvSpPr>
            <p:spPr>
              <a:xfrm>
                <a:off x="604505" y="9769280"/>
                <a:ext cx="774609" cy="808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650"/>
                  </a:lnSpc>
                </a:pPr>
                <a:r>
                  <a:rPr lang="en-US" sz="500" dirty="0">
                    <a:solidFill>
                      <a:srgbClr val="FFFFFF"/>
                    </a:solidFill>
                    <a:latin typeface="Plus Jakarta Sans"/>
                  </a:rPr>
                  <a:t>CEO at XYZ Corporation</a:t>
                </a:r>
              </a:p>
            </p:txBody>
          </p:sp>
          <p:sp>
            <p:nvSpPr>
              <p:cNvPr id="152" name="TextBox 152"/>
              <p:cNvSpPr txBox="1"/>
              <p:nvPr/>
            </p:nvSpPr>
            <p:spPr>
              <a:xfrm>
                <a:off x="3941885" y="9031695"/>
                <a:ext cx="1897964" cy="3398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700" i="1" dirty="0">
                    <a:solidFill>
                      <a:srgbClr val="FFFFFF"/>
                    </a:solidFill>
                    <a:latin typeface="Plus Jakarta Sans" pitchFamily="2" charset="0"/>
                  </a:rPr>
                  <a:t>Extremely pleased with the professionalism, efficiency, and quality of the solar panel installation. Excellent company to work with!</a:t>
                </a:r>
              </a:p>
            </p:txBody>
          </p:sp>
          <p:sp>
            <p:nvSpPr>
              <p:cNvPr id="153" name="TextBox 153"/>
              <p:cNvSpPr txBox="1"/>
              <p:nvPr/>
            </p:nvSpPr>
            <p:spPr>
              <a:xfrm>
                <a:off x="3941885" y="9641430"/>
                <a:ext cx="774609" cy="1055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10"/>
                  </a:lnSpc>
                  <a:spcBef>
                    <a:spcPct val="0"/>
                  </a:spcBef>
                </a:pPr>
                <a:r>
                  <a:rPr lang="en-US" sz="700" b="1" dirty="0">
                    <a:solidFill>
                      <a:srgbClr val="FFFFFF"/>
                    </a:solidFill>
                    <a:latin typeface="Plus Jakarta Sans" pitchFamily="2" charset="0"/>
                  </a:rPr>
                  <a:t>Jessica Lee</a:t>
                </a:r>
              </a:p>
            </p:txBody>
          </p:sp>
          <p:sp>
            <p:nvSpPr>
              <p:cNvPr id="154" name="TextBox 154"/>
              <p:cNvSpPr txBox="1"/>
              <p:nvPr/>
            </p:nvSpPr>
            <p:spPr>
              <a:xfrm>
                <a:off x="3941885" y="9769280"/>
                <a:ext cx="774609" cy="743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650"/>
                  </a:lnSpc>
                  <a:spcBef>
                    <a:spcPct val="0"/>
                  </a:spcBef>
                </a:pPr>
                <a:r>
                  <a:rPr lang="en-US" sz="500" u="none" strike="noStrike" dirty="0">
                    <a:solidFill>
                      <a:srgbClr val="FFFFFF"/>
                    </a:solidFill>
                    <a:latin typeface="Plus Jakarta Sans"/>
                  </a:rPr>
                  <a:t>CFO at XYZ Corporation</a:t>
                </a:r>
              </a:p>
            </p:txBody>
          </p:sp>
          <p:sp>
            <p:nvSpPr>
              <p:cNvPr id="155" name="TextBox 155"/>
              <p:cNvSpPr txBox="1"/>
              <p:nvPr/>
            </p:nvSpPr>
            <p:spPr>
              <a:xfrm>
                <a:off x="2675296" y="8556088"/>
                <a:ext cx="2209407" cy="1425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b="1" u="none" strike="noStrike" spc="-23" dirty="0">
                    <a:solidFill>
                      <a:srgbClr val="1E565A"/>
                    </a:solidFill>
                    <a:latin typeface="Plus Jakarta Sans" pitchFamily="2" charset="0"/>
                  </a:rPr>
                  <a:t>WHAT OUR CUSTOMERS SAY</a:t>
                </a: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B1EDFC3D-D0C3-D89B-0A49-8B295C83FBE1}"/>
                </a:ext>
              </a:extLst>
            </p:cNvPr>
            <p:cNvGrpSpPr/>
            <p:nvPr/>
          </p:nvGrpSpPr>
          <p:grpSpPr>
            <a:xfrm>
              <a:off x="3879924" y="5313907"/>
              <a:ext cx="3241886" cy="2901865"/>
              <a:chOff x="3879924" y="5313907"/>
              <a:chExt cx="3241886" cy="2901865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3879924" y="5313907"/>
                <a:ext cx="3241886" cy="2901864"/>
              </a:xfrm>
              <a:custGeom>
                <a:avLst/>
                <a:gdLst/>
                <a:ahLst/>
                <a:cxnLst/>
                <a:rect l="l" t="t" r="r" b="b"/>
                <a:pathLst>
                  <a:path w="1193661" h="1068465">
                    <a:moveTo>
                      <a:pt x="0" y="0"/>
                    </a:moveTo>
                    <a:lnTo>
                      <a:pt x="1193661" y="0"/>
                    </a:lnTo>
                    <a:lnTo>
                      <a:pt x="1193661" y="1068465"/>
                    </a:lnTo>
                    <a:lnTo>
                      <a:pt x="0" y="106846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E565A">
                    <a:alpha val="4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AutoShape 65"/>
              <p:cNvSpPr/>
              <p:nvPr/>
            </p:nvSpPr>
            <p:spPr>
              <a:xfrm>
                <a:off x="4533339" y="5752236"/>
                <a:ext cx="0" cy="2463536"/>
              </a:xfrm>
              <a:prstGeom prst="line">
                <a:avLst/>
              </a:prstGeom>
              <a:ln w="9525" cap="flat">
                <a:solidFill>
                  <a:srgbClr val="1E565A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AutoShape 69"/>
              <p:cNvSpPr/>
              <p:nvPr/>
            </p:nvSpPr>
            <p:spPr>
              <a:xfrm>
                <a:off x="3879924" y="5752236"/>
                <a:ext cx="3241886" cy="0"/>
              </a:xfrm>
              <a:prstGeom prst="line">
                <a:avLst/>
              </a:prstGeom>
              <a:ln w="9525" cap="flat">
                <a:solidFill>
                  <a:srgbClr val="1E565A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AutoShape 70"/>
              <p:cNvSpPr/>
              <p:nvPr/>
            </p:nvSpPr>
            <p:spPr>
              <a:xfrm>
                <a:off x="3879924" y="6573414"/>
                <a:ext cx="3241886" cy="0"/>
              </a:xfrm>
              <a:prstGeom prst="line">
                <a:avLst/>
              </a:prstGeom>
              <a:ln w="9525" cap="flat">
                <a:solidFill>
                  <a:srgbClr val="1E565A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AutoShape 71"/>
              <p:cNvSpPr/>
              <p:nvPr/>
            </p:nvSpPr>
            <p:spPr>
              <a:xfrm>
                <a:off x="3879924" y="7394592"/>
                <a:ext cx="3241886" cy="0"/>
              </a:xfrm>
              <a:prstGeom prst="line">
                <a:avLst/>
              </a:prstGeom>
              <a:ln w="9525" cap="flat">
                <a:solidFill>
                  <a:srgbClr val="1E565A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" name="Freeform 118"/>
              <p:cNvSpPr/>
              <p:nvPr/>
            </p:nvSpPr>
            <p:spPr>
              <a:xfrm>
                <a:off x="4134402" y="7749223"/>
                <a:ext cx="149222" cy="111917"/>
              </a:xfrm>
              <a:custGeom>
                <a:avLst/>
                <a:gdLst/>
                <a:ahLst/>
                <a:cxnLst/>
                <a:rect l="l" t="t" r="r" b="b"/>
                <a:pathLst>
                  <a:path w="149222" h="111917">
                    <a:moveTo>
                      <a:pt x="0" y="0"/>
                    </a:moveTo>
                    <a:lnTo>
                      <a:pt x="149222" y="0"/>
                    </a:lnTo>
                    <a:lnTo>
                      <a:pt x="149222" y="111916"/>
                    </a:lnTo>
                    <a:lnTo>
                      <a:pt x="0" y="11191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529F2B6B-FF73-5712-DCFD-F8024F8E9CD3}"/>
                  </a:ext>
                </a:extLst>
              </p:cNvPr>
              <p:cNvGrpSpPr/>
              <p:nvPr/>
            </p:nvGrpSpPr>
            <p:grpSpPr>
              <a:xfrm>
                <a:off x="4708674" y="7642602"/>
                <a:ext cx="2237801" cy="325158"/>
                <a:chOff x="4706293" y="7633872"/>
                <a:chExt cx="2237801" cy="325158"/>
              </a:xfrm>
            </p:grpSpPr>
            <p:sp>
              <p:nvSpPr>
                <p:cNvPr id="119" name="TextBox 119"/>
                <p:cNvSpPr txBox="1"/>
                <p:nvPr/>
              </p:nvSpPr>
              <p:spPr>
                <a:xfrm>
                  <a:off x="4706293" y="7778480"/>
                  <a:ext cx="2237801" cy="1805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15"/>
                    </a:lnSpc>
                    <a:spcBef>
                      <a:spcPct val="0"/>
                    </a:spcBef>
                  </a:pPr>
                  <a:r>
                    <a:rPr lang="en-US" sz="550" u="none" strike="noStrike" dirty="0">
                      <a:solidFill>
                        <a:srgbClr val="272727"/>
                      </a:solidFill>
                      <a:latin typeface="Plus Jakarta Sans"/>
                    </a:rPr>
                    <a:t>Our dedication prioritizes customers with personalized support, </a:t>
                  </a:r>
                </a:p>
                <a:p>
                  <a:pPr marL="0" lvl="0" indent="0" algn="l">
                    <a:lnSpc>
                      <a:spcPts val="715"/>
                    </a:lnSpc>
                    <a:spcBef>
                      <a:spcPct val="0"/>
                    </a:spcBef>
                  </a:pPr>
                  <a:r>
                    <a:rPr lang="en-US" sz="550" u="none" strike="noStrike" dirty="0">
                      <a:solidFill>
                        <a:srgbClr val="272727"/>
                      </a:solidFill>
                      <a:latin typeface="Plus Jakarta Sans"/>
                    </a:rPr>
                    <a:t>tailored solutions, and exceptional service experiences always</a:t>
                  </a:r>
                </a:p>
              </p:txBody>
            </p:sp>
            <p:sp>
              <p:nvSpPr>
                <p:cNvPr id="120" name="TextBox 120"/>
                <p:cNvSpPr txBox="1"/>
                <p:nvPr/>
              </p:nvSpPr>
              <p:spPr>
                <a:xfrm>
                  <a:off x="4706293" y="7633872"/>
                  <a:ext cx="1172333" cy="1075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854"/>
                    </a:lnSpc>
                  </a:pPr>
                  <a:r>
                    <a:rPr lang="en-US" sz="657" b="1" dirty="0">
                      <a:solidFill>
                        <a:srgbClr val="1E565A"/>
                      </a:solidFill>
                      <a:latin typeface="Plus Jakarta Sans" pitchFamily="2" charset="0"/>
                      <a:cs typeface="Plus Jakarta Sans" pitchFamily="2" charset="0"/>
                    </a:rPr>
                    <a:t>Customer-Centric Focus</a:t>
                  </a:r>
                </a:p>
              </p:txBody>
            </p:sp>
          </p:grpSp>
          <p:sp>
            <p:nvSpPr>
              <p:cNvPr id="121" name="Freeform 121"/>
              <p:cNvSpPr/>
              <p:nvPr/>
            </p:nvSpPr>
            <p:spPr>
              <a:xfrm>
                <a:off x="4134402" y="6928045"/>
                <a:ext cx="149222" cy="111917"/>
              </a:xfrm>
              <a:custGeom>
                <a:avLst/>
                <a:gdLst/>
                <a:ahLst/>
                <a:cxnLst/>
                <a:rect l="l" t="t" r="r" b="b"/>
                <a:pathLst>
                  <a:path w="149222" h="111917">
                    <a:moveTo>
                      <a:pt x="0" y="0"/>
                    </a:moveTo>
                    <a:lnTo>
                      <a:pt x="149222" y="0"/>
                    </a:lnTo>
                    <a:lnTo>
                      <a:pt x="149222" y="111917"/>
                    </a:lnTo>
                    <a:lnTo>
                      <a:pt x="0" y="11191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412D6378-BF40-EB13-44C9-182146FA74C9}"/>
                  </a:ext>
                </a:extLst>
              </p:cNvPr>
              <p:cNvGrpSpPr/>
              <p:nvPr/>
            </p:nvGrpSpPr>
            <p:grpSpPr>
              <a:xfrm>
                <a:off x="4708674" y="6821424"/>
                <a:ext cx="2237801" cy="325158"/>
                <a:chOff x="4706293" y="6814281"/>
                <a:chExt cx="2237801" cy="325158"/>
              </a:xfrm>
            </p:grpSpPr>
            <p:sp>
              <p:nvSpPr>
                <p:cNvPr id="122" name="TextBox 122"/>
                <p:cNvSpPr txBox="1"/>
                <p:nvPr/>
              </p:nvSpPr>
              <p:spPr>
                <a:xfrm>
                  <a:off x="4706293" y="6958889"/>
                  <a:ext cx="2237801" cy="1805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15"/>
                    </a:lnSpc>
                    <a:spcBef>
                      <a:spcPct val="0"/>
                    </a:spcBef>
                  </a:pPr>
                  <a:r>
                    <a:rPr lang="en-US" sz="550" u="none" strike="noStrike" dirty="0">
                      <a:solidFill>
                        <a:srgbClr val="272727"/>
                      </a:solidFill>
                      <a:latin typeface="Plus Jakarta Sans"/>
                    </a:rPr>
                    <a:t>We uphold the highest standards of quality, engineering products </a:t>
                  </a:r>
                </a:p>
                <a:p>
                  <a:pPr marL="0" lvl="0" indent="0" algn="l">
                    <a:lnSpc>
                      <a:spcPts val="715"/>
                    </a:lnSpc>
                    <a:spcBef>
                      <a:spcPct val="0"/>
                    </a:spcBef>
                  </a:pPr>
                  <a:r>
                    <a:rPr lang="en-US" sz="550" u="none" strike="noStrike" dirty="0">
                      <a:solidFill>
                        <a:srgbClr val="272727"/>
                      </a:solidFill>
                      <a:latin typeface="Plus Jakarta Sans"/>
                    </a:rPr>
                    <a:t>built to last, ensuring reliability, durability, and customer satisfaction</a:t>
                  </a:r>
                </a:p>
              </p:txBody>
            </p:sp>
            <p:sp>
              <p:nvSpPr>
                <p:cNvPr id="123" name="TextBox 123"/>
                <p:cNvSpPr txBox="1"/>
                <p:nvPr/>
              </p:nvSpPr>
              <p:spPr>
                <a:xfrm>
                  <a:off x="4706293" y="6814281"/>
                  <a:ext cx="1172333" cy="1075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854"/>
                    </a:lnSpc>
                  </a:pPr>
                  <a:r>
                    <a:rPr lang="en-US" sz="657" b="1" dirty="0">
                      <a:solidFill>
                        <a:srgbClr val="1E565A"/>
                      </a:solidFill>
                      <a:latin typeface="Plus Jakarta Sans" pitchFamily="2" charset="0"/>
                      <a:cs typeface="Plus Jakarta Sans" pitchFamily="2" charset="0"/>
                    </a:rPr>
                    <a:t>Quality and Durability</a:t>
                  </a:r>
                </a:p>
              </p:txBody>
            </p:sp>
          </p:grpSp>
          <p:sp>
            <p:nvSpPr>
              <p:cNvPr id="124" name="Freeform 124"/>
              <p:cNvSpPr/>
              <p:nvPr/>
            </p:nvSpPr>
            <p:spPr>
              <a:xfrm>
                <a:off x="4132020" y="6106866"/>
                <a:ext cx="149222" cy="111917"/>
              </a:xfrm>
              <a:custGeom>
                <a:avLst/>
                <a:gdLst/>
                <a:ahLst/>
                <a:cxnLst/>
                <a:rect l="l" t="t" r="r" b="b"/>
                <a:pathLst>
                  <a:path w="149222" h="111917">
                    <a:moveTo>
                      <a:pt x="0" y="0"/>
                    </a:moveTo>
                    <a:lnTo>
                      <a:pt x="149222" y="0"/>
                    </a:lnTo>
                    <a:lnTo>
                      <a:pt x="149222" y="111917"/>
                    </a:lnTo>
                    <a:lnTo>
                      <a:pt x="0" y="11191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961A2016-5F4C-4FF8-E527-7CD4EE61A37D}"/>
                  </a:ext>
                </a:extLst>
              </p:cNvPr>
              <p:cNvGrpSpPr/>
              <p:nvPr/>
            </p:nvGrpSpPr>
            <p:grpSpPr>
              <a:xfrm>
                <a:off x="4708674" y="6000246"/>
                <a:ext cx="2237801" cy="325158"/>
                <a:chOff x="4706293" y="5994690"/>
                <a:chExt cx="2237801" cy="325158"/>
              </a:xfrm>
            </p:grpSpPr>
            <p:sp>
              <p:nvSpPr>
                <p:cNvPr id="125" name="TextBox 125"/>
                <p:cNvSpPr txBox="1"/>
                <p:nvPr/>
              </p:nvSpPr>
              <p:spPr>
                <a:xfrm>
                  <a:off x="4706293" y="6139298"/>
                  <a:ext cx="2237801" cy="1805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715"/>
                    </a:lnSpc>
                  </a:pPr>
                  <a:r>
                    <a:rPr lang="en-US" sz="550" dirty="0">
                      <a:solidFill>
                        <a:srgbClr val="272727"/>
                      </a:solidFill>
                      <a:latin typeface="Plus Jakarta Sans"/>
                    </a:rPr>
                    <a:t>Our team pioneers cutting-edge solutions, backed by years of </a:t>
                  </a:r>
                </a:p>
                <a:p>
                  <a:pPr marL="0" lvl="0" indent="0" algn="l">
                    <a:lnSpc>
                      <a:spcPts val="715"/>
                    </a:lnSpc>
                    <a:spcBef>
                      <a:spcPct val="0"/>
                    </a:spcBef>
                  </a:pPr>
                  <a:r>
                    <a:rPr lang="en-US" sz="550" dirty="0">
                      <a:solidFill>
                        <a:srgbClr val="272727"/>
                      </a:solidFill>
                      <a:latin typeface="Plus Jakarta Sans"/>
                    </a:rPr>
                    <a:t>industry-leading expertise, ensuring innovation at every step</a:t>
                  </a:r>
                </a:p>
              </p:txBody>
            </p:sp>
            <p:sp>
              <p:nvSpPr>
                <p:cNvPr id="126" name="TextBox 126"/>
                <p:cNvSpPr txBox="1"/>
                <p:nvPr/>
              </p:nvSpPr>
              <p:spPr>
                <a:xfrm>
                  <a:off x="4706293" y="5994690"/>
                  <a:ext cx="1172333" cy="1075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854"/>
                    </a:lnSpc>
                  </a:pPr>
                  <a:r>
                    <a:rPr lang="en-US" sz="657" b="1" dirty="0">
                      <a:solidFill>
                        <a:srgbClr val="1E565A"/>
                      </a:solidFill>
                      <a:latin typeface="Plus Jakarta Sans" pitchFamily="2" charset="0"/>
                      <a:cs typeface="Plus Jakarta Sans" pitchFamily="2" charset="0"/>
                    </a:rPr>
                    <a:t>Innovation and Expertise</a:t>
                  </a:r>
                </a:p>
              </p:txBody>
            </p:sp>
          </p:grpSp>
          <p:sp>
            <p:nvSpPr>
              <p:cNvPr id="136" name="TextBox 136"/>
              <p:cNvSpPr txBox="1"/>
              <p:nvPr/>
            </p:nvSpPr>
            <p:spPr>
              <a:xfrm>
                <a:off x="4839181" y="5471159"/>
                <a:ext cx="1323373" cy="1425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b="1" u="none" strike="noStrike" spc="-23" dirty="0">
                    <a:solidFill>
                      <a:srgbClr val="1E565A"/>
                    </a:solidFill>
                    <a:latin typeface="Plus Jakarta Sans" pitchFamily="2" charset="0"/>
                  </a:rPr>
                  <a:t>WHY US?</a:t>
                </a:r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84B43DED-CE58-9FEA-D8EA-EDF173B9ADB0}"/>
                </a:ext>
              </a:extLst>
            </p:cNvPr>
            <p:cNvGrpSpPr/>
            <p:nvPr/>
          </p:nvGrpSpPr>
          <p:grpSpPr>
            <a:xfrm>
              <a:off x="438190" y="5313908"/>
              <a:ext cx="3279448" cy="2901864"/>
              <a:chOff x="438190" y="5313908"/>
              <a:chExt cx="3279448" cy="2901864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438190" y="5313908"/>
                <a:ext cx="3241886" cy="2901864"/>
              </a:xfrm>
              <a:custGeom>
                <a:avLst/>
                <a:gdLst/>
                <a:ahLst/>
                <a:cxnLst/>
                <a:rect l="l" t="t" r="r" b="b"/>
                <a:pathLst>
                  <a:path w="1193661" h="1068465">
                    <a:moveTo>
                      <a:pt x="0" y="0"/>
                    </a:moveTo>
                    <a:lnTo>
                      <a:pt x="1193661" y="0"/>
                    </a:lnTo>
                    <a:lnTo>
                      <a:pt x="1193661" y="1068465"/>
                    </a:lnTo>
                    <a:lnTo>
                      <a:pt x="0" y="106846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E565A">
                    <a:alpha val="4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AutoShape 64"/>
              <p:cNvSpPr/>
              <p:nvPr/>
            </p:nvSpPr>
            <p:spPr>
              <a:xfrm>
                <a:off x="2059133" y="5752236"/>
                <a:ext cx="0" cy="2463536"/>
              </a:xfrm>
              <a:prstGeom prst="line">
                <a:avLst/>
              </a:prstGeom>
              <a:ln w="9525" cap="flat">
                <a:solidFill>
                  <a:srgbClr val="1E565A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AutoShape 67"/>
              <p:cNvSpPr/>
              <p:nvPr/>
            </p:nvSpPr>
            <p:spPr>
              <a:xfrm>
                <a:off x="438190" y="6988767"/>
                <a:ext cx="3241886" cy="0"/>
              </a:xfrm>
              <a:prstGeom prst="line">
                <a:avLst/>
              </a:prstGeom>
              <a:ln w="9525" cap="flat">
                <a:solidFill>
                  <a:srgbClr val="1E565A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AutoShape 68"/>
              <p:cNvSpPr/>
              <p:nvPr/>
            </p:nvSpPr>
            <p:spPr>
              <a:xfrm>
                <a:off x="438190" y="5752236"/>
                <a:ext cx="3241886" cy="0"/>
              </a:xfrm>
              <a:prstGeom prst="line">
                <a:avLst/>
              </a:prstGeom>
              <a:ln w="9525" cap="flat">
                <a:solidFill>
                  <a:srgbClr val="1E565A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Freeform 105"/>
              <p:cNvSpPr/>
              <p:nvPr/>
            </p:nvSpPr>
            <p:spPr>
              <a:xfrm>
                <a:off x="609913" y="6104531"/>
                <a:ext cx="212783" cy="107190"/>
              </a:xfrm>
              <a:custGeom>
                <a:avLst/>
                <a:gdLst/>
                <a:ahLst/>
                <a:cxnLst/>
                <a:rect l="l" t="t" r="r" b="b"/>
                <a:pathLst>
                  <a:path w="212783" h="107190">
                    <a:moveTo>
                      <a:pt x="0" y="0"/>
                    </a:moveTo>
                    <a:lnTo>
                      <a:pt x="212783" y="0"/>
                    </a:lnTo>
                    <a:lnTo>
                      <a:pt x="212783" y="107190"/>
                    </a:lnTo>
                    <a:lnTo>
                      <a:pt x="0" y="1071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" name="Freeform 106"/>
              <p:cNvSpPr/>
              <p:nvPr/>
            </p:nvSpPr>
            <p:spPr>
              <a:xfrm>
                <a:off x="2226565" y="6104531"/>
                <a:ext cx="212783" cy="107190"/>
              </a:xfrm>
              <a:custGeom>
                <a:avLst/>
                <a:gdLst/>
                <a:ahLst/>
                <a:cxnLst/>
                <a:rect l="l" t="t" r="r" b="b"/>
                <a:pathLst>
                  <a:path w="212783" h="107190">
                    <a:moveTo>
                      <a:pt x="0" y="0"/>
                    </a:moveTo>
                    <a:lnTo>
                      <a:pt x="212783" y="0"/>
                    </a:lnTo>
                    <a:lnTo>
                      <a:pt x="212783" y="107190"/>
                    </a:lnTo>
                    <a:lnTo>
                      <a:pt x="0" y="1071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" name="Freeform 107"/>
              <p:cNvSpPr/>
              <p:nvPr/>
            </p:nvSpPr>
            <p:spPr>
              <a:xfrm>
                <a:off x="2226565" y="7334304"/>
                <a:ext cx="212783" cy="107190"/>
              </a:xfrm>
              <a:custGeom>
                <a:avLst/>
                <a:gdLst/>
                <a:ahLst/>
                <a:cxnLst/>
                <a:rect l="l" t="t" r="r" b="b"/>
                <a:pathLst>
                  <a:path w="212783" h="107190">
                    <a:moveTo>
                      <a:pt x="0" y="0"/>
                    </a:moveTo>
                    <a:lnTo>
                      <a:pt x="212783" y="0"/>
                    </a:lnTo>
                    <a:lnTo>
                      <a:pt x="212783" y="107190"/>
                    </a:lnTo>
                    <a:lnTo>
                      <a:pt x="0" y="1071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" name="Freeform 108"/>
              <p:cNvSpPr/>
              <p:nvPr/>
            </p:nvSpPr>
            <p:spPr>
              <a:xfrm>
                <a:off x="611916" y="7334304"/>
                <a:ext cx="212783" cy="107190"/>
              </a:xfrm>
              <a:custGeom>
                <a:avLst/>
                <a:gdLst/>
                <a:ahLst/>
                <a:cxnLst/>
                <a:rect l="l" t="t" r="r" b="b"/>
                <a:pathLst>
                  <a:path w="212783" h="107190">
                    <a:moveTo>
                      <a:pt x="0" y="0"/>
                    </a:moveTo>
                    <a:lnTo>
                      <a:pt x="212783" y="0"/>
                    </a:lnTo>
                    <a:lnTo>
                      <a:pt x="212783" y="107190"/>
                    </a:lnTo>
                    <a:lnTo>
                      <a:pt x="0" y="1071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" name="TextBox 127"/>
              <p:cNvSpPr txBox="1"/>
              <p:nvPr/>
            </p:nvSpPr>
            <p:spPr>
              <a:xfrm>
                <a:off x="611916" y="6533826"/>
                <a:ext cx="1290370" cy="2644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15"/>
                  </a:lnSpc>
                </a:pPr>
                <a:r>
                  <a:rPr lang="en-US" sz="550" dirty="0">
                    <a:solidFill>
                      <a:srgbClr val="272727"/>
                    </a:solidFill>
                    <a:latin typeface="Plus Jakarta Sans"/>
                  </a:rPr>
                  <a:t>High-performance solar panels </a:t>
                </a:r>
                <a:br>
                  <a:rPr lang="en-US" sz="550" dirty="0">
                    <a:solidFill>
                      <a:srgbClr val="272727"/>
                    </a:solidFill>
                    <a:latin typeface="Plus Jakarta Sans"/>
                  </a:rPr>
                </a:br>
                <a:r>
                  <a:rPr lang="en-US" sz="550" dirty="0">
                    <a:solidFill>
                      <a:srgbClr val="272727"/>
                    </a:solidFill>
                    <a:latin typeface="Plus Jakarta Sans"/>
                  </a:rPr>
                  <a:t>deliver reliable and sustainable </a:t>
                </a:r>
                <a:br>
                  <a:rPr lang="en-US" sz="550" dirty="0">
                    <a:solidFill>
                      <a:srgbClr val="272727"/>
                    </a:solidFill>
                    <a:latin typeface="Plus Jakarta Sans"/>
                  </a:rPr>
                </a:br>
                <a:r>
                  <a:rPr lang="en-US" sz="550" dirty="0">
                    <a:solidFill>
                      <a:srgbClr val="272727"/>
                    </a:solidFill>
                    <a:latin typeface="Plus Jakarta Sans"/>
                  </a:rPr>
                  <a:t>energy for diverse applications</a:t>
                </a:r>
              </a:p>
            </p:txBody>
          </p:sp>
          <p:sp>
            <p:nvSpPr>
              <p:cNvPr id="128" name="TextBox 128"/>
              <p:cNvSpPr txBox="1"/>
              <p:nvPr/>
            </p:nvSpPr>
            <p:spPr>
              <a:xfrm>
                <a:off x="611916" y="6276751"/>
                <a:ext cx="845357" cy="1971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44"/>
                  </a:lnSpc>
                </a:pPr>
                <a:r>
                  <a:rPr lang="en-US" sz="649" b="1" dirty="0">
                    <a:solidFill>
                      <a:srgbClr val="1E565A"/>
                    </a:solidFill>
                    <a:latin typeface="Plus Jakarta Sans" pitchFamily="2" charset="0"/>
                    <a:cs typeface="Plus Jakarta Sans" pitchFamily="2" charset="0"/>
                  </a:rPr>
                  <a:t>Solar </a:t>
                </a:r>
              </a:p>
              <a:p>
                <a:pPr marL="0" lvl="0" indent="0" algn="l">
                  <a:lnSpc>
                    <a:spcPts val="844"/>
                  </a:lnSpc>
                  <a:spcBef>
                    <a:spcPct val="0"/>
                  </a:spcBef>
                </a:pPr>
                <a:r>
                  <a:rPr lang="en-US" sz="649" b="1" dirty="0">
                    <a:solidFill>
                      <a:srgbClr val="1E565A"/>
                    </a:solidFill>
                    <a:latin typeface="Plus Jakarta Sans" pitchFamily="2" charset="0"/>
                    <a:cs typeface="Plus Jakarta Sans" pitchFamily="2" charset="0"/>
                  </a:rPr>
                  <a:t>Panels</a:t>
                </a:r>
              </a:p>
            </p:txBody>
          </p:sp>
          <p:sp>
            <p:nvSpPr>
              <p:cNvPr id="129" name="TextBox 129"/>
              <p:cNvSpPr txBox="1"/>
              <p:nvPr/>
            </p:nvSpPr>
            <p:spPr>
              <a:xfrm>
                <a:off x="2226565" y="6533826"/>
                <a:ext cx="1290370" cy="2695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15"/>
                  </a:lnSpc>
                  <a:spcBef>
                    <a:spcPct val="0"/>
                  </a:spcBef>
                </a:pPr>
                <a:r>
                  <a:rPr lang="en-US" sz="550" u="none" strike="noStrike" dirty="0">
                    <a:solidFill>
                      <a:srgbClr val="272727"/>
                    </a:solidFill>
                    <a:latin typeface="Plus Jakarta Sans"/>
                  </a:rPr>
                  <a:t>Cutting-edge storage solutions efficiently store and manage </a:t>
                </a:r>
                <a:br>
                  <a:rPr lang="en-US" sz="550" u="none" strike="noStrike" dirty="0">
                    <a:solidFill>
                      <a:srgbClr val="272727"/>
                    </a:solidFill>
                    <a:latin typeface="Plus Jakarta Sans"/>
                  </a:rPr>
                </a:br>
                <a:r>
                  <a:rPr lang="en-US" sz="550" u="none" strike="noStrike" dirty="0">
                    <a:solidFill>
                      <a:srgbClr val="272727"/>
                    </a:solidFill>
                    <a:latin typeface="Plus Jakarta Sans"/>
                  </a:rPr>
                  <a:t>surplus solar energy</a:t>
                </a:r>
              </a:p>
            </p:txBody>
          </p:sp>
          <p:sp>
            <p:nvSpPr>
              <p:cNvPr id="130" name="TextBox 130"/>
              <p:cNvSpPr txBox="1"/>
              <p:nvPr/>
            </p:nvSpPr>
            <p:spPr>
              <a:xfrm>
                <a:off x="2226565" y="6276751"/>
                <a:ext cx="845357" cy="1971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44"/>
                  </a:lnSpc>
                </a:pPr>
                <a:r>
                  <a:rPr lang="en-US" sz="649" b="1" dirty="0">
                    <a:solidFill>
                      <a:srgbClr val="1E565A"/>
                    </a:solidFill>
                    <a:latin typeface="Plus Jakarta Sans" pitchFamily="2" charset="0"/>
                    <a:cs typeface="Plus Jakarta Sans" pitchFamily="2" charset="0"/>
                  </a:rPr>
                  <a:t>Energy </a:t>
                </a:r>
              </a:p>
              <a:p>
                <a:pPr marL="0" lvl="0" indent="0" algn="l">
                  <a:lnSpc>
                    <a:spcPts val="844"/>
                  </a:lnSpc>
                  <a:spcBef>
                    <a:spcPct val="0"/>
                  </a:spcBef>
                </a:pPr>
                <a:r>
                  <a:rPr lang="en-US" sz="649" b="1" dirty="0">
                    <a:solidFill>
                      <a:srgbClr val="1E565A"/>
                    </a:solidFill>
                    <a:latin typeface="Plus Jakarta Sans" pitchFamily="2" charset="0"/>
                    <a:cs typeface="Plus Jakarta Sans" pitchFamily="2" charset="0"/>
                  </a:rPr>
                  <a:t>Storage Systems</a:t>
                </a:r>
              </a:p>
            </p:txBody>
          </p:sp>
          <p:sp>
            <p:nvSpPr>
              <p:cNvPr id="131" name="TextBox 131"/>
              <p:cNvSpPr txBox="1"/>
              <p:nvPr/>
            </p:nvSpPr>
            <p:spPr>
              <a:xfrm>
                <a:off x="2226565" y="7765594"/>
                <a:ext cx="1290370" cy="2695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15"/>
                  </a:lnSpc>
                  <a:spcBef>
                    <a:spcPct val="0"/>
                  </a:spcBef>
                </a:pPr>
                <a:r>
                  <a:rPr lang="en-US" sz="550" u="none" strike="noStrike" dirty="0">
                    <a:solidFill>
                      <a:srgbClr val="272727"/>
                    </a:solidFill>
                    <a:latin typeface="Plus Jakarta Sans"/>
                  </a:rPr>
                  <a:t>Advanced monitoring systems optimize solar performance and enhance energy efficiency</a:t>
                </a:r>
              </a:p>
            </p:txBody>
          </p:sp>
          <p:sp>
            <p:nvSpPr>
              <p:cNvPr id="132" name="TextBox 132"/>
              <p:cNvSpPr txBox="1"/>
              <p:nvPr/>
            </p:nvSpPr>
            <p:spPr>
              <a:xfrm>
                <a:off x="2226565" y="7508519"/>
                <a:ext cx="845357" cy="1971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844"/>
                  </a:lnSpc>
                  <a:spcBef>
                    <a:spcPct val="0"/>
                  </a:spcBef>
                </a:pPr>
                <a:r>
                  <a:rPr lang="en-US" sz="649" b="1" u="none" strike="noStrike" dirty="0">
                    <a:solidFill>
                      <a:srgbClr val="1E565A"/>
                    </a:solidFill>
                    <a:latin typeface="Plus Jakarta Sans" pitchFamily="2" charset="0"/>
                    <a:cs typeface="Plus Jakarta Sans" pitchFamily="2" charset="0"/>
                  </a:rPr>
                  <a:t>Monitoring </a:t>
                </a:r>
              </a:p>
              <a:p>
                <a:pPr marL="0" lvl="0" indent="0" algn="l">
                  <a:lnSpc>
                    <a:spcPts val="844"/>
                  </a:lnSpc>
                  <a:spcBef>
                    <a:spcPct val="0"/>
                  </a:spcBef>
                </a:pPr>
                <a:r>
                  <a:rPr lang="en-US" sz="649" b="1" u="none" strike="noStrike" dirty="0">
                    <a:solidFill>
                      <a:srgbClr val="1E565A"/>
                    </a:solidFill>
                    <a:latin typeface="Plus Jakarta Sans" pitchFamily="2" charset="0"/>
                    <a:cs typeface="Plus Jakarta Sans" pitchFamily="2" charset="0"/>
                  </a:rPr>
                  <a:t>Solutions</a:t>
                </a:r>
              </a:p>
            </p:txBody>
          </p:sp>
          <p:sp>
            <p:nvSpPr>
              <p:cNvPr id="133" name="TextBox 133"/>
              <p:cNvSpPr txBox="1"/>
              <p:nvPr/>
            </p:nvSpPr>
            <p:spPr>
              <a:xfrm>
                <a:off x="611916" y="7765594"/>
                <a:ext cx="1290370" cy="2695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15"/>
                  </a:lnSpc>
                  <a:spcBef>
                    <a:spcPct val="0"/>
                  </a:spcBef>
                </a:pPr>
                <a:r>
                  <a:rPr lang="en-US" sz="550" u="none" strike="noStrike" dirty="0">
                    <a:solidFill>
                      <a:srgbClr val="272727"/>
                    </a:solidFill>
                    <a:latin typeface="Plus Jakarta Sans"/>
                  </a:rPr>
                  <a:t>State-of-the-art inverters convert solar energy into usable electricity </a:t>
                </a:r>
              </a:p>
              <a:p>
                <a:pPr marL="0" lvl="0" indent="0" algn="l">
                  <a:lnSpc>
                    <a:spcPts val="715"/>
                  </a:lnSpc>
                  <a:spcBef>
                    <a:spcPct val="0"/>
                  </a:spcBef>
                </a:pPr>
                <a:r>
                  <a:rPr lang="en-US" sz="550" u="none" strike="noStrike" dirty="0">
                    <a:solidFill>
                      <a:srgbClr val="272727"/>
                    </a:solidFill>
                    <a:latin typeface="Plus Jakarta Sans"/>
                  </a:rPr>
                  <a:t>for various applications</a:t>
                </a:r>
              </a:p>
            </p:txBody>
          </p:sp>
          <p:sp>
            <p:nvSpPr>
              <p:cNvPr id="134" name="TextBox 134"/>
              <p:cNvSpPr txBox="1"/>
              <p:nvPr/>
            </p:nvSpPr>
            <p:spPr>
              <a:xfrm>
                <a:off x="611916" y="7508519"/>
                <a:ext cx="845357" cy="1971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844"/>
                  </a:lnSpc>
                  <a:spcBef>
                    <a:spcPct val="0"/>
                  </a:spcBef>
                </a:pPr>
                <a:r>
                  <a:rPr lang="en-US" sz="649" b="1" u="none" strike="noStrike" dirty="0">
                    <a:solidFill>
                      <a:srgbClr val="1E565A"/>
                    </a:solidFill>
                    <a:latin typeface="Plus Jakarta Sans" pitchFamily="2" charset="0"/>
                    <a:cs typeface="Plus Jakarta Sans" pitchFamily="2" charset="0"/>
                  </a:rPr>
                  <a:t>Solar </a:t>
                </a:r>
              </a:p>
              <a:p>
                <a:pPr marL="0" lvl="0" indent="0" algn="l">
                  <a:lnSpc>
                    <a:spcPts val="844"/>
                  </a:lnSpc>
                  <a:spcBef>
                    <a:spcPct val="0"/>
                  </a:spcBef>
                </a:pPr>
                <a:r>
                  <a:rPr lang="en-US" sz="649" b="1" u="none" strike="noStrike" dirty="0">
                    <a:solidFill>
                      <a:srgbClr val="1E565A"/>
                    </a:solidFill>
                    <a:latin typeface="Plus Jakarta Sans" pitchFamily="2" charset="0"/>
                    <a:cs typeface="Plus Jakarta Sans" pitchFamily="2" charset="0"/>
                  </a:rPr>
                  <a:t>Inverters</a:t>
                </a:r>
              </a:p>
            </p:txBody>
          </p:sp>
          <p:sp>
            <p:nvSpPr>
              <p:cNvPr id="135" name="TextBox 135"/>
              <p:cNvSpPr txBox="1"/>
              <p:nvPr/>
            </p:nvSpPr>
            <p:spPr>
              <a:xfrm>
                <a:off x="1397447" y="5471159"/>
                <a:ext cx="1323373" cy="1425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b="1" u="none" strike="noStrike" spc="-23" dirty="0">
                    <a:solidFill>
                      <a:srgbClr val="1E565A"/>
                    </a:solidFill>
                    <a:latin typeface="Plus Jakarta Sans" pitchFamily="2" charset="0"/>
                  </a:rPr>
                  <a:t>OUR SERVICES</a:t>
                </a:r>
              </a:p>
            </p:txBody>
          </p:sp>
          <p:sp>
            <p:nvSpPr>
              <p:cNvPr id="171" name="TextBox 171"/>
              <p:cNvSpPr txBox="1"/>
              <p:nvPr/>
            </p:nvSpPr>
            <p:spPr>
              <a:xfrm>
                <a:off x="1469178" y="5561014"/>
                <a:ext cx="538561" cy="10180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8695"/>
                  </a:lnSpc>
                </a:pPr>
                <a:r>
                  <a:rPr lang="en-US" sz="6700" b="1" dirty="0">
                    <a:solidFill>
                      <a:srgbClr val="1E565A">
                        <a:alpha val="9804"/>
                      </a:srgbClr>
                    </a:solidFill>
                    <a:latin typeface="Plus Jakarta Sans" pitchFamily="2" charset="0"/>
                  </a:rPr>
                  <a:t>1</a:t>
                </a:r>
              </a:p>
            </p:txBody>
          </p:sp>
          <p:sp>
            <p:nvSpPr>
              <p:cNvPr id="172" name="TextBox 172"/>
              <p:cNvSpPr txBox="1"/>
              <p:nvPr/>
            </p:nvSpPr>
            <p:spPr>
              <a:xfrm>
                <a:off x="3179077" y="5571814"/>
                <a:ext cx="538561" cy="10180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8695"/>
                  </a:lnSpc>
                  <a:spcBef>
                    <a:spcPct val="0"/>
                  </a:spcBef>
                </a:pPr>
                <a:r>
                  <a:rPr lang="en-US" sz="6700" b="1" u="none" strike="noStrike" dirty="0">
                    <a:solidFill>
                      <a:srgbClr val="1E565A">
                        <a:alpha val="9804"/>
                      </a:srgbClr>
                    </a:solidFill>
                    <a:latin typeface="Plus Jakarta Sans" pitchFamily="2" charset="0"/>
                  </a:rPr>
                  <a:t>2</a:t>
                </a:r>
              </a:p>
            </p:txBody>
          </p:sp>
          <p:sp>
            <p:nvSpPr>
              <p:cNvPr id="173" name="TextBox 173"/>
              <p:cNvSpPr txBox="1"/>
              <p:nvPr/>
            </p:nvSpPr>
            <p:spPr>
              <a:xfrm>
                <a:off x="3146822" y="6795578"/>
                <a:ext cx="538561" cy="10180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8695"/>
                  </a:lnSpc>
                  <a:spcBef>
                    <a:spcPct val="0"/>
                  </a:spcBef>
                </a:pPr>
                <a:r>
                  <a:rPr lang="en-US" sz="6700" b="1" u="none" strike="noStrike" dirty="0">
                    <a:solidFill>
                      <a:srgbClr val="1E565A">
                        <a:alpha val="9804"/>
                      </a:srgbClr>
                    </a:solidFill>
                    <a:latin typeface="Plus Jakarta Sans" pitchFamily="2" charset="0"/>
                  </a:rPr>
                  <a:t>4</a:t>
                </a:r>
              </a:p>
            </p:txBody>
          </p:sp>
          <p:sp>
            <p:nvSpPr>
              <p:cNvPr id="174" name="TextBox 174"/>
              <p:cNvSpPr txBox="1"/>
              <p:nvPr/>
            </p:nvSpPr>
            <p:spPr>
              <a:xfrm>
                <a:off x="1558794" y="6796740"/>
                <a:ext cx="538561" cy="10180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8695"/>
                  </a:lnSpc>
                  <a:spcBef>
                    <a:spcPct val="0"/>
                  </a:spcBef>
                </a:pPr>
                <a:r>
                  <a:rPr lang="en-US" sz="6700" b="1" u="none" strike="noStrike" dirty="0">
                    <a:solidFill>
                      <a:srgbClr val="1E565A">
                        <a:alpha val="9804"/>
                      </a:srgbClr>
                    </a:solidFill>
                    <a:latin typeface="Plus Jakarta Sans" pitchFamily="2" charset="0"/>
                  </a:rPr>
                  <a:t>3</a:t>
                </a: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8D9E8DEF-B8AF-E0E9-B7EB-E34A89FE67F7}"/>
                </a:ext>
              </a:extLst>
            </p:cNvPr>
            <p:cNvGrpSpPr/>
            <p:nvPr/>
          </p:nvGrpSpPr>
          <p:grpSpPr>
            <a:xfrm>
              <a:off x="5019992" y="2652559"/>
              <a:ext cx="2102190" cy="2473432"/>
              <a:chOff x="5019992" y="2652559"/>
              <a:chExt cx="2102190" cy="2473432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5019992" y="2652559"/>
                <a:ext cx="2102190" cy="2473432"/>
              </a:xfrm>
              <a:custGeom>
                <a:avLst/>
                <a:gdLst/>
                <a:ahLst/>
                <a:cxnLst/>
                <a:rect l="l" t="t" r="r" b="b"/>
                <a:pathLst>
                  <a:path w="770768" h="906883">
                    <a:moveTo>
                      <a:pt x="0" y="0"/>
                    </a:moveTo>
                    <a:lnTo>
                      <a:pt x="770768" y="0"/>
                    </a:lnTo>
                    <a:lnTo>
                      <a:pt x="770768" y="906883"/>
                    </a:lnTo>
                    <a:lnTo>
                      <a:pt x="0" y="90688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E565A">
                    <a:alpha val="4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AutoShape 84"/>
              <p:cNvSpPr/>
              <p:nvPr/>
            </p:nvSpPr>
            <p:spPr>
              <a:xfrm flipH="1">
                <a:off x="5253374" y="3799909"/>
                <a:ext cx="1635427" cy="0"/>
              </a:xfrm>
              <a:prstGeom prst="line">
                <a:avLst/>
              </a:prstGeom>
              <a:ln w="9525" cap="flat">
                <a:solidFill>
                  <a:srgbClr val="1E565A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AutoShape 85"/>
              <p:cNvSpPr/>
              <p:nvPr/>
            </p:nvSpPr>
            <p:spPr>
              <a:xfrm flipH="1">
                <a:off x="5253374" y="4429063"/>
                <a:ext cx="1635427" cy="0"/>
              </a:xfrm>
              <a:prstGeom prst="line">
                <a:avLst/>
              </a:prstGeom>
              <a:ln w="9525" cap="flat">
                <a:solidFill>
                  <a:srgbClr val="1E565A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1E75E399-2D50-D840-C901-84BC5BA9E2DC}"/>
                  </a:ext>
                </a:extLst>
              </p:cNvPr>
              <p:cNvGrpSpPr/>
              <p:nvPr/>
            </p:nvGrpSpPr>
            <p:grpSpPr>
              <a:xfrm>
                <a:off x="5322083" y="3961084"/>
                <a:ext cx="1498009" cy="306804"/>
                <a:chOff x="5322082" y="3948477"/>
                <a:chExt cx="1498009" cy="306804"/>
              </a:xfrm>
            </p:grpSpPr>
            <p:sp>
              <p:nvSpPr>
                <p:cNvPr id="137" name="TextBox 137"/>
                <p:cNvSpPr txBox="1"/>
                <p:nvPr/>
              </p:nvSpPr>
              <p:spPr>
                <a:xfrm>
                  <a:off x="6222132" y="4142701"/>
                  <a:ext cx="597959" cy="11258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09"/>
                    </a:lnSpc>
                    <a:spcBef>
                      <a:spcPct val="0"/>
                    </a:spcBef>
                  </a:pPr>
                  <a:r>
                    <a:rPr lang="en-US" sz="649" u="none" strike="noStrike" dirty="0">
                      <a:solidFill>
                        <a:srgbClr val="272727"/>
                      </a:solidFill>
                      <a:latin typeface="Plus Jakarta Sans"/>
                    </a:rPr>
                    <a:t>Market Share</a:t>
                  </a:r>
                </a:p>
              </p:txBody>
            </p:sp>
            <p:sp>
              <p:nvSpPr>
                <p:cNvPr id="138" name="TextBox 138"/>
                <p:cNvSpPr txBox="1"/>
                <p:nvPr/>
              </p:nvSpPr>
              <p:spPr>
                <a:xfrm>
                  <a:off x="6275336" y="3948477"/>
                  <a:ext cx="491552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596"/>
                    </a:lnSpc>
                    <a:spcBef>
                      <a:spcPct val="0"/>
                    </a:spcBef>
                  </a:pPr>
                  <a:r>
                    <a:rPr lang="en-US" sz="1400" spc="-63" dirty="0">
                      <a:solidFill>
                        <a:srgbClr val="1E565A"/>
                      </a:solidFill>
                      <a:latin typeface="Plus Jakarta Sans SemiBold" pitchFamily="2" charset="0"/>
                    </a:rPr>
                    <a:t>40%</a:t>
                  </a:r>
                </a:p>
              </p:txBody>
            </p:sp>
            <p:sp>
              <p:nvSpPr>
                <p:cNvPr id="139" name="TextBox 139"/>
                <p:cNvSpPr txBox="1"/>
                <p:nvPr/>
              </p:nvSpPr>
              <p:spPr>
                <a:xfrm>
                  <a:off x="5322082" y="4142701"/>
                  <a:ext cx="597959" cy="11258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09"/>
                    </a:lnSpc>
                    <a:spcBef>
                      <a:spcPct val="0"/>
                    </a:spcBef>
                  </a:pPr>
                  <a:r>
                    <a:rPr lang="en-US" sz="649" dirty="0">
                      <a:solidFill>
                        <a:srgbClr val="272727"/>
                      </a:solidFill>
                      <a:latin typeface="Plus Jakarta Sans"/>
                    </a:rPr>
                    <a:t>Profit Margin</a:t>
                  </a:r>
                </a:p>
              </p:txBody>
            </p:sp>
            <p:sp>
              <p:nvSpPr>
                <p:cNvPr id="140" name="TextBox 140"/>
                <p:cNvSpPr txBox="1"/>
                <p:nvPr/>
              </p:nvSpPr>
              <p:spPr>
                <a:xfrm>
                  <a:off x="5375286" y="3948477"/>
                  <a:ext cx="491552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596"/>
                    </a:lnSpc>
                    <a:spcBef>
                      <a:spcPct val="0"/>
                    </a:spcBef>
                  </a:pPr>
                  <a:r>
                    <a:rPr lang="en-US" sz="1400" spc="-63" dirty="0">
                      <a:solidFill>
                        <a:srgbClr val="1E565A"/>
                      </a:solidFill>
                      <a:latin typeface="Plus Jakarta Sans SemiBold" pitchFamily="2" charset="0"/>
                    </a:rPr>
                    <a:t>20%</a:t>
                  </a:r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A22A6F6D-23F6-B410-B515-BF57B0186917}"/>
                  </a:ext>
                </a:extLst>
              </p:cNvPr>
              <p:cNvGrpSpPr/>
              <p:nvPr/>
            </p:nvGrpSpPr>
            <p:grpSpPr>
              <a:xfrm>
                <a:off x="5375287" y="4590239"/>
                <a:ext cx="1391601" cy="306804"/>
                <a:chOff x="5375287" y="4590239"/>
                <a:chExt cx="1391601" cy="306804"/>
              </a:xfrm>
            </p:grpSpPr>
            <p:sp>
              <p:nvSpPr>
                <p:cNvPr id="141" name="TextBox 141"/>
                <p:cNvSpPr txBox="1"/>
                <p:nvPr/>
              </p:nvSpPr>
              <p:spPr>
                <a:xfrm>
                  <a:off x="5375287" y="4784463"/>
                  <a:ext cx="1391601" cy="11258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09"/>
                    </a:lnSpc>
                    <a:spcBef>
                      <a:spcPct val="0"/>
                    </a:spcBef>
                  </a:pPr>
                  <a:r>
                    <a:rPr lang="en-US" sz="649" dirty="0">
                      <a:solidFill>
                        <a:srgbClr val="272727"/>
                      </a:solidFill>
                      <a:latin typeface="Plus Jakarta Sans"/>
                    </a:rPr>
                    <a:t>Customer Satisfaction</a:t>
                  </a:r>
                </a:p>
              </p:txBody>
            </p:sp>
            <p:sp>
              <p:nvSpPr>
                <p:cNvPr id="142" name="TextBox 142"/>
                <p:cNvSpPr txBox="1"/>
                <p:nvPr/>
              </p:nvSpPr>
              <p:spPr>
                <a:xfrm>
                  <a:off x="5728314" y="4590239"/>
                  <a:ext cx="685546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596"/>
                    </a:lnSpc>
                    <a:spcBef>
                      <a:spcPct val="0"/>
                    </a:spcBef>
                  </a:pPr>
                  <a:r>
                    <a:rPr lang="en-US" sz="1400" spc="-63" dirty="0">
                      <a:solidFill>
                        <a:srgbClr val="1E565A"/>
                      </a:solidFill>
                      <a:latin typeface="Plus Jakarta Sans SemiBold" pitchFamily="2" charset="0"/>
                    </a:rPr>
                    <a:t>100%</a:t>
                  </a:r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50C9D5C1-B802-B672-898E-654C1D911C0C}"/>
                  </a:ext>
                </a:extLst>
              </p:cNvPr>
              <p:cNvGrpSpPr/>
              <p:nvPr/>
            </p:nvGrpSpPr>
            <p:grpSpPr>
              <a:xfrm>
                <a:off x="5246054" y="3331930"/>
                <a:ext cx="1650066" cy="306804"/>
                <a:chOff x="5246054" y="3331930"/>
                <a:chExt cx="1650066" cy="306804"/>
              </a:xfrm>
            </p:grpSpPr>
            <p:sp>
              <p:nvSpPr>
                <p:cNvPr id="143" name="TextBox 143"/>
                <p:cNvSpPr txBox="1"/>
                <p:nvPr/>
              </p:nvSpPr>
              <p:spPr>
                <a:xfrm>
                  <a:off x="5275592" y="3526154"/>
                  <a:ext cx="1590990" cy="11258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09"/>
                    </a:lnSpc>
                    <a:spcBef>
                      <a:spcPct val="0"/>
                    </a:spcBef>
                  </a:pPr>
                  <a:r>
                    <a:rPr lang="en-US" sz="649" dirty="0">
                      <a:solidFill>
                        <a:srgbClr val="272727"/>
                      </a:solidFill>
                      <a:latin typeface="Plus Jakarta Sans"/>
                    </a:rPr>
                    <a:t>Annual Gross Revenue in 2023</a:t>
                  </a:r>
                </a:p>
              </p:txBody>
            </p:sp>
            <p:sp>
              <p:nvSpPr>
                <p:cNvPr id="144" name="TextBox 144"/>
                <p:cNvSpPr txBox="1"/>
                <p:nvPr/>
              </p:nvSpPr>
              <p:spPr>
                <a:xfrm>
                  <a:off x="5246054" y="3331930"/>
                  <a:ext cx="1650066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596"/>
                    </a:lnSpc>
                    <a:spcBef>
                      <a:spcPct val="0"/>
                    </a:spcBef>
                  </a:pPr>
                  <a:r>
                    <a:rPr lang="en-US" sz="1400" spc="-63" dirty="0">
                      <a:solidFill>
                        <a:srgbClr val="1E565A"/>
                      </a:solidFill>
                      <a:latin typeface="Plus Jakarta Sans SemiBold" pitchFamily="2" charset="0"/>
                    </a:rPr>
                    <a:t>$1,000,000,000</a:t>
                  </a:r>
                </a:p>
              </p:txBody>
            </p:sp>
          </p:grpSp>
          <p:sp>
            <p:nvSpPr>
              <p:cNvPr id="146" name="TextBox 146"/>
              <p:cNvSpPr txBox="1"/>
              <p:nvPr/>
            </p:nvSpPr>
            <p:spPr>
              <a:xfrm>
                <a:off x="5130058" y="2800910"/>
                <a:ext cx="1882058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05"/>
                  </a:lnSpc>
                  <a:spcBef>
                    <a:spcPct val="0"/>
                  </a:spcBef>
                </a:pPr>
                <a:r>
                  <a:rPr lang="en-US" sz="1004" b="1" spc="-24" dirty="0">
                    <a:solidFill>
                      <a:srgbClr val="1E565A"/>
                    </a:solidFill>
                    <a:latin typeface="Plus Jakarta Sans" pitchFamily="2" charset="0"/>
                    <a:cs typeface="Plus Jakarta Sans" pitchFamily="2" charset="0"/>
                  </a:rPr>
                  <a:t>KEY METRICS</a:t>
                </a: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57021C32-6607-1BBE-EB20-C224AABF4F9E}"/>
                </a:ext>
              </a:extLst>
            </p:cNvPr>
            <p:cNvGrpSpPr/>
            <p:nvPr/>
          </p:nvGrpSpPr>
          <p:grpSpPr>
            <a:xfrm>
              <a:off x="2729091" y="2654711"/>
              <a:ext cx="2102190" cy="2471280"/>
              <a:chOff x="2729091" y="2654711"/>
              <a:chExt cx="2102190" cy="247128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2729091" y="2654711"/>
                <a:ext cx="2102190" cy="2471280"/>
              </a:xfrm>
              <a:custGeom>
                <a:avLst/>
                <a:gdLst/>
                <a:ahLst/>
                <a:cxnLst/>
                <a:rect l="l" t="t" r="r" b="b"/>
                <a:pathLst>
                  <a:path w="770768" h="906094">
                    <a:moveTo>
                      <a:pt x="0" y="0"/>
                    </a:moveTo>
                    <a:lnTo>
                      <a:pt x="770768" y="0"/>
                    </a:lnTo>
                    <a:lnTo>
                      <a:pt x="770768" y="906094"/>
                    </a:lnTo>
                    <a:lnTo>
                      <a:pt x="0" y="90609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E565A">
                    <a:alpha val="4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5" name="TextBox 145"/>
              <p:cNvSpPr txBox="1"/>
              <p:nvPr/>
            </p:nvSpPr>
            <p:spPr>
              <a:xfrm>
                <a:off x="2984552" y="2800910"/>
                <a:ext cx="1591269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05"/>
                  </a:lnSpc>
                  <a:spcBef>
                    <a:spcPct val="0"/>
                  </a:spcBef>
                </a:pPr>
                <a:r>
                  <a:rPr lang="en-US" sz="1004" b="1" u="none" strike="noStrike" spc="-24" dirty="0">
                    <a:solidFill>
                      <a:srgbClr val="1E565A"/>
                    </a:solidFill>
                    <a:latin typeface="Plus Jakarta Sans" pitchFamily="2" charset="0"/>
                    <a:cs typeface="Plus Jakarta Sans" pitchFamily="2" charset="0"/>
                  </a:rPr>
                  <a:t>BUSINESS MILESTONE</a:t>
                </a:r>
              </a:p>
            </p:txBody>
          </p: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0C8721CC-FBD4-7B16-EA81-5999A932EC16}"/>
                  </a:ext>
                </a:extLst>
              </p:cNvPr>
              <p:cNvGrpSpPr/>
              <p:nvPr/>
            </p:nvGrpSpPr>
            <p:grpSpPr>
              <a:xfrm>
                <a:off x="2930091" y="3306956"/>
                <a:ext cx="1700190" cy="1819035"/>
                <a:chOff x="2930091" y="3306956"/>
                <a:chExt cx="1700190" cy="1819035"/>
              </a:xfrm>
            </p:grpSpPr>
            <p:sp>
              <p:nvSpPr>
                <p:cNvPr id="86" name="AutoShape 86"/>
                <p:cNvSpPr/>
                <p:nvPr/>
              </p:nvSpPr>
              <p:spPr>
                <a:xfrm>
                  <a:off x="3282318" y="3357117"/>
                  <a:ext cx="0" cy="1768874"/>
                </a:xfrm>
                <a:prstGeom prst="line">
                  <a:avLst/>
                </a:prstGeom>
                <a:ln w="9525" cap="flat">
                  <a:solidFill>
                    <a:srgbClr val="1E565A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D9E71AA2-C7C0-2F99-2246-A9B06FC0B0E0}"/>
                    </a:ext>
                  </a:extLst>
                </p:cNvPr>
                <p:cNvGrpSpPr/>
                <p:nvPr/>
              </p:nvGrpSpPr>
              <p:grpSpPr>
                <a:xfrm>
                  <a:off x="2930091" y="3306956"/>
                  <a:ext cx="1681675" cy="117253"/>
                  <a:chOff x="2930091" y="3306956"/>
                  <a:chExt cx="1681675" cy="117253"/>
                </a:xfrm>
              </p:grpSpPr>
              <p:sp>
                <p:nvSpPr>
                  <p:cNvPr id="88" name="Freeform 88"/>
                  <p:cNvSpPr/>
                  <p:nvPr/>
                </p:nvSpPr>
                <p:spPr>
                  <a:xfrm>
                    <a:off x="3253938" y="3337202"/>
                    <a:ext cx="56761" cy="56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1E565A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9" name="TextBox 159"/>
                  <p:cNvSpPr txBox="1"/>
                  <p:nvPr/>
                </p:nvSpPr>
                <p:spPr>
                  <a:xfrm>
                    <a:off x="3402363" y="3309095"/>
                    <a:ext cx="1209403" cy="1129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913"/>
                      </a:lnSpc>
                    </a:pPr>
                    <a:r>
                      <a:rPr lang="en-US" sz="652" dirty="0">
                        <a:solidFill>
                          <a:srgbClr val="272727"/>
                        </a:solidFill>
                        <a:latin typeface="Plus Jakarta Sans"/>
                      </a:rPr>
                      <a:t>Global Market Domination</a:t>
                    </a:r>
                  </a:p>
                </p:txBody>
              </p:sp>
              <p:sp>
                <p:nvSpPr>
                  <p:cNvPr id="160" name="TextBox 160"/>
                  <p:cNvSpPr txBox="1"/>
                  <p:nvPr/>
                </p:nvSpPr>
                <p:spPr>
                  <a:xfrm>
                    <a:off x="2930091" y="3306956"/>
                    <a:ext cx="321485" cy="1172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13"/>
                      </a:lnSpc>
                      <a:spcBef>
                        <a:spcPct val="0"/>
                      </a:spcBef>
                    </a:pPr>
                    <a:r>
                      <a:rPr lang="en-US" sz="652" u="none" strike="noStrike" dirty="0">
                        <a:solidFill>
                          <a:srgbClr val="272727"/>
                        </a:solidFill>
                        <a:latin typeface="Plus Jakarta Sans"/>
                      </a:rPr>
                      <a:t>2023</a:t>
                    </a:r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389966B5-331D-3A27-4106-EACF77010300}"/>
                    </a:ext>
                  </a:extLst>
                </p:cNvPr>
                <p:cNvGrpSpPr/>
                <p:nvPr/>
              </p:nvGrpSpPr>
              <p:grpSpPr>
                <a:xfrm>
                  <a:off x="2930091" y="3604155"/>
                  <a:ext cx="1700190" cy="117253"/>
                  <a:chOff x="2930091" y="3596535"/>
                  <a:chExt cx="1700190" cy="117253"/>
                </a:xfrm>
              </p:grpSpPr>
              <p:sp>
                <p:nvSpPr>
                  <p:cNvPr id="91" name="Freeform 91"/>
                  <p:cNvSpPr/>
                  <p:nvPr/>
                </p:nvSpPr>
                <p:spPr>
                  <a:xfrm>
                    <a:off x="3253938" y="3626781"/>
                    <a:ext cx="56761" cy="56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1E565A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1" name="TextBox 161"/>
                  <p:cNvSpPr txBox="1"/>
                  <p:nvPr/>
                </p:nvSpPr>
                <p:spPr>
                  <a:xfrm>
                    <a:off x="3402363" y="3596535"/>
                    <a:ext cx="1227918" cy="1172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13"/>
                      </a:lnSpc>
                      <a:spcBef>
                        <a:spcPct val="0"/>
                      </a:spcBef>
                    </a:pPr>
                    <a:r>
                      <a:rPr lang="en-US" sz="652" dirty="0">
                        <a:solidFill>
                          <a:srgbClr val="272727"/>
                        </a:solidFill>
                        <a:latin typeface="Plus Jakarta Sans"/>
                      </a:rPr>
                      <a:t>Industry Recognition Attained</a:t>
                    </a:r>
                  </a:p>
                </p:txBody>
              </p:sp>
              <p:sp>
                <p:nvSpPr>
                  <p:cNvPr id="162" name="TextBox 162"/>
                  <p:cNvSpPr txBox="1"/>
                  <p:nvPr/>
                </p:nvSpPr>
                <p:spPr>
                  <a:xfrm>
                    <a:off x="2930091" y="3596535"/>
                    <a:ext cx="321485" cy="1172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13"/>
                      </a:lnSpc>
                      <a:spcBef>
                        <a:spcPct val="0"/>
                      </a:spcBef>
                    </a:pPr>
                    <a:r>
                      <a:rPr lang="en-US" sz="652" u="none" strike="noStrike" dirty="0">
                        <a:solidFill>
                          <a:srgbClr val="272727"/>
                        </a:solidFill>
                        <a:latin typeface="Plus Jakarta Sans"/>
                      </a:rPr>
                      <a:t>2022</a:t>
                    </a:r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B2A248C8-B0D8-5BA3-4197-CA35E331E7FA}"/>
                    </a:ext>
                  </a:extLst>
                </p:cNvPr>
                <p:cNvGrpSpPr/>
                <p:nvPr/>
              </p:nvGrpSpPr>
              <p:grpSpPr>
                <a:xfrm>
                  <a:off x="2930091" y="3901354"/>
                  <a:ext cx="1700190" cy="117253"/>
                  <a:chOff x="2930091" y="3895639"/>
                  <a:chExt cx="1700190" cy="117253"/>
                </a:xfrm>
              </p:grpSpPr>
              <p:sp>
                <p:nvSpPr>
                  <p:cNvPr id="94" name="Freeform 94"/>
                  <p:cNvSpPr/>
                  <p:nvPr/>
                </p:nvSpPr>
                <p:spPr>
                  <a:xfrm>
                    <a:off x="3253938" y="3925885"/>
                    <a:ext cx="56761" cy="56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1E565A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3" name="TextBox 163"/>
                  <p:cNvSpPr txBox="1"/>
                  <p:nvPr/>
                </p:nvSpPr>
                <p:spPr>
                  <a:xfrm>
                    <a:off x="3402363" y="3895639"/>
                    <a:ext cx="1227918" cy="1172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13"/>
                      </a:lnSpc>
                      <a:spcBef>
                        <a:spcPct val="0"/>
                      </a:spcBef>
                    </a:pPr>
                    <a:r>
                      <a:rPr lang="en-US" sz="652" dirty="0">
                        <a:solidFill>
                          <a:srgbClr val="272727"/>
                        </a:solidFill>
                        <a:latin typeface="Plus Jakarta Sans"/>
                      </a:rPr>
                      <a:t>Strategic Partnerships Formed</a:t>
                    </a:r>
                  </a:p>
                </p:txBody>
              </p:sp>
              <p:sp>
                <p:nvSpPr>
                  <p:cNvPr id="164" name="TextBox 164"/>
                  <p:cNvSpPr txBox="1"/>
                  <p:nvPr/>
                </p:nvSpPr>
                <p:spPr>
                  <a:xfrm>
                    <a:off x="2930091" y="3895639"/>
                    <a:ext cx="321485" cy="1172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13"/>
                      </a:lnSpc>
                      <a:spcBef>
                        <a:spcPct val="0"/>
                      </a:spcBef>
                    </a:pPr>
                    <a:r>
                      <a:rPr lang="en-US" sz="652" u="none" strike="noStrike" dirty="0">
                        <a:solidFill>
                          <a:srgbClr val="272727"/>
                        </a:solidFill>
                        <a:latin typeface="Plus Jakarta Sans"/>
                      </a:rPr>
                      <a:t>2019</a:t>
                    </a:r>
                  </a:p>
                </p:txBody>
              </p:sp>
            </p:grp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093C97B1-A3E8-FECA-8681-C28A1AABD296}"/>
                    </a:ext>
                  </a:extLst>
                </p:cNvPr>
                <p:cNvGrpSpPr/>
                <p:nvPr/>
              </p:nvGrpSpPr>
              <p:grpSpPr>
                <a:xfrm>
                  <a:off x="2930091" y="4198553"/>
                  <a:ext cx="1583035" cy="117253"/>
                  <a:chOff x="2930091" y="4194744"/>
                  <a:chExt cx="1583035" cy="117253"/>
                </a:xfrm>
              </p:grpSpPr>
              <p:sp>
                <p:nvSpPr>
                  <p:cNvPr id="97" name="Freeform 97"/>
                  <p:cNvSpPr/>
                  <p:nvPr/>
                </p:nvSpPr>
                <p:spPr>
                  <a:xfrm>
                    <a:off x="3253938" y="4224990"/>
                    <a:ext cx="56761" cy="56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1E565A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5" name="TextBox 165"/>
                  <p:cNvSpPr txBox="1"/>
                  <p:nvPr/>
                </p:nvSpPr>
                <p:spPr>
                  <a:xfrm>
                    <a:off x="3402363" y="4194744"/>
                    <a:ext cx="1110763" cy="1172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13"/>
                      </a:lnSpc>
                      <a:spcBef>
                        <a:spcPct val="0"/>
                      </a:spcBef>
                    </a:pPr>
                    <a:r>
                      <a:rPr lang="en-US" sz="652" dirty="0">
                        <a:solidFill>
                          <a:srgbClr val="272727"/>
                        </a:solidFill>
                        <a:latin typeface="Plus Jakarta Sans"/>
                      </a:rPr>
                      <a:t>Market Expansion Initiated</a:t>
                    </a:r>
                  </a:p>
                </p:txBody>
              </p:sp>
              <p:sp>
                <p:nvSpPr>
                  <p:cNvPr id="166" name="TextBox 166"/>
                  <p:cNvSpPr txBox="1"/>
                  <p:nvPr/>
                </p:nvSpPr>
                <p:spPr>
                  <a:xfrm>
                    <a:off x="2930091" y="4194744"/>
                    <a:ext cx="321485" cy="1172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13"/>
                      </a:lnSpc>
                      <a:spcBef>
                        <a:spcPct val="0"/>
                      </a:spcBef>
                    </a:pPr>
                    <a:r>
                      <a:rPr lang="en-US" sz="652" u="none" strike="noStrike" dirty="0">
                        <a:solidFill>
                          <a:srgbClr val="272727"/>
                        </a:solidFill>
                        <a:latin typeface="Plus Jakarta Sans"/>
                      </a:rPr>
                      <a:t>2015</a:t>
                    </a:r>
                  </a:p>
                </p:txBody>
              </p:sp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27EA6A7C-8676-ED18-37B1-53794729C241}"/>
                    </a:ext>
                  </a:extLst>
                </p:cNvPr>
                <p:cNvGrpSpPr/>
                <p:nvPr/>
              </p:nvGrpSpPr>
              <p:grpSpPr>
                <a:xfrm>
                  <a:off x="2930091" y="4495752"/>
                  <a:ext cx="1681675" cy="117253"/>
                  <a:chOff x="2930091" y="4493848"/>
                  <a:chExt cx="1681675" cy="117253"/>
                </a:xfrm>
              </p:grpSpPr>
              <p:sp>
                <p:nvSpPr>
                  <p:cNvPr id="100" name="Freeform 100"/>
                  <p:cNvSpPr/>
                  <p:nvPr/>
                </p:nvSpPr>
                <p:spPr>
                  <a:xfrm>
                    <a:off x="3253938" y="4524094"/>
                    <a:ext cx="56761" cy="56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1E565A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7" name="TextBox 167"/>
                  <p:cNvSpPr txBox="1"/>
                  <p:nvPr/>
                </p:nvSpPr>
                <p:spPr>
                  <a:xfrm>
                    <a:off x="3402363" y="4493848"/>
                    <a:ext cx="1209403" cy="1172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13"/>
                      </a:lnSpc>
                      <a:spcBef>
                        <a:spcPct val="0"/>
                      </a:spcBef>
                    </a:pPr>
                    <a:r>
                      <a:rPr lang="en-US" sz="652" dirty="0">
                        <a:solidFill>
                          <a:srgbClr val="272727"/>
                        </a:solidFill>
                        <a:latin typeface="Plus Jakarta Sans"/>
                      </a:rPr>
                      <a:t>Product Development Begins</a:t>
                    </a:r>
                  </a:p>
                </p:txBody>
              </p:sp>
              <p:sp>
                <p:nvSpPr>
                  <p:cNvPr id="168" name="TextBox 168"/>
                  <p:cNvSpPr txBox="1"/>
                  <p:nvPr/>
                </p:nvSpPr>
                <p:spPr>
                  <a:xfrm>
                    <a:off x="2930091" y="4493848"/>
                    <a:ext cx="321485" cy="1172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13"/>
                      </a:lnSpc>
                      <a:spcBef>
                        <a:spcPct val="0"/>
                      </a:spcBef>
                    </a:pPr>
                    <a:r>
                      <a:rPr lang="en-US" sz="652" dirty="0">
                        <a:solidFill>
                          <a:srgbClr val="272727"/>
                        </a:solidFill>
                        <a:latin typeface="Plus Jakarta Sans"/>
                      </a:rPr>
                      <a:t>2010</a:t>
                    </a:r>
                  </a:p>
                </p:txBody>
              </p:sp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F9417C7-C3AE-8DEF-D1AB-817DF90F55CE}"/>
                    </a:ext>
                  </a:extLst>
                </p:cNvPr>
                <p:cNvGrpSpPr/>
                <p:nvPr/>
              </p:nvGrpSpPr>
              <p:grpSpPr>
                <a:xfrm>
                  <a:off x="2930091" y="4792953"/>
                  <a:ext cx="1574542" cy="117253"/>
                  <a:chOff x="2930091" y="4792953"/>
                  <a:chExt cx="1574542" cy="117253"/>
                </a:xfrm>
              </p:grpSpPr>
              <p:sp>
                <p:nvSpPr>
                  <p:cNvPr id="103" name="Freeform 103"/>
                  <p:cNvSpPr/>
                  <p:nvPr/>
                </p:nvSpPr>
                <p:spPr>
                  <a:xfrm>
                    <a:off x="3253938" y="4823199"/>
                    <a:ext cx="56761" cy="56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1E565A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9" name="TextBox 169"/>
                  <p:cNvSpPr txBox="1"/>
                  <p:nvPr/>
                </p:nvSpPr>
                <p:spPr>
                  <a:xfrm>
                    <a:off x="3402363" y="4792953"/>
                    <a:ext cx="1102270" cy="1172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13"/>
                      </a:lnSpc>
                      <a:spcBef>
                        <a:spcPct val="0"/>
                      </a:spcBef>
                    </a:pPr>
                    <a:r>
                      <a:rPr lang="en-US" sz="652" dirty="0">
                        <a:solidFill>
                          <a:srgbClr val="272727"/>
                        </a:solidFill>
                        <a:latin typeface="Plus Jakarta Sans"/>
                      </a:rPr>
                      <a:t>Founding the Company</a:t>
                    </a:r>
                  </a:p>
                </p:txBody>
              </p:sp>
              <p:sp>
                <p:nvSpPr>
                  <p:cNvPr id="170" name="TextBox 170"/>
                  <p:cNvSpPr txBox="1"/>
                  <p:nvPr/>
                </p:nvSpPr>
                <p:spPr>
                  <a:xfrm>
                    <a:off x="2930091" y="4792953"/>
                    <a:ext cx="321485" cy="1172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13"/>
                      </a:lnSpc>
                      <a:spcBef>
                        <a:spcPct val="0"/>
                      </a:spcBef>
                    </a:pPr>
                    <a:r>
                      <a:rPr lang="en-US" sz="652" dirty="0">
                        <a:solidFill>
                          <a:srgbClr val="272727"/>
                        </a:solidFill>
                        <a:latin typeface="Plus Jakarta Sans"/>
                      </a:rPr>
                      <a:t>2008</a:t>
                    </a:r>
                  </a:p>
                </p:txBody>
              </p:sp>
            </p:grpSp>
          </p:grp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046F814-1A7E-C654-02F4-57B7CF957DDB}"/>
                </a:ext>
              </a:extLst>
            </p:cNvPr>
            <p:cNvGrpSpPr/>
            <p:nvPr/>
          </p:nvGrpSpPr>
          <p:grpSpPr>
            <a:xfrm>
              <a:off x="438190" y="2652559"/>
              <a:ext cx="2102190" cy="2473432"/>
              <a:chOff x="438190" y="2652559"/>
              <a:chExt cx="2102190" cy="2473432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438190" y="2652559"/>
                <a:ext cx="2102190" cy="2473432"/>
              </a:xfrm>
              <a:custGeom>
                <a:avLst/>
                <a:gdLst/>
                <a:ahLst/>
                <a:cxnLst/>
                <a:rect l="l" t="t" r="r" b="b"/>
                <a:pathLst>
                  <a:path w="770768" h="906883">
                    <a:moveTo>
                      <a:pt x="0" y="0"/>
                    </a:moveTo>
                    <a:lnTo>
                      <a:pt x="770768" y="0"/>
                    </a:lnTo>
                    <a:lnTo>
                      <a:pt x="770768" y="906883"/>
                    </a:lnTo>
                    <a:lnTo>
                      <a:pt x="0" y="906883"/>
                    </a:lnTo>
                    <a:close/>
                  </a:path>
                </a:pathLst>
              </a:custGeom>
              <a:solidFill>
                <a:srgbClr val="1E565A"/>
              </a:solidFill>
              <a:ln w="9525"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" name="Freeform 109"/>
              <p:cNvSpPr/>
              <p:nvPr/>
            </p:nvSpPr>
            <p:spPr>
              <a:xfrm>
                <a:off x="666636" y="2974813"/>
                <a:ext cx="1156131" cy="582401"/>
              </a:xfrm>
              <a:custGeom>
                <a:avLst/>
                <a:gdLst/>
                <a:ahLst/>
                <a:cxnLst/>
                <a:rect l="l" t="t" r="r" b="b"/>
                <a:pathLst>
                  <a:path w="1156131" h="582401">
                    <a:moveTo>
                      <a:pt x="0" y="0"/>
                    </a:moveTo>
                    <a:lnTo>
                      <a:pt x="1156131" y="0"/>
                    </a:lnTo>
                    <a:lnTo>
                      <a:pt x="1156131" y="582401"/>
                    </a:lnTo>
                    <a:lnTo>
                      <a:pt x="0" y="5824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7" name="TextBox 147"/>
              <p:cNvSpPr txBox="1"/>
              <p:nvPr/>
            </p:nvSpPr>
            <p:spPr>
              <a:xfrm>
                <a:off x="666636" y="4250071"/>
                <a:ext cx="1660714" cy="1138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24"/>
                  </a:lnSpc>
                </a:pPr>
                <a:r>
                  <a:rPr lang="en-US" sz="652" dirty="0">
                    <a:solidFill>
                      <a:srgbClr val="FFFFFF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Established: </a:t>
                </a:r>
                <a:r>
                  <a:rPr lang="en-US" sz="652" dirty="0">
                    <a:solidFill>
                      <a:srgbClr val="FFFFFF"/>
                    </a:solidFill>
                    <a:latin typeface="Plus Jakarta Sans" pitchFamily="2" charset="0"/>
                    <a:cs typeface="Plus Jakarta Sans" pitchFamily="2" charset="0"/>
                  </a:rPr>
                  <a:t>2008</a:t>
                </a:r>
              </a:p>
            </p:txBody>
          </p:sp>
          <p:sp>
            <p:nvSpPr>
              <p:cNvPr id="148" name="TextBox 148"/>
              <p:cNvSpPr txBox="1"/>
              <p:nvPr/>
            </p:nvSpPr>
            <p:spPr>
              <a:xfrm>
                <a:off x="666636" y="3846191"/>
                <a:ext cx="1328966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05"/>
                  </a:lnSpc>
                  <a:spcBef>
                    <a:spcPct val="0"/>
                  </a:spcBef>
                </a:pPr>
                <a:r>
                  <a:rPr lang="en-US" sz="1004" b="1" u="none" strike="noStrike" spc="-24" dirty="0">
                    <a:solidFill>
                      <a:srgbClr val="FFFFFF"/>
                    </a:solidFill>
                    <a:latin typeface="Plus Jakarta Sans" pitchFamily="2" charset="0"/>
                    <a:cs typeface="Plus Jakarta Sans" pitchFamily="2" charset="0"/>
                  </a:rPr>
                  <a:t>KEY INFORMATION</a:t>
                </a:r>
              </a:p>
            </p:txBody>
          </p:sp>
          <p:sp>
            <p:nvSpPr>
              <p:cNvPr id="178" name="TextBox 147">
                <a:extLst>
                  <a:ext uri="{FF2B5EF4-FFF2-40B4-BE49-F238E27FC236}">
                    <a16:creationId xmlns:a16="http://schemas.microsoft.com/office/drawing/2014/main" id="{64DFF3F0-61E0-EB50-1378-285DED6D35D1}"/>
                  </a:ext>
                </a:extLst>
              </p:cNvPr>
              <p:cNvSpPr txBox="1"/>
              <p:nvPr/>
            </p:nvSpPr>
            <p:spPr>
              <a:xfrm>
                <a:off x="666636" y="4378312"/>
                <a:ext cx="1660714" cy="1138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24"/>
                  </a:lnSpc>
                </a:pPr>
                <a:r>
                  <a:rPr lang="en-US" sz="652" dirty="0">
                    <a:solidFill>
                      <a:srgbClr val="FFFFFF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Founder/CEO: </a:t>
                </a:r>
                <a:r>
                  <a:rPr lang="en-US" sz="652" dirty="0">
                    <a:solidFill>
                      <a:srgbClr val="FFFFFF"/>
                    </a:solidFill>
                    <a:latin typeface="Plus Jakarta Sans" pitchFamily="2" charset="0"/>
                    <a:cs typeface="Plus Jakarta Sans" pitchFamily="2" charset="0"/>
                  </a:rPr>
                  <a:t>Jane Smith </a:t>
                </a:r>
              </a:p>
            </p:txBody>
          </p:sp>
          <p:sp>
            <p:nvSpPr>
              <p:cNvPr id="179" name="TextBox 147">
                <a:extLst>
                  <a:ext uri="{FF2B5EF4-FFF2-40B4-BE49-F238E27FC236}">
                    <a16:creationId xmlns:a16="http://schemas.microsoft.com/office/drawing/2014/main" id="{C1E377BB-D7CD-C325-F472-ED328A6240DD}"/>
                  </a:ext>
                </a:extLst>
              </p:cNvPr>
              <p:cNvSpPr txBox="1"/>
              <p:nvPr/>
            </p:nvSpPr>
            <p:spPr>
              <a:xfrm>
                <a:off x="666636" y="4506553"/>
                <a:ext cx="1660714" cy="1138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24"/>
                  </a:lnSpc>
                </a:pPr>
                <a:r>
                  <a:rPr lang="en-US" sz="652" dirty="0">
                    <a:solidFill>
                      <a:srgbClr val="FFFFFF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Headquarters: </a:t>
                </a:r>
                <a:r>
                  <a:rPr lang="en-US" sz="652" dirty="0">
                    <a:solidFill>
                      <a:srgbClr val="FFFFFF"/>
                    </a:solidFill>
                    <a:latin typeface="Plus Jakarta Sans" pitchFamily="2" charset="0"/>
                    <a:cs typeface="Plus Jakarta Sans" pitchFamily="2" charset="0"/>
                  </a:rPr>
                  <a:t>Based in sunny California</a:t>
                </a:r>
              </a:p>
            </p:txBody>
          </p:sp>
          <p:sp>
            <p:nvSpPr>
              <p:cNvPr id="180" name="TextBox 147">
                <a:extLst>
                  <a:ext uri="{FF2B5EF4-FFF2-40B4-BE49-F238E27FC236}">
                    <a16:creationId xmlns:a16="http://schemas.microsoft.com/office/drawing/2014/main" id="{A768AB69-F80E-3C55-C826-020DD3D9BE9F}"/>
                  </a:ext>
                </a:extLst>
              </p:cNvPr>
              <p:cNvSpPr txBox="1"/>
              <p:nvPr/>
            </p:nvSpPr>
            <p:spPr>
              <a:xfrm>
                <a:off x="666636" y="4634794"/>
                <a:ext cx="1660714" cy="1138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24"/>
                  </a:lnSpc>
                </a:pPr>
                <a:r>
                  <a:rPr lang="en-US" sz="652" dirty="0">
                    <a:solidFill>
                      <a:srgbClr val="FFFFFF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Sector: </a:t>
                </a:r>
                <a:r>
                  <a:rPr lang="en-US" sz="652" dirty="0">
                    <a:solidFill>
                      <a:srgbClr val="FFFFFF"/>
                    </a:solidFill>
                    <a:latin typeface="Plus Jakarta Sans" pitchFamily="2" charset="0"/>
                    <a:cs typeface="Plus Jakarta Sans" pitchFamily="2" charset="0"/>
                  </a:rPr>
                  <a:t>Solar Energy Systems </a:t>
                </a:r>
              </a:p>
            </p:txBody>
          </p:sp>
          <p:sp>
            <p:nvSpPr>
              <p:cNvPr id="181" name="TextBox 147">
                <a:extLst>
                  <a:ext uri="{FF2B5EF4-FFF2-40B4-BE49-F238E27FC236}">
                    <a16:creationId xmlns:a16="http://schemas.microsoft.com/office/drawing/2014/main" id="{BC1B1A47-3B66-FCF0-77DB-2418458E732A}"/>
                  </a:ext>
                </a:extLst>
              </p:cNvPr>
              <p:cNvSpPr txBox="1"/>
              <p:nvPr/>
            </p:nvSpPr>
            <p:spPr>
              <a:xfrm>
                <a:off x="666636" y="4763033"/>
                <a:ext cx="1660714" cy="1138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24"/>
                  </a:lnSpc>
                </a:pPr>
                <a:r>
                  <a:rPr lang="en-US" sz="652" dirty="0">
                    <a:solidFill>
                      <a:srgbClr val="FFFFFF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Staff: </a:t>
                </a:r>
                <a:r>
                  <a:rPr lang="en-US" sz="652" dirty="0">
                    <a:solidFill>
                      <a:srgbClr val="FFFFFF"/>
                    </a:solidFill>
                    <a:latin typeface="Plus Jakarta Sans" pitchFamily="2" charset="0"/>
                    <a:cs typeface="Plus Jakarta Sans" pitchFamily="2" charset="0"/>
                  </a:rPr>
                  <a:t>1000+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6AA2AB7-27EA-E88C-D10F-C552263AB03A}"/>
                </a:ext>
              </a:extLst>
            </p:cNvPr>
            <p:cNvGrpSpPr/>
            <p:nvPr/>
          </p:nvGrpSpPr>
          <p:grpSpPr>
            <a:xfrm>
              <a:off x="0" y="1604062"/>
              <a:ext cx="7560000" cy="793450"/>
              <a:chOff x="0" y="1604062"/>
              <a:chExt cx="7560000" cy="793450"/>
            </a:xfrm>
          </p:grpSpPr>
          <p:sp>
            <p:nvSpPr>
              <p:cNvPr id="47" name="AutoShape 47"/>
              <p:cNvSpPr/>
              <p:nvPr/>
            </p:nvSpPr>
            <p:spPr>
              <a:xfrm>
                <a:off x="0" y="1604062"/>
                <a:ext cx="7560000" cy="0"/>
              </a:xfrm>
              <a:prstGeom prst="line">
                <a:avLst/>
              </a:prstGeom>
              <a:ln w="9525" cap="flat">
                <a:solidFill>
                  <a:srgbClr val="1E565A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0" y="2397512"/>
                <a:ext cx="7560000" cy="0"/>
              </a:xfrm>
              <a:prstGeom prst="line">
                <a:avLst/>
              </a:prstGeom>
              <a:ln w="9525" cap="flat">
                <a:solidFill>
                  <a:srgbClr val="1E565A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939454-632A-9159-2C36-7269D556DAD4}"/>
                  </a:ext>
                </a:extLst>
              </p:cNvPr>
              <p:cNvGrpSpPr/>
              <p:nvPr/>
            </p:nvGrpSpPr>
            <p:grpSpPr>
              <a:xfrm>
                <a:off x="455948" y="1869519"/>
                <a:ext cx="6711779" cy="266895"/>
                <a:chOff x="455948" y="1864508"/>
                <a:chExt cx="6711779" cy="266895"/>
              </a:xfrm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C3382C14-9B16-6455-3E90-2A3EFDE65D0B}"/>
                    </a:ext>
                  </a:extLst>
                </p:cNvPr>
                <p:cNvGrpSpPr/>
                <p:nvPr/>
              </p:nvGrpSpPr>
              <p:grpSpPr>
                <a:xfrm>
                  <a:off x="3874461" y="1864508"/>
                  <a:ext cx="747806" cy="262536"/>
                  <a:chOff x="3874461" y="1887116"/>
                  <a:chExt cx="747806" cy="262536"/>
                </a:xfrm>
              </p:grpSpPr>
              <p:sp>
                <p:nvSpPr>
                  <p:cNvPr id="49" name="Freeform 49"/>
                  <p:cNvSpPr/>
                  <p:nvPr/>
                </p:nvSpPr>
                <p:spPr>
                  <a:xfrm>
                    <a:off x="3874461" y="1887116"/>
                    <a:ext cx="355759" cy="262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759" h="262536">
                        <a:moveTo>
                          <a:pt x="0" y="0"/>
                        </a:moveTo>
                        <a:lnTo>
                          <a:pt x="355759" y="0"/>
                        </a:lnTo>
                        <a:lnTo>
                          <a:pt x="355759" y="262536"/>
                        </a:lnTo>
                        <a:lnTo>
                          <a:pt x="0" y="2625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1">
                      <a:alphaModFix amt="60000"/>
                      <a:extLst>
                        <a:ext uri="{96DAC541-7B7A-43D3-8B79-37D633B846F1}">
                          <asvg:svgBlip xmlns:asvg="http://schemas.microsoft.com/office/drawing/2016/SVG/main" r:embed="rId22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0" name="TextBox 110"/>
                  <p:cNvSpPr txBox="1"/>
                  <p:nvPr/>
                </p:nvSpPr>
                <p:spPr>
                  <a:xfrm>
                    <a:off x="4304832" y="1941440"/>
                    <a:ext cx="317435" cy="1538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561"/>
                      </a:lnSpc>
                    </a:pPr>
                    <a:r>
                      <a:rPr lang="en-US" sz="550" b="1" spc="56" dirty="0">
                        <a:solidFill>
                          <a:srgbClr val="1E565A">
                            <a:alpha val="69804"/>
                          </a:srgbClr>
                        </a:solidFill>
                        <a:latin typeface="Playfair Display" pitchFamily="2" charset="0"/>
                      </a:rPr>
                      <a:t>GEM</a:t>
                    </a:r>
                  </a:p>
                  <a:p>
                    <a:pPr>
                      <a:lnSpc>
                        <a:spcPts val="561"/>
                      </a:lnSpc>
                    </a:pPr>
                    <a:r>
                      <a:rPr lang="en-US" sz="550" b="1" spc="56" dirty="0">
                        <a:solidFill>
                          <a:srgbClr val="1E565A">
                            <a:alpha val="69804"/>
                          </a:srgbClr>
                        </a:solidFill>
                        <a:latin typeface="Playfair Display" pitchFamily="2" charset="0"/>
                      </a:rPr>
                      <a:t>FUSION</a:t>
                    </a:r>
                  </a:p>
                </p:txBody>
              </p: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3C85733A-105C-89CD-AFFD-3FADF9A08D73}"/>
                    </a:ext>
                  </a:extLst>
                </p:cNvPr>
                <p:cNvGrpSpPr/>
                <p:nvPr/>
              </p:nvGrpSpPr>
              <p:grpSpPr>
                <a:xfrm>
                  <a:off x="2489889" y="1864508"/>
                  <a:ext cx="1024044" cy="262536"/>
                  <a:chOff x="2489889" y="1869519"/>
                  <a:chExt cx="1024044" cy="262536"/>
                </a:xfrm>
              </p:grpSpPr>
              <p:sp>
                <p:nvSpPr>
                  <p:cNvPr id="50" name="Freeform 50"/>
                  <p:cNvSpPr/>
                  <p:nvPr/>
                </p:nvSpPr>
                <p:spPr>
                  <a:xfrm>
                    <a:off x="2489889" y="1869519"/>
                    <a:ext cx="262536" cy="262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2536" h="262536">
                        <a:moveTo>
                          <a:pt x="0" y="0"/>
                        </a:moveTo>
                        <a:lnTo>
                          <a:pt x="262536" y="0"/>
                        </a:lnTo>
                        <a:lnTo>
                          <a:pt x="262536" y="262536"/>
                        </a:lnTo>
                        <a:lnTo>
                          <a:pt x="0" y="2625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3">
                      <a:alphaModFix amt="60000"/>
                      <a:extLst>
                        <a:ext uri="{96DAC541-7B7A-43D3-8B79-37D633B846F1}">
                          <asvg:svgBlip xmlns:asvg="http://schemas.microsoft.com/office/drawing/2016/SVG/main" r:embed="rId24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1" name="TextBox 111"/>
                  <p:cNvSpPr txBox="1"/>
                  <p:nvPr/>
                </p:nvSpPr>
                <p:spPr>
                  <a:xfrm>
                    <a:off x="2827036" y="1927305"/>
                    <a:ext cx="686897" cy="14696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629"/>
                      </a:lnSpc>
                    </a:pPr>
                    <a:r>
                      <a:rPr lang="en-US" sz="401" b="1" spc="160" dirty="0">
                        <a:solidFill>
                          <a:srgbClr val="1E565A">
                            <a:alpha val="60000"/>
                          </a:srgbClr>
                        </a:solidFill>
                        <a:latin typeface="Raleway" pitchFamily="2" charset="0"/>
                      </a:rPr>
                      <a:t>FAUXSTRUCT </a:t>
                    </a:r>
                  </a:p>
                  <a:p>
                    <a:pPr>
                      <a:lnSpc>
                        <a:spcPts val="629"/>
                      </a:lnSpc>
                    </a:pPr>
                    <a:r>
                      <a:rPr lang="en-US" sz="401" b="1" spc="160" dirty="0">
                        <a:solidFill>
                          <a:srgbClr val="1E565A">
                            <a:alpha val="60000"/>
                          </a:srgbClr>
                        </a:solidFill>
                        <a:latin typeface="Raleway" pitchFamily="2" charset="0"/>
                      </a:rPr>
                      <a:t>BUILDERS,INC.</a:t>
                    </a:r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65FF45FE-025E-C22E-F0A5-CA08DA88C005}"/>
                    </a:ext>
                  </a:extLst>
                </p:cNvPr>
                <p:cNvGrpSpPr/>
                <p:nvPr/>
              </p:nvGrpSpPr>
              <p:grpSpPr>
                <a:xfrm>
                  <a:off x="4982795" y="1864508"/>
                  <a:ext cx="1150179" cy="262536"/>
                  <a:chOff x="4982795" y="1869519"/>
                  <a:chExt cx="1150179" cy="262536"/>
                </a:xfrm>
              </p:grpSpPr>
              <p:sp>
                <p:nvSpPr>
                  <p:cNvPr id="51" name="Freeform 51"/>
                  <p:cNvSpPr/>
                  <p:nvPr/>
                </p:nvSpPr>
                <p:spPr>
                  <a:xfrm>
                    <a:off x="4982795" y="1869519"/>
                    <a:ext cx="221485" cy="262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485" h="262536">
                        <a:moveTo>
                          <a:pt x="0" y="0"/>
                        </a:moveTo>
                        <a:lnTo>
                          <a:pt x="221485" y="0"/>
                        </a:lnTo>
                        <a:lnTo>
                          <a:pt x="221485" y="262536"/>
                        </a:lnTo>
                        <a:lnTo>
                          <a:pt x="0" y="2625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5">
                      <a:alphaModFix amt="60000"/>
                      <a:extLst>
                        <a:ext uri="{96DAC541-7B7A-43D3-8B79-37D633B846F1}">
                          <asvg:svgBlip xmlns:asvg="http://schemas.microsoft.com/office/drawing/2016/SVG/main" r:embed="rId26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3F38F28C-3B4A-D238-1C9C-C025B117CAE3}"/>
                      </a:ext>
                    </a:extLst>
                  </p:cNvPr>
                  <p:cNvGrpSpPr/>
                  <p:nvPr/>
                </p:nvGrpSpPr>
                <p:grpSpPr>
                  <a:xfrm>
                    <a:off x="5281847" y="1901947"/>
                    <a:ext cx="851127" cy="197679"/>
                    <a:chOff x="5281847" y="1924355"/>
                    <a:chExt cx="851127" cy="197679"/>
                  </a:xfrm>
                </p:grpSpPr>
                <p:sp>
                  <p:nvSpPr>
                    <p:cNvPr id="112" name="TextBox 112"/>
                    <p:cNvSpPr txBox="1"/>
                    <p:nvPr/>
                  </p:nvSpPr>
                  <p:spPr>
                    <a:xfrm>
                      <a:off x="5281847" y="1924355"/>
                      <a:ext cx="851127" cy="124971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1113"/>
                        </a:lnSpc>
                      </a:pPr>
                      <a:r>
                        <a:rPr lang="en-US" sz="700" b="1" spc="283" dirty="0">
                          <a:solidFill>
                            <a:srgbClr val="1E565A">
                              <a:alpha val="69804"/>
                            </a:srgbClr>
                          </a:solidFill>
                          <a:latin typeface="Plus Jakarta Sans" pitchFamily="2" charset="0"/>
                        </a:rPr>
                        <a:t>RIVERTECH</a:t>
                      </a:r>
                    </a:p>
                  </p:txBody>
                </p:sp>
                <p:sp>
                  <p:nvSpPr>
                    <p:cNvPr id="113" name="TextBox 113"/>
                    <p:cNvSpPr txBox="1"/>
                    <p:nvPr/>
                  </p:nvSpPr>
                  <p:spPr>
                    <a:xfrm>
                      <a:off x="5281847" y="2052275"/>
                      <a:ext cx="807451" cy="69759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554"/>
                        </a:lnSpc>
                      </a:pPr>
                      <a:r>
                        <a:rPr lang="en-US" sz="353" spc="70" dirty="0">
                          <a:solidFill>
                            <a:srgbClr val="1E565A">
                              <a:alpha val="69804"/>
                            </a:srgbClr>
                          </a:solidFill>
                          <a:latin typeface="Plus Jakarta Sans" pitchFamily="2" charset="0"/>
                        </a:rPr>
                        <a:t>RAPID DATA INTEGRATION</a:t>
                      </a:r>
                    </a:p>
                  </p:txBody>
                </p:sp>
              </p:grp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657B3529-33C2-B324-5C1A-9D0AD8708F2B}"/>
                    </a:ext>
                  </a:extLst>
                </p:cNvPr>
                <p:cNvGrpSpPr/>
                <p:nvPr/>
              </p:nvGrpSpPr>
              <p:grpSpPr>
                <a:xfrm>
                  <a:off x="455948" y="1931482"/>
                  <a:ext cx="1673413" cy="128588"/>
                  <a:chOff x="455948" y="1934950"/>
                  <a:chExt cx="1673413" cy="128588"/>
                </a:xfrm>
              </p:grpSpPr>
              <p:sp>
                <p:nvSpPr>
                  <p:cNvPr id="115" name="TextBox 115"/>
                  <p:cNvSpPr txBox="1"/>
                  <p:nvPr/>
                </p:nvSpPr>
                <p:spPr>
                  <a:xfrm>
                    <a:off x="455948" y="1934950"/>
                    <a:ext cx="1673413" cy="1285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49"/>
                      </a:lnSpc>
                      <a:spcBef>
                        <a:spcPct val="0"/>
                      </a:spcBef>
                    </a:pPr>
                    <a:r>
                      <a:rPr lang="en-US" sz="999" b="1" dirty="0">
                        <a:solidFill>
                          <a:srgbClr val="272727">
                            <a:alpha val="69804"/>
                          </a:srgbClr>
                        </a:solidFill>
                        <a:latin typeface="Plus Jakarta Sans" pitchFamily="2" charset="0"/>
                      </a:rPr>
                      <a:t>Trusted by 250+ partners</a:t>
                    </a:r>
                  </a:p>
                </p:txBody>
              </p:sp>
              <p:sp>
                <p:nvSpPr>
                  <p:cNvPr id="116" name="TextBox 116"/>
                  <p:cNvSpPr txBox="1"/>
                  <p:nvPr/>
                </p:nvSpPr>
                <p:spPr>
                  <a:xfrm>
                    <a:off x="1122938" y="1934950"/>
                    <a:ext cx="345863" cy="1285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049"/>
                      </a:lnSpc>
                      <a:spcBef>
                        <a:spcPct val="0"/>
                      </a:spcBef>
                    </a:pPr>
                    <a:r>
                      <a:rPr lang="en-US" sz="999" b="1" dirty="0">
                        <a:solidFill>
                          <a:srgbClr val="1E565A"/>
                        </a:solidFill>
                        <a:latin typeface="Plus Jakarta Sans" pitchFamily="2" charset="0"/>
                      </a:rPr>
                      <a:t>250+</a:t>
                    </a:r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8303F067-9265-8069-2AB3-9C563A8E4030}"/>
                    </a:ext>
                  </a:extLst>
                </p:cNvPr>
                <p:cNvGrpSpPr/>
                <p:nvPr/>
              </p:nvGrpSpPr>
              <p:grpSpPr>
                <a:xfrm>
                  <a:off x="6493502" y="1869519"/>
                  <a:ext cx="674225" cy="261884"/>
                  <a:chOff x="6493502" y="1869519"/>
                  <a:chExt cx="674225" cy="261884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C2223DBE-4832-0AA5-F530-EEA3870C5412}"/>
                      </a:ext>
                    </a:extLst>
                  </p:cNvPr>
                  <p:cNvGrpSpPr/>
                  <p:nvPr/>
                </p:nvGrpSpPr>
                <p:grpSpPr>
                  <a:xfrm>
                    <a:off x="6735333" y="1869519"/>
                    <a:ext cx="190563" cy="108353"/>
                    <a:chOff x="6722262" y="1869519"/>
                    <a:chExt cx="190563" cy="108353"/>
                  </a:xfrm>
                </p:grpSpPr>
                <p:sp>
                  <p:nvSpPr>
                    <p:cNvPr id="53" name="Freeform 53"/>
                    <p:cNvSpPr/>
                    <p:nvPr/>
                  </p:nvSpPr>
                  <p:spPr>
                    <a:xfrm>
                      <a:off x="6722262" y="1869519"/>
                      <a:ext cx="108353" cy="1083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1E565A">
                        <a:alpha val="60000"/>
                      </a:srgbClr>
                    </a:solidFill>
                    <a:ln cap="sq">
                      <a:noFill/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6" name="Freeform 56"/>
                    <p:cNvSpPr/>
                    <p:nvPr/>
                  </p:nvSpPr>
                  <p:spPr>
                    <a:xfrm>
                      <a:off x="6804472" y="1869519"/>
                      <a:ext cx="108353" cy="1083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1E565A">
                        <a:alpha val="60000"/>
                      </a:srgbClr>
                    </a:solidFill>
                    <a:ln cap="sq">
                      <a:noFill/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17" name="TextBox 117"/>
                  <p:cNvSpPr txBox="1"/>
                  <p:nvPr/>
                </p:nvSpPr>
                <p:spPr>
                  <a:xfrm>
                    <a:off x="6493502" y="2005728"/>
                    <a:ext cx="674225" cy="1256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471"/>
                      </a:lnSpc>
                    </a:pPr>
                    <a:r>
                      <a:rPr lang="en-US" sz="400" spc="137" dirty="0">
                        <a:solidFill>
                          <a:srgbClr val="1E565A">
                            <a:alpha val="69804"/>
                          </a:srgbClr>
                        </a:solidFill>
                        <a:latin typeface="Anton"/>
                      </a:rPr>
                      <a:t>ORBITCONNECT </a:t>
                    </a:r>
                  </a:p>
                  <a:p>
                    <a:pPr marL="0" lvl="0" indent="0" algn="ctr">
                      <a:lnSpc>
                        <a:spcPts val="471"/>
                      </a:lnSpc>
                    </a:pPr>
                    <a:r>
                      <a:rPr lang="en-US" sz="400" spc="137" dirty="0">
                        <a:solidFill>
                          <a:srgbClr val="1E565A">
                            <a:alpha val="69804"/>
                          </a:srgbClr>
                        </a:solidFill>
                        <a:latin typeface="Anton"/>
                      </a:rPr>
                      <a:t>SOLUTIONS</a:t>
                    </a:r>
                  </a:p>
                </p:txBody>
              </p:sp>
            </p:grp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FA1B1A8-2815-FE76-03DA-031C53B02895}"/>
                </a:ext>
              </a:extLst>
            </p:cNvPr>
            <p:cNvGrpSpPr/>
            <p:nvPr/>
          </p:nvGrpSpPr>
          <p:grpSpPr>
            <a:xfrm>
              <a:off x="446106" y="431677"/>
              <a:ext cx="6667788" cy="906928"/>
              <a:chOff x="446106" y="431677"/>
              <a:chExt cx="6667788" cy="906928"/>
            </a:xfrm>
          </p:grpSpPr>
          <p:sp>
            <p:nvSpPr>
              <p:cNvPr id="156" name="TextBox 156"/>
              <p:cNvSpPr txBox="1"/>
              <p:nvPr/>
            </p:nvSpPr>
            <p:spPr>
              <a:xfrm>
                <a:off x="456689" y="431677"/>
                <a:ext cx="2004959" cy="128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997"/>
                  </a:lnSpc>
                  <a:spcBef>
                    <a:spcPct val="0"/>
                  </a:spcBef>
                </a:pPr>
                <a:r>
                  <a:rPr lang="en-US" sz="950" spc="47" dirty="0">
                    <a:solidFill>
                      <a:srgbClr val="272727"/>
                    </a:solidFill>
                    <a:latin typeface="Plus Jakarta Sans"/>
                  </a:rPr>
                  <a:t>SOLAR ENERGY SYSTEMS</a:t>
                </a:r>
              </a:p>
            </p:txBody>
          </p:sp>
          <p:sp>
            <p:nvSpPr>
              <p:cNvPr id="157" name="TextBox 157"/>
              <p:cNvSpPr txBox="1"/>
              <p:nvPr/>
            </p:nvSpPr>
            <p:spPr>
              <a:xfrm>
                <a:off x="446106" y="631924"/>
                <a:ext cx="3425867" cy="7066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700"/>
                  </a:lnSpc>
                </a:pPr>
                <a:r>
                  <a:rPr lang="en-US" sz="2700" b="1" spc="-102" dirty="0">
                    <a:solidFill>
                      <a:srgbClr val="1E565A"/>
                    </a:solidFill>
                    <a:latin typeface="Plus Jakarta Sans" pitchFamily="2" charset="0"/>
                  </a:rPr>
                  <a:t>PROFESSIONAL COMPANY PROFILE</a:t>
                </a:r>
              </a:p>
            </p:txBody>
          </p:sp>
          <p:sp>
            <p:nvSpPr>
              <p:cNvPr id="158" name="TextBox 158"/>
              <p:cNvSpPr txBox="1"/>
              <p:nvPr/>
            </p:nvSpPr>
            <p:spPr>
              <a:xfrm>
                <a:off x="4008630" y="974972"/>
                <a:ext cx="3105264" cy="2781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779"/>
                  </a:lnSpc>
                </a:pPr>
                <a:r>
                  <a:rPr lang="en-US" sz="599" dirty="0">
                    <a:solidFill>
                      <a:srgbClr val="272727"/>
                    </a:solidFill>
                    <a:latin typeface="Plus Jakarta Sans"/>
                  </a:rPr>
                  <a:t>We specialize in providing cutting-edge solar energy solutions to residential, commercial, and industrial clients worldwide. Founded in 2008, we are committed </a:t>
                </a:r>
              </a:p>
              <a:p>
                <a:pPr marL="0" lvl="0" indent="0" algn="l">
                  <a:lnSpc>
                    <a:spcPts val="779"/>
                  </a:lnSpc>
                </a:pPr>
                <a:r>
                  <a:rPr lang="en-US" sz="599" dirty="0">
                    <a:solidFill>
                      <a:srgbClr val="272727"/>
                    </a:solidFill>
                    <a:latin typeface="Plus Jakarta Sans"/>
                  </a:rPr>
                  <a:t>to advancing renewable energy technologies and promoting sustainable practices</a:t>
                </a:r>
              </a:p>
            </p:txBody>
          </p:sp>
        </p:grpSp>
        <p:sp>
          <p:nvSpPr>
            <p:cNvPr id="176" name="TemplateLAB">
              <a:extLst>
                <a:ext uri="{FF2B5EF4-FFF2-40B4-BE49-F238E27FC236}">
                  <a16:creationId xmlns:a16="http://schemas.microsoft.com/office/drawing/2014/main" id="{964E5976-E711-8D5F-B687-AE8B6AB2DE07}"/>
                </a:ext>
              </a:extLst>
            </p:cNvPr>
            <p:cNvSpPr/>
            <p:nvPr/>
          </p:nvSpPr>
          <p:spPr>
            <a:xfrm rot="5400000">
              <a:off x="6986937" y="9360373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768000" h="126720">
                  <a:moveTo>
                    <a:pt x="0" y="0"/>
                  </a:moveTo>
                  <a:lnTo>
                    <a:pt x="768000" y="0"/>
                  </a:lnTo>
                  <a:lnTo>
                    <a:pt x="768000" y="126720"/>
                  </a:lnTo>
                  <a:lnTo>
                    <a:pt x="0" y="126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336</Words>
  <Application>Microsoft Office PowerPoint</Application>
  <PresentationFormat>Custom</PresentationFormat>
  <Paragraphs>81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Anton</vt:lpstr>
      <vt:lpstr>Plus Jakarta Sans SemiBold</vt:lpstr>
      <vt:lpstr>Arial</vt:lpstr>
      <vt:lpstr>Plus Jakarta Sans</vt:lpstr>
      <vt:lpstr>Playfair Display</vt:lpstr>
      <vt:lpstr>Calibri</vt:lpstr>
      <vt:lpstr>Raleway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Company profile template</dc:title>
  <dc:creator>Hoang Anh</dc:creator>
  <cp:lastModifiedBy>Hoang Anh</cp:lastModifiedBy>
  <cp:revision>25</cp:revision>
  <dcterms:created xsi:type="dcterms:W3CDTF">2006-08-16T00:00:00Z</dcterms:created>
  <dcterms:modified xsi:type="dcterms:W3CDTF">2024-03-02T04:03:25Z</dcterms:modified>
  <dc:identifier>DAF-MLSAJGM</dc:identifier>
</cp:coreProperties>
</file>