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SemiBold" panose="02000503000000020004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64" autoAdjust="0"/>
  </p:normalViewPr>
  <p:slideViewPr>
    <p:cSldViewPr>
      <p:cViewPr>
        <p:scale>
          <a:sx n="100" d="100"/>
          <a:sy n="100" d="100"/>
        </p:scale>
        <p:origin x="1650" y="-11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">
            <a:extLst>
              <a:ext uri="{FF2B5EF4-FFF2-40B4-BE49-F238E27FC236}">
                <a16:creationId xmlns:a16="http://schemas.microsoft.com/office/drawing/2014/main" id="{B7888E45-98D7-A5D5-4A43-6089B06C4F5F}"/>
              </a:ext>
            </a:extLst>
          </p:cNvPr>
          <p:cNvGrpSpPr/>
          <p:nvPr/>
        </p:nvGrpSpPr>
        <p:grpSpPr>
          <a:xfrm>
            <a:off x="0" y="0"/>
            <a:ext cx="7560001" cy="10543708"/>
            <a:chOff x="0" y="0"/>
            <a:chExt cx="7560001" cy="1054370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8936CC4-9A10-7B8F-0988-C4F9BF5EE94C}"/>
                </a:ext>
              </a:extLst>
            </p:cNvPr>
            <p:cNvGrpSpPr/>
            <p:nvPr/>
          </p:nvGrpSpPr>
          <p:grpSpPr>
            <a:xfrm>
              <a:off x="0" y="0"/>
              <a:ext cx="7560001" cy="3465293"/>
              <a:chOff x="0" y="0"/>
              <a:chExt cx="7560001" cy="346529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56500" cy="3465293"/>
              </a:xfrm>
              <a:custGeom>
                <a:avLst/>
                <a:gdLst/>
                <a:ahLst/>
                <a:cxnLst/>
                <a:rect l="l" t="t" r="r" b="b"/>
                <a:pathLst>
                  <a:path w="1593725" h="730519">
                    <a:moveTo>
                      <a:pt x="0" y="0"/>
                    </a:moveTo>
                    <a:lnTo>
                      <a:pt x="1593725" y="0"/>
                    </a:lnTo>
                    <a:lnTo>
                      <a:pt x="1593725" y="730519"/>
                    </a:lnTo>
                    <a:lnTo>
                      <a:pt x="0" y="730519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82242" b="-145002"/>
                </a:stretch>
              </a:blipFill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 rot="16200000">
                <a:off x="2047354" y="-2047353"/>
                <a:ext cx="3465293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763257" h="2709333">
                    <a:moveTo>
                      <a:pt x="0" y="0"/>
                    </a:moveTo>
                    <a:lnTo>
                      <a:pt x="1763257" y="0"/>
                    </a:lnTo>
                    <a:lnTo>
                      <a:pt x="1763257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gradFill rotWithShape="1">
                <a:gsLst>
                  <a:gs pos="5000">
                    <a:srgbClr val="4C4174">
                      <a:alpha val="100000"/>
                    </a:srgbClr>
                  </a:gs>
                  <a:gs pos="100000">
                    <a:srgbClr val="4C4174">
                      <a:alpha val="3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C473FFE-A67F-A72C-5EB2-B174AE943818}"/>
                </a:ext>
              </a:extLst>
            </p:cNvPr>
            <p:cNvGrpSpPr/>
            <p:nvPr/>
          </p:nvGrpSpPr>
          <p:grpSpPr>
            <a:xfrm>
              <a:off x="0" y="10259238"/>
              <a:ext cx="7560000" cy="284470"/>
              <a:chOff x="0" y="10259238"/>
              <a:chExt cx="7560000" cy="284470"/>
            </a:xfrm>
          </p:grpSpPr>
          <p:sp>
            <p:nvSpPr>
              <p:cNvPr id="105" name="AutoShape 105"/>
              <p:cNvSpPr/>
              <p:nvPr/>
            </p:nvSpPr>
            <p:spPr>
              <a:xfrm flipH="1">
                <a:off x="0" y="10259238"/>
                <a:ext cx="7560000" cy="0"/>
              </a:xfrm>
              <a:prstGeom prst="line">
                <a:avLst/>
              </a:prstGeom>
              <a:ln w="9525" cap="flat">
                <a:solidFill>
                  <a:srgbClr val="4C417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12B54D8-34D4-F81D-8703-C67EDB8590E7}"/>
                  </a:ext>
                </a:extLst>
              </p:cNvPr>
              <p:cNvGrpSpPr/>
              <p:nvPr/>
            </p:nvGrpSpPr>
            <p:grpSpPr>
              <a:xfrm>
                <a:off x="460710" y="10402767"/>
                <a:ext cx="6646891" cy="140941"/>
                <a:chOff x="460710" y="10402767"/>
                <a:chExt cx="6646891" cy="140941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DB29BC67-835B-113E-9F08-ACFD6C9EC2B1}"/>
                    </a:ext>
                  </a:extLst>
                </p:cNvPr>
                <p:cNvGrpSpPr/>
                <p:nvPr/>
              </p:nvGrpSpPr>
              <p:grpSpPr>
                <a:xfrm>
                  <a:off x="3854852" y="10402767"/>
                  <a:ext cx="1468417" cy="140941"/>
                  <a:chOff x="3794726" y="10402767"/>
                  <a:chExt cx="1468417" cy="140941"/>
                </a:xfrm>
              </p:grpSpPr>
              <p:sp>
                <p:nvSpPr>
                  <p:cNvPr id="108" name="Freeform 108"/>
                  <p:cNvSpPr/>
                  <p:nvPr/>
                </p:nvSpPr>
                <p:spPr>
                  <a:xfrm>
                    <a:off x="3794726" y="10402767"/>
                    <a:ext cx="140941" cy="140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0" name="Freeform 110"/>
                  <p:cNvSpPr/>
                  <p:nvPr/>
                </p:nvSpPr>
                <p:spPr>
                  <a:xfrm>
                    <a:off x="3825896" y="10445226"/>
                    <a:ext cx="78602" cy="5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02" h="74695">
                        <a:moveTo>
                          <a:pt x="0" y="0"/>
                        </a:moveTo>
                        <a:lnTo>
                          <a:pt x="104802" y="0"/>
                        </a:lnTo>
                        <a:lnTo>
                          <a:pt x="104802" y="74695"/>
                        </a:lnTo>
                        <a:lnTo>
                          <a:pt x="0" y="746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1" name="TextBox 111"/>
                  <p:cNvSpPr txBox="1"/>
                  <p:nvPr/>
                </p:nvSpPr>
                <p:spPr>
                  <a:xfrm>
                    <a:off x="3989216" y="10427517"/>
                    <a:ext cx="1273927" cy="9534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dirty="0">
                        <a:solidFill>
                          <a:srgbClr val="575757"/>
                        </a:solidFill>
                        <a:latin typeface="Inter"/>
                      </a:rPr>
                      <a:t>info@silverscreenproductions.com</a:t>
                    </a:r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91253F2-EF45-5741-F2CF-EF7E8EA4DC3D}"/>
                    </a:ext>
                  </a:extLst>
                </p:cNvPr>
                <p:cNvGrpSpPr/>
                <p:nvPr/>
              </p:nvGrpSpPr>
              <p:grpSpPr>
                <a:xfrm>
                  <a:off x="5647512" y="10402767"/>
                  <a:ext cx="1460089" cy="140941"/>
                  <a:chOff x="5559056" y="10402767"/>
                  <a:chExt cx="1460089" cy="140941"/>
                </a:xfrm>
              </p:grpSpPr>
              <p:sp>
                <p:nvSpPr>
                  <p:cNvPr id="113" name="Freeform 113"/>
                  <p:cNvSpPr/>
                  <p:nvPr/>
                </p:nvSpPr>
                <p:spPr>
                  <a:xfrm>
                    <a:off x="5559056" y="10402767"/>
                    <a:ext cx="140941" cy="140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115"/>
                  <p:cNvSpPr/>
                  <p:nvPr/>
                </p:nvSpPr>
                <p:spPr>
                  <a:xfrm>
                    <a:off x="5588539" y="10432697"/>
                    <a:ext cx="81975" cy="81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00" h="108108">
                        <a:moveTo>
                          <a:pt x="0" y="0"/>
                        </a:moveTo>
                        <a:lnTo>
                          <a:pt x="109300" y="0"/>
                        </a:lnTo>
                        <a:lnTo>
                          <a:pt x="109300" y="108107"/>
                        </a:lnTo>
                        <a:lnTo>
                          <a:pt x="0" y="108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5753661" y="10427517"/>
                    <a:ext cx="1265484" cy="9534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dirty="0">
                        <a:solidFill>
                          <a:srgbClr val="575757"/>
                        </a:solidFill>
                        <a:latin typeface="Inter"/>
                      </a:rPr>
                      <a:t>www.silverscreenproductions.com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27F4C00F-89E9-D16A-07B7-E27E375AF7CF}"/>
                    </a:ext>
                  </a:extLst>
                </p:cNvPr>
                <p:cNvGrpSpPr/>
                <p:nvPr/>
              </p:nvGrpSpPr>
              <p:grpSpPr>
                <a:xfrm>
                  <a:off x="2649499" y="10403395"/>
                  <a:ext cx="881109" cy="139683"/>
                  <a:chOff x="2668541" y="10403395"/>
                  <a:chExt cx="881109" cy="139683"/>
                </a:xfrm>
              </p:grpSpPr>
              <p:sp>
                <p:nvSpPr>
                  <p:cNvPr id="118" name="Freeform 118"/>
                  <p:cNvSpPr/>
                  <p:nvPr/>
                </p:nvSpPr>
                <p:spPr>
                  <a:xfrm>
                    <a:off x="2668541" y="10403395"/>
                    <a:ext cx="139683" cy="139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Freeform 120"/>
                  <p:cNvSpPr/>
                  <p:nvPr/>
                </p:nvSpPr>
                <p:spPr>
                  <a:xfrm>
                    <a:off x="2704543" y="10439397"/>
                    <a:ext cx="67679" cy="67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39" h="90239">
                        <a:moveTo>
                          <a:pt x="0" y="0"/>
                        </a:moveTo>
                        <a:lnTo>
                          <a:pt x="90239" y="0"/>
                        </a:lnTo>
                        <a:lnTo>
                          <a:pt x="90239" y="90239"/>
                        </a:lnTo>
                        <a:lnTo>
                          <a:pt x="0" y="902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1" name="TextBox 121"/>
                  <p:cNvSpPr txBox="1"/>
                  <p:nvPr/>
                </p:nvSpPr>
                <p:spPr>
                  <a:xfrm>
                    <a:off x="2855850" y="10425083"/>
                    <a:ext cx="693800" cy="96308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575757"/>
                        </a:solidFill>
                        <a:latin typeface="Inter"/>
                      </a:rPr>
                      <a:t>+1 (123) 456-7890</a:t>
                    </a: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25FAA879-7C85-C49F-AE78-37BE6A7B6870}"/>
                    </a:ext>
                  </a:extLst>
                </p:cNvPr>
                <p:cNvGrpSpPr/>
                <p:nvPr/>
              </p:nvGrpSpPr>
              <p:grpSpPr>
                <a:xfrm>
                  <a:off x="460710" y="10403395"/>
                  <a:ext cx="1864545" cy="139683"/>
                  <a:chOff x="460710" y="10403395"/>
                  <a:chExt cx="1864545" cy="139683"/>
                </a:xfrm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47A1366D-F763-E6BE-1795-10DAAD9D8954}"/>
                      </a:ext>
                    </a:extLst>
                  </p:cNvPr>
                  <p:cNvGrpSpPr/>
                  <p:nvPr/>
                </p:nvGrpSpPr>
                <p:grpSpPr>
                  <a:xfrm>
                    <a:off x="460710" y="10403395"/>
                    <a:ext cx="139683" cy="139683"/>
                    <a:chOff x="460710" y="10403396"/>
                    <a:chExt cx="139683" cy="139683"/>
                  </a:xfrm>
                </p:grpSpPr>
                <p:sp>
                  <p:nvSpPr>
                    <p:cNvPr id="123" name="Freeform 123"/>
                    <p:cNvSpPr/>
                    <p:nvPr/>
                  </p:nvSpPr>
                  <p:spPr>
                    <a:xfrm>
                      <a:off x="460710" y="10403396"/>
                      <a:ext cx="139683" cy="1396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4C4174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5" name="Freeform 125"/>
                    <p:cNvSpPr/>
                    <p:nvPr/>
                  </p:nvSpPr>
                  <p:spPr>
                    <a:xfrm>
                      <a:off x="502210" y="10432749"/>
                      <a:ext cx="56684" cy="80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578" h="107968">
                          <a:moveTo>
                            <a:pt x="0" y="0"/>
                          </a:moveTo>
                          <a:lnTo>
                            <a:pt x="75578" y="0"/>
                          </a:lnTo>
                          <a:lnTo>
                            <a:pt x="75578" y="107968"/>
                          </a:lnTo>
                          <a:lnTo>
                            <a:pt x="0" y="1079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6" name="TextBox 126"/>
                  <p:cNvSpPr txBox="1"/>
                  <p:nvPr/>
                </p:nvSpPr>
                <p:spPr>
                  <a:xfrm>
                    <a:off x="648018" y="10425612"/>
                    <a:ext cx="1677237" cy="9525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80"/>
                      </a:lnSpc>
                      <a:spcBef>
                        <a:spcPct val="0"/>
                      </a:spcBef>
                    </a:pPr>
                    <a:r>
                      <a:rPr lang="en-US" sz="600" u="none" strike="noStrike" dirty="0">
                        <a:solidFill>
                          <a:srgbClr val="575757"/>
                        </a:solidFill>
                        <a:latin typeface="Inter"/>
                      </a:rPr>
                      <a:t>123 Renewable Avenue, Sunnyville, CA 98765</a:t>
                    </a:r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CAAF33A6-16E1-ADD4-AEC9-AF03DF658589}"/>
                </a:ext>
              </a:extLst>
            </p:cNvPr>
            <p:cNvGrpSpPr/>
            <p:nvPr/>
          </p:nvGrpSpPr>
          <p:grpSpPr>
            <a:xfrm>
              <a:off x="460710" y="8411754"/>
              <a:ext cx="6728901" cy="1464678"/>
              <a:chOff x="460710" y="8411754"/>
              <a:chExt cx="6728901" cy="1464678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460710" y="8660888"/>
                <a:ext cx="6638607" cy="1215544"/>
              </a:xfrm>
              <a:custGeom>
                <a:avLst/>
                <a:gdLst/>
                <a:ahLst/>
                <a:cxnLst/>
                <a:rect l="l" t="t" r="r" b="b"/>
                <a:pathLst>
                  <a:path w="2379127" h="435624">
                    <a:moveTo>
                      <a:pt x="0" y="0"/>
                    </a:moveTo>
                    <a:lnTo>
                      <a:pt x="2379127" y="0"/>
                    </a:lnTo>
                    <a:lnTo>
                      <a:pt x="2379127" y="435624"/>
                    </a:lnTo>
                    <a:lnTo>
                      <a:pt x="0" y="435624"/>
                    </a:lnTo>
                    <a:close/>
                  </a:path>
                </a:pathLst>
              </a:custGeom>
              <a:solidFill>
                <a:srgbClr val="4C417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AutoShape 91"/>
              <p:cNvSpPr/>
              <p:nvPr/>
            </p:nvSpPr>
            <p:spPr>
              <a:xfrm>
                <a:off x="5437284" y="8660888"/>
                <a:ext cx="0" cy="1215544"/>
              </a:xfrm>
              <a:prstGeom prst="line">
                <a:avLst/>
              </a:prstGeom>
              <a:ln w="9525" cap="flat">
                <a:solidFill>
                  <a:srgbClr val="FFFFFF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AutoShape 90">
                <a:extLst>
                  <a:ext uri="{FF2B5EF4-FFF2-40B4-BE49-F238E27FC236}">
                    <a16:creationId xmlns:a16="http://schemas.microsoft.com/office/drawing/2014/main" id="{5FFC1115-E23E-EA65-8FD6-CFF802E1AD3C}"/>
                  </a:ext>
                </a:extLst>
              </p:cNvPr>
              <p:cNvSpPr/>
              <p:nvPr/>
            </p:nvSpPr>
            <p:spPr>
              <a:xfrm>
                <a:off x="3780974" y="8660888"/>
                <a:ext cx="0" cy="1215544"/>
              </a:xfrm>
              <a:prstGeom prst="line">
                <a:avLst/>
              </a:prstGeom>
              <a:ln w="9525" cap="flat">
                <a:solidFill>
                  <a:srgbClr val="FFFFFF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AutoShape 89"/>
              <p:cNvSpPr/>
              <p:nvPr/>
            </p:nvSpPr>
            <p:spPr>
              <a:xfrm>
                <a:off x="2122743" y="8660888"/>
                <a:ext cx="0" cy="1215544"/>
              </a:xfrm>
              <a:prstGeom prst="line">
                <a:avLst/>
              </a:prstGeom>
              <a:ln w="9525" cap="flat">
                <a:solidFill>
                  <a:srgbClr val="FFFFFF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570221" y="8411754"/>
                <a:ext cx="1170799" cy="146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-23" dirty="0">
                    <a:solidFill>
                      <a:srgbClr val="4C4174"/>
                    </a:solidFill>
                    <a:latin typeface="Inter SemiBold" panose="02000503000000020004" pitchFamily="2" charset="0"/>
                  </a:rPr>
                  <a:t>Why us?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1450638" y="8482383"/>
                <a:ext cx="741982" cy="914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7224"/>
                  </a:lnSpc>
                  <a:spcBef>
                    <a:spcPct val="0"/>
                  </a:spcBef>
                </a:pPr>
                <a:r>
                  <a:rPr lang="en-US" sz="6020" spc="-144" dirty="0">
                    <a:solidFill>
                      <a:srgbClr val="FFFFFF">
                        <a:alpha val="19608"/>
                      </a:srgbClr>
                    </a:solidFill>
                    <a:latin typeface="Inter SemiBold" panose="02000503000000020004" pitchFamily="2" charset="0"/>
                  </a:rPr>
                  <a:t>1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58182" y="9382579"/>
                <a:ext cx="1115387" cy="2908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FFFFFF"/>
                    </a:solidFill>
                    <a:latin typeface="Inter"/>
                  </a:rPr>
                  <a:t>Exceptional skills drive our team to consistently exceed expectations effortlessly</a:t>
                </a:r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3059303" y="8482383"/>
                <a:ext cx="741982" cy="914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7224"/>
                  </a:lnSpc>
                  <a:spcBef>
                    <a:spcPct val="0"/>
                  </a:spcBef>
                </a:pPr>
                <a:r>
                  <a:rPr lang="en-US" sz="6020" u="none" strike="noStrike" spc="-144" dirty="0">
                    <a:solidFill>
                      <a:srgbClr val="FFFFFF">
                        <a:alpha val="19608"/>
                      </a:srgbClr>
                    </a:solidFill>
                    <a:latin typeface="Inter SemiBold" panose="02000503000000020004" pitchFamily="2" charset="0"/>
                  </a:rPr>
                  <a:t>2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2415452" y="9382579"/>
                <a:ext cx="1115387" cy="2908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FFFFFF"/>
                    </a:solidFill>
                    <a:latin typeface="Inter"/>
                  </a:rPr>
                  <a:t>An established legacy affirms our commitment to consistent industry success</a:t>
                </a:r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4718842" y="8482383"/>
                <a:ext cx="741982" cy="914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7224"/>
                  </a:lnSpc>
                  <a:spcBef>
                    <a:spcPct val="0"/>
                  </a:spcBef>
                </a:pPr>
                <a:r>
                  <a:rPr lang="en-US" sz="6020" u="none" strike="noStrike" spc="-144" dirty="0">
                    <a:solidFill>
                      <a:srgbClr val="FFFFFF">
                        <a:alpha val="19608"/>
                      </a:srgbClr>
                    </a:solidFill>
                    <a:latin typeface="Inter SemiBold" panose="02000503000000020004" pitchFamily="2" charset="0"/>
                  </a:rPr>
                  <a:t>3</a:t>
                </a:r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4072723" y="9382579"/>
                <a:ext cx="1115387" cy="2908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FFFFFF"/>
                    </a:solidFill>
                    <a:latin typeface="Inter"/>
                  </a:rPr>
                  <a:t>We prioritize client needs, ensuring exceptional experiences throughout</a:t>
                </a:r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6447629" y="8482383"/>
                <a:ext cx="741982" cy="914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7224"/>
                  </a:lnSpc>
                  <a:spcBef>
                    <a:spcPct val="0"/>
                  </a:spcBef>
                </a:pPr>
                <a:r>
                  <a:rPr lang="en-US" sz="6020" u="none" strike="noStrike" spc="-144" dirty="0">
                    <a:solidFill>
                      <a:srgbClr val="FFFFFF">
                        <a:alpha val="19608"/>
                      </a:srgbClr>
                    </a:solidFill>
                    <a:latin typeface="Inter SemiBold" panose="02000503000000020004" pitchFamily="2" charset="0"/>
                  </a:rPr>
                  <a:t>4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5729993" y="9382579"/>
                <a:ext cx="1115387" cy="2908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FFFFFF"/>
                    </a:solidFill>
                    <a:latin typeface="Inter"/>
                  </a:rPr>
                  <a:t>Innovative approaches redefine industry standards, setting benchmarks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758182" y="9113682"/>
                <a:ext cx="1115387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spc="-16" dirty="0">
                    <a:solidFill>
                      <a:srgbClr val="FFFFFF"/>
                    </a:solidFill>
                    <a:latin typeface="Inter SemiBold" panose="02000503000000020004" pitchFamily="2" charset="0"/>
                  </a:rPr>
                  <a:t>Expert Team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2415452" y="9113682"/>
                <a:ext cx="1115387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spc="-16" dirty="0">
                    <a:solidFill>
                      <a:srgbClr val="FFFFFF"/>
                    </a:solidFill>
                    <a:latin typeface="Inter SemiBold" panose="02000503000000020004" pitchFamily="2" charset="0"/>
                  </a:rPr>
                  <a:t>Proven Track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4072723" y="9113682"/>
                <a:ext cx="1115387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spc="-16" dirty="0">
                    <a:solidFill>
                      <a:srgbClr val="FFFFFF"/>
                    </a:solidFill>
                    <a:latin typeface="Inter SemiBold" panose="02000503000000020004" pitchFamily="2" charset="0"/>
                  </a:rPr>
                  <a:t>Client Satisfaction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5729993" y="9113682"/>
                <a:ext cx="1115387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spc="-16" dirty="0">
                    <a:solidFill>
                      <a:srgbClr val="FFFFFF"/>
                    </a:solidFill>
                    <a:latin typeface="Inter SemiBold" panose="02000503000000020004" pitchFamily="2" charset="0"/>
                  </a:rPr>
                  <a:t>Innovative Solutions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2208897-63F3-D030-EAA3-FEA0E8B37180}"/>
                </a:ext>
              </a:extLst>
            </p:cNvPr>
            <p:cNvGrpSpPr/>
            <p:nvPr/>
          </p:nvGrpSpPr>
          <p:grpSpPr>
            <a:xfrm>
              <a:off x="455948" y="5915772"/>
              <a:ext cx="6648132" cy="2117939"/>
              <a:chOff x="455948" y="5915772"/>
              <a:chExt cx="6648132" cy="211793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C902614F-88DE-0E7D-C676-8E8FDA1FFC2A}"/>
                  </a:ext>
                </a:extLst>
              </p:cNvPr>
              <p:cNvGrpSpPr/>
              <p:nvPr/>
            </p:nvGrpSpPr>
            <p:grpSpPr>
              <a:xfrm>
                <a:off x="455948" y="6150473"/>
                <a:ext cx="6648132" cy="1882444"/>
                <a:chOff x="455948" y="6150473"/>
                <a:chExt cx="6648132" cy="1882444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455948" y="6150473"/>
                  <a:ext cx="6648132" cy="1882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342" h="754419">
                      <a:moveTo>
                        <a:pt x="0" y="0"/>
                      </a:moveTo>
                      <a:lnTo>
                        <a:pt x="2664342" y="0"/>
                      </a:lnTo>
                      <a:lnTo>
                        <a:pt x="2664342" y="754419"/>
                      </a:lnTo>
                      <a:lnTo>
                        <a:pt x="0" y="754419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4C4174">
                      <a:alpha val="19608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" name="AutoShape 5"/>
                <p:cNvSpPr/>
                <p:nvPr/>
              </p:nvSpPr>
              <p:spPr>
                <a:xfrm>
                  <a:off x="2120362" y="6152854"/>
                  <a:ext cx="0" cy="1877682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 flipH="1">
                  <a:off x="3780000" y="6152854"/>
                  <a:ext cx="0" cy="1877682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AutoShape 7"/>
                <p:cNvSpPr/>
                <p:nvPr/>
              </p:nvSpPr>
              <p:spPr>
                <a:xfrm>
                  <a:off x="5439665" y="6152854"/>
                  <a:ext cx="0" cy="1877682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570221" y="5915772"/>
                <a:ext cx="1019239" cy="146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-23" dirty="0">
                    <a:solidFill>
                      <a:srgbClr val="4C4174"/>
                    </a:solidFill>
                    <a:latin typeface="Inter SemiBold" panose="02000503000000020004" pitchFamily="2" charset="0"/>
                  </a:rPr>
                  <a:t>We specialize in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610E294-20E7-0387-EFF4-FE16D61B5700}"/>
                  </a:ext>
                </a:extLst>
              </p:cNvPr>
              <p:cNvGrpSpPr/>
              <p:nvPr/>
            </p:nvGrpSpPr>
            <p:grpSpPr>
              <a:xfrm>
                <a:off x="746376" y="6477160"/>
                <a:ext cx="1373985" cy="1556551"/>
                <a:chOff x="746376" y="6477160"/>
                <a:chExt cx="1373985" cy="1556551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A1013BC6-15CD-2787-BE05-3688B04A487C}"/>
                    </a:ext>
                  </a:extLst>
                </p:cNvPr>
                <p:cNvGrpSpPr/>
                <p:nvPr/>
              </p:nvGrpSpPr>
              <p:grpSpPr>
                <a:xfrm>
                  <a:off x="746376" y="6477160"/>
                  <a:ext cx="1088320" cy="684086"/>
                  <a:chOff x="746376" y="6477160"/>
                  <a:chExt cx="1088320" cy="684086"/>
                </a:xfrm>
              </p:grpSpPr>
              <p:sp>
                <p:nvSpPr>
                  <p:cNvPr id="10" name="Freeform 10"/>
                  <p:cNvSpPr/>
                  <p:nvPr/>
                </p:nvSpPr>
                <p:spPr>
                  <a:xfrm>
                    <a:off x="746376" y="6477160"/>
                    <a:ext cx="148341" cy="14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783461" y="6503240"/>
                    <a:ext cx="74171" cy="961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53"/>
                      </a:lnSpc>
                      <a:spcBef>
                        <a:spcPct val="0"/>
                      </a:spcBef>
                    </a:pPr>
                    <a:r>
                      <a:rPr lang="en-US" sz="600" spc="-15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1</a:t>
                    </a:r>
                  </a:p>
                </p:txBody>
              </p:sp>
              <p:sp>
                <p:nvSpPr>
                  <p:cNvPr id="13" name="TextBox 13"/>
                  <p:cNvSpPr txBox="1"/>
                  <p:nvPr/>
                </p:nvSpPr>
                <p:spPr>
                  <a:xfrm>
                    <a:off x="746376" y="6860715"/>
                    <a:ext cx="1064389" cy="30053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79"/>
                      </a:lnSpc>
                    </a:pPr>
                    <a:r>
                      <a:rPr lang="en-US" sz="599" dirty="0">
                        <a:solidFill>
                          <a:srgbClr val="575757"/>
                        </a:solidFill>
                        <a:latin typeface="Inter"/>
                      </a:rPr>
                      <a:t>Expertly manage film </a:t>
                    </a:r>
                    <a:br>
                      <a:rPr lang="en-US" sz="599" dirty="0">
                        <a:solidFill>
                          <a:srgbClr val="575757"/>
                        </a:solidFill>
                        <a:latin typeface="Inter"/>
                      </a:rPr>
                    </a:br>
                    <a:r>
                      <a:rPr lang="en-US" sz="599" dirty="0">
                        <a:solidFill>
                          <a:srgbClr val="575757"/>
                        </a:solidFill>
                        <a:latin typeface="Inter"/>
                      </a:rPr>
                      <a:t>projects from conception</a:t>
                    </a:r>
                  </a:p>
                  <a:p>
                    <a:pPr marL="0" lvl="0" indent="0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599" dirty="0">
                        <a:solidFill>
                          <a:srgbClr val="575757"/>
                        </a:solidFill>
                        <a:latin typeface="Inter"/>
                      </a:rPr>
                      <a:t>to final production stages</a:t>
                    </a:r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746376" y="6706277"/>
                    <a:ext cx="1088320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spc="-16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Film Production</a:t>
                    </a:r>
                  </a:p>
                </p:txBody>
              </p:sp>
            </p:grpSp>
            <p:sp>
              <p:nvSpPr>
                <p:cNvPr id="133" name="Freeform 8">
                  <a:extLst>
                    <a:ext uri="{FF2B5EF4-FFF2-40B4-BE49-F238E27FC236}">
                      <a16:creationId xmlns:a16="http://schemas.microsoft.com/office/drawing/2014/main" id="{248E95CE-61BE-7228-1E35-37686C071DF9}"/>
                    </a:ext>
                  </a:extLst>
                </p:cNvPr>
                <p:cNvSpPr/>
                <p:nvPr/>
              </p:nvSpPr>
              <p:spPr>
                <a:xfrm>
                  <a:off x="1456679" y="7491257"/>
                  <a:ext cx="663682" cy="54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682" h="542454">
                      <a:moveTo>
                        <a:pt x="0" y="0"/>
                      </a:moveTo>
                      <a:lnTo>
                        <a:pt x="663683" y="0"/>
                      </a:lnTo>
                      <a:lnTo>
                        <a:pt x="663683" y="542454"/>
                      </a:lnTo>
                      <a:lnTo>
                        <a:pt x="0" y="542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alphaModFix amt="5000"/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 t="-1345" r="-4283" b="-4669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7370CB44-FA71-693C-3EFA-73548A6447BD}"/>
                  </a:ext>
                </a:extLst>
              </p:cNvPr>
              <p:cNvGrpSpPr/>
              <p:nvPr/>
            </p:nvGrpSpPr>
            <p:grpSpPr>
              <a:xfrm>
                <a:off x="2406028" y="6477160"/>
                <a:ext cx="1371516" cy="1552737"/>
                <a:chOff x="2406028" y="6477160"/>
                <a:chExt cx="1371516" cy="1552737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A00E3DEC-F5D7-B2FE-9FE6-79D6DFD30CDD}"/>
                    </a:ext>
                  </a:extLst>
                </p:cNvPr>
                <p:cNvGrpSpPr/>
                <p:nvPr/>
              </p:nvGrpSpPr>
              <p:grpSpPr>
                <a:xfrm>
                  <a:off x="2406028" y="6477160"/>
                  <a:ext cx="1088320" cy="664644"/>
                  <a:chOff x="2406028" y="6477160"/>
                  <a:chExt cx="1088320" cy="664644"/>
                </a:xfrm>
              </p:grpSpPr>
              <p:sp>
                <p:nvSpPr>
                  <p:cNvPr id="17" name="Freeform 17"/>
                  <p:cNvSpPr/>
                  <p:nvPr/>
                </p:nvSpPr>
                <p:spPr>
                  <a:xfrm>
                    <a:off x="2406028" y="6477160"/>
                    <a:ext cx="148341" cy="14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2443113" y="6503240"/>
                    <a:ext cx="74171" cy="961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53"/>
                      </a:lnSpc>
                      <a:spcBef>
                        <a:spcPct val="0"/>
                      </a:spcBef>
                    </a:pPr>
                    <a:r>
                      <a:rPr lang="en-US" sz="600" spc="-15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2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2406028" y="6860715"/>
                    <a:ext cx="1064389" cy="2810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575757"/>
                        </a:solidFill>
                        <a:latin typeface="Inter"/>
                      </a:rPr>
                      <a:t>Enhance visual and audio elements for immersive cinematic experiences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2406028" y="6706277"/>
                    <a:ext cx="1088320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spc="-16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Post-Production</a:t>
                    </a:r>
                  </a:p>
                </p:txBody>
              </p:sp>
            </p:grpSp>
            <p:sp>
              <p:nvSpPr>
                <p:cNvPr id="134" name="Freeform 15">
                  <a:extLst>
                    <a:ext uri="{FF2B5EF4-FFF2-40B4-BE49-F238E27FC236}">
                      <a16:creationId xmlns:a16="http://schemas.microsoft.com/office/drawing/2014/main" id="{727C7EF1-1F16-868B-3664-68B7EB253FC6}"/>
                    </a:ext>
                  </a:extLst>
                </p:cNvPr>
                <p:cNvSpPr/>
                <p:nvPr/>
              </p:nvSpPr>
              <p:spPr>
                <a:xfrm>
                  <a:off x="3173416" y="7487443"/>
                  <a:ext cx="604128" cy="54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128" h="542454">
                      <a:moveTo>
                        <a:pt x="0" y="0"/>
                      </a:moveTo>
                      <a:lnTo>
                        <a:pt x="604127" y="0"/>
                      </a:lnTo>
                      <a:lnTo>
                        <a:pt x="604127" y="542454"/>
                      </a:lnTo>
                      <a:lnTo>
                        <a:pt x="0" y="542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>
                    <a:alphaModFix amt="5000"/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 r="-3950" b="-5034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28260AA9-3087-A55F-FBDA-AB1F7AA7D9B5}"/>
                  </a:ext>
                </a:extLst>
              </p:cNvPr>
              <p:cNvGrpSpPr/>
              <p:nvPr/>
            </p:nvGrpSpPr>
            <p:grpSpPr>
              <a:xfrm>
                <a:off x="4065679" y="6477160"/>
                <a:ext cx="1368175" cy="1551789"/>
                <a:chOff x="4065679" y="6477160"/>
                <a:chExt cx="1368175" cy="1551789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B86C9534-F84A-F7BE-B5C4-7E1A2E1FC769}"/>
                    </a:ext>
                  </a:extLst>
                </p:cNvPr>
                <p:cNvGrpSpPr/>
                <p:nvPr/>
              </p:nvGrpSpPr>
              <p:grpSpPr>
                <a:xfrm>
                  <a:off x="4065679" y="6477160"/>
                  <a:ext cx="1088320" cy="664644"/>
                  <a:chOff x="4065679" y="6477160"/>
                  <a:chExt cx="1088320" cy="664644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4065679" y="6477160"/>
                    <a:ext cx="148341" cy="14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4102764" y="6503240"/>
                    <a:ext cx="74171" cy="961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53"/>
                      </a:lnSpc>
                      <a:spcBef>
                        <a:spcPct val="0"/>
                      </a:spcBef>
                    </a:pPr>
                    <a:r>
                      <a:rPr lang="en-US" sz="600" spc="-15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3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4065679" y="6860715"/>
                    <a:ext cx="1064389" cy="2810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575757"/>
                        </a:solidFill>
                        <a:latin typeface="Inter"/>
                      </a:rPr>
                      <a:t>Cultivate original ideas into compelling scripts and captivating storylines</a:t>
                    </a: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4065679" y="6706277"/>
                    <a:ext cx="1088320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spc="-16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Creative Development</a:t>
                    </a:r>
                  </a:p>
                </p:txBody>
              </p:sp>
            </p:grpSp>
            <p:sp>
              <p:nvSpPr>
                <p:cNvPr id="135" name="Freeform 22">
                  <a:extLst>
                    <a:ext uri="{FF2B5EF4-FFF2-40B4-BE49-F238E27FC236}">
                      <a16:creationId xmlns:a16="http://schemas.microsoft.com/office/drawing/2014/main" id="{C2A269C7-326E-2506-30D8-5C8A204F9D40}"/>
                    </a:ext>
                  </a:extLst>
                </p:cNvPr>
                <p:cNvSpPr/>
                <p:nvPr/>
              </p:nvSpPr>
              <p:spPr>
                <a:xfrm>
                  <a:off x="5006974" y="7486495"/>
                  <a:ext cx="426880" cy="54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880" h="542454">
                      <a:moveTo>
                        <a:pt x="0" y="0"/>
                      </a:moveTo>
                      <a:lnTo>
                        <a:pt x="426880" y="0"/>
                      </a:lnTo>
                      <a:lnTo>
                        <a:pt x="426880" y="542454"/>
                      </a:lnTo>
                      <a:lnTo>
                        <a:pt x="0" y="542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alphaModFix amt="5000"/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 r="-27122" b="-3617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40C4112-AE79-AE9F-F9B6-8AC884DC96B4}"/>
                  </a:ext>
                </a:extLst>
              </p:cNvPr>
              <p:cNvGrpSpPr/>
              <p:nvPr/>
            </p:nvGrpSpPr>
            <p:grpSpPr>
              <a:xfrm>
                <a:off x="5725331" y="6477160"/>
                <a:ext cx="1373986" cy="1551789"/>
                <a:chOff x="5725331" y="6477160"/>
                <a:chExt cx="1373986" cy="1551789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06AC270-73EF-F5DD-23F3-5CB6803D91E9}"/>
                    </a:ext>
                  </a:extLst>
                </p:cNvPr>
                <p:cNvGrpSpPr/>
                <p:nvPr/>
              </p:nvGrpSpPr>
              <p:grpSpPr>
                <a:xfrm>
                  <a:off x="5725331" y="6477160"/>
                  <a:ext cx="1088320" cy="664644"/>
                  <a:chOff x="5725331" y="6477160"/>
                  <a:chExt cx="1088320" cy="664644"/>
                </a:xfrm>
              </p:grpSpPr>
              <p:sp>
                <p:nvSpPr>
                  <p:cNvPr id="31" name="Freeform 31"/>
                  <p:cNvSpPr/>
                  <p:nvPr/>
                </p:nvSpPr>
                <p:spPr>
                  <a:xfrm>
                    <a:off x="5725331" y="6477160"/>
                    <a:ext cx="148341" cy="14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4C4174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5725331" y="6706277"/>
                    <a:ext cx="1088320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spc="-16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Digital Distribution</a:t>
                    </a:r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5762416" y="6503240"/>
                    <a:ext cx="74171" cy="961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53"/>
                      </a:lnSpc>
                      <a:spcBef>
                        <a:spcPct val="0"/>
                      </a:spcBef>
                    </a:pPr>
                    <a:r>
                      <a:rPr lang="en-US" sz="600" spc="-15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4</a:t>
                    </a:r>
                  </a:p>
                </p:txBody>
              </p:sp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5725331" y="6860715"/>
                    <a:ext cx="1064389" cy="2810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575757"/>
                        </a:solidFill>
                        <a:latin typeface="Inter"/>
                      </a:rPr>
                      <a:t>Strategically share our content widely across </a:t>
                    </a:r>
                  </a:p>
                  <a:p>
                    <a:pPr marL="0" lvl="0" indent="0" algn="l">
                      <a:lnSpc>
                        <a:spcPts val="77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575757"/>
                        </a:solidFill>
                        <a:latin typeface="Inter"/>
                      </a:rPr>
                      <a:t>digital platforms worldwide</a:t>
                    </a:r>
                  </a:p>
                </p:txBody>
              </p:sp>
            </p:grpSp>
            <p:sp>
              <p:nvSpPr>
                <p:cNvPr id="136" name="Freeform 29">
                  <a:extLst>
                    <a:ext uri="{FF2B5EF4-FFF2-40B4-BE49-F238E27FC236}">
                      <a16:creationId xmlns:a16="http://schemas.microsoft.com/office/drawing/2014/main" id="{6E36D1B9-0BDE-0857-F211-381FA7362953}"/>
                    </a:ext>
                  </a:extLst>
                </p:cNvPr>
                <p:cNvSpPr/>
                <p:nvPr/>
              </p:nvSpPr>
              <p:spPr>
                <a:xfrm flipH="1">
                  <a:off x="6570098" y="7486495"/>
                  <a:ext cx="529219" cy="54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219" h="542454">
                      <a:moveTo>
                        <a:pt x="529220" y="0"/>
                      </a:moveTo>
                      <a:lnTo>
                        <a:pt x="0" y="0"/>
                      </a:lnTo>
                      <a:lnTo>
                        <a:pt x="0" y="542454"/>
                      </a:lnTo>
                      <a:lnTo>
                        <a:pt x="529220" y="542454"/>
                      </a:lnTo>
                      <a:lnTo>
                        <a:pt x="529220" y="0"/>
                      </a:lnTo>
                      <a:close/>
                    </a:path>
                  </a:pathLst>
                </a:custGeom>
                <a:blipFill>
                  <a:blip r:embed="rId17">
                    <a:alphaModFix amt="5000"/>
                    <a:extLs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 l="-5702" b="-3123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933347C-B130-14E6-2F92-2FCD36CDB4C3}"/>
                </a:ext>
              </a:extLst>
            </p:cNvPr>
            <p:cNvGrpSpPr/>
            <p:nvPr/>
          </p:nvGrpSpPr>
          <p:grpSpPr>
            <a:xfrm>
              <a:off x="455948" y="3833811"/>
              <a:ext cx="6648131" cy="1703918"/>
              <a:chOff x="455948" y="3833811"/>
              <a:chExt cx="6648131" cy="1703918"/>
            </a:xfrm>
          </p:grpSpPr>
          <p:sp>
            <p:nvSpPr>
              <p:cNvPr id="59" name="AutoShape 59"/>
              <p:cNvSpPr/>
              <p:nvPr/>
            </p:nvSpPr>
            <p:spPr>
              <a:xfrm>
                <a:off x="3780000" y="3838573"/>
                <a:ext cx="0" cy="1694393"/>
              </a:xfrm>
              <a:prstGeom prst="line">
                <a:avLst/>
              </a:prstGeom>
              <a:ln w="9525" cap="flat">
                <a:solidFill>
                  <a:srgbClr val="4C4174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F766223-F6A1-68A4-78DE-1F24D7E83849}"/>
                  </a:ext>
                </a:extLst>
              </p:cNvPr>
              <p:cNvGrpSpPr/>
              <p:nvPr/>
            </p:nvGrpSpPr>
            <p:grpSpPr>
              <a:xfrm>
                <a:off x="455948" y="3833811"/>
                <a:ext cx="3043065" cy="1703918"/>
                <a:chOff x="455948" y="3833811"/>
                <a:chExt cx="3043065" cy="1703918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30198BDF-AA8F-76C6-F7E7-E0996F3E06A8}"/>
                    </a:ext>
                  </a:extLst>
                </p:cNvPr>
                <p:cNvGrpSpPr/>
                <p:nvPr/>
              </p:nvGrpSpPr>
              <p:grpSpPr>
                <a:xfrm>
                  <a:off x="455948" y="4121238"/>
                  <a:ext cx="3043065" cy="264157"/>
                  <a:chOff x="455948" y="4121238"/>
                  <a:chExt cx="3043065" cy="264157"/>
                </a:xfrm>
              </p:grpSpPr>
              <p:sp>
                <p:nvSpPr>
                  <p:cNvPr id="61" name="Freeform 61"/>
                  <p:cNvSpPr/>
                  <p:nvPr/>
                </p:nvSpPr>
                <p:spPr>
                  <a:xfrm>
                    <a:off x="455948" y="4121238"/>
                    <a:ext cx="3043065" cy="264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858" h="95909">
                        <a:moveTo>
                          <a:pt x="0" y="0"/>
                        </a:moveTo>
                        <a:lnTo>
                          <a:pt x="1104858" y="0"/>
                        </a:lnTo>
                        <a:lnTo>
                          <a:pt x="1104858" y="95909"/>
                        </a:lnTo>
                        <a:lnTo>
                          <a:pt x="0" y="95909"/>
                        </a:lnTo>
                        <a:close/>
                      </a:path>
                    </a:pathLst>
                  </a:custGeom>
                  <a:solidFill>
                    <a:srgbClr val="4C4174">
                      <a:alpha val="4706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570221" y="4197437"/>
                    <a:ext cx="835358" cy="1212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09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000000"/>
                        </a:solidFill>
                        <a:latin typeface="Inter"/>
                      </a:rPr>
                      <a:t>Year Established</a:t>
                    </a:r>
                  </a:p>
                </p:txBody>
              </p:sp>
              <p:sp>
                <p:nvSpPr>
                  <p:cNvPr id="77" name="TextBox 77"/>
                  <p:cNvSpPr txBox="1"/>
                  <p:nvPr/>
                </p:nvSpPr>
                <p:spPr>
                  <a:xfrm>
                    <a:off x="2951710" y="4204058"/>
                    <a:ext cx="426764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000000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2015</a:t>
                    </a:r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EB053AB-156E-4CED-387B-AF2CB8C282B8}"/>
                    </a:ext>
                  </a:extLst>
                </p:cNvPr>
                <p:cNvGrpSpPr/>
                <p:nvPr/>
              </p:nvGrpSpPr>
              <p:grpSpPr>
                <a:xfrm>
                  <a:off x="455948" y="4505402"/>
                  <a:ext cx="3043065" cy="264104"/>
                  <a:chOff x="455948" y="4505403"/>
                  <a:chExt cx="3043065" cy="264104"/>
                </a:xfrm>
              </p:grpSpPr>
              <p:sp>
                <p:nvSpPr>
                  <p:cNvPr id="64" name="Freeform 64"/>
                  <p:cNvSpPr/>
                  <p:nvPr/>
                </p:nvSpPr>
                <p:spPr>
                  <a:xfrm>
                    <a:off x="455948" y="4505403"/>
                    <a:ext cx="3043065" cy="264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858" h="95889">
                        <a:moveTo>
                          <a:pt x="0" y="0"/>
                        </a:moveTo>
                        <a:lnTo>
                          <a:pt x="1104858" y="0"/>
                        </a:lnTo>
                        <a:lnTo>
                          <a:pt x="1104858" y="95889"/>
                        </a:lnTo>
                        <a:lnTo>
                          <a:pt x="0" y="95889"/>
                        </a:lnTo>
                        <a:close/>
                      </a:path>
                    </a:pathLst>
                  </a:custGeom>
                  <a:solidFill>
                    <a:srgbClr val="4C4174">
                      <a:alpha val="4706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4" name="TextBox 74"/>
                  <p:cNvSpPr txBox="1"/>
                  <p:nvPr/>
                </p:nvSpPr>
                <p:spPr>
                  <a:xfrm>
                    <a:off x="570221" y="4581575"/>
                    <a:ext cx="1163837" cy="1212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09"/>
                      </a:lnSpc>
                      <a:spcBef>
                        <a:spcPct val="0"/>
                      </a:spcBef>
                    </a:pPr>
                    <a:r>
                      <a:rPr lang="en-US" sz="699" u="none" strike="noStrike" dirty="0">
                        <a:solidFill>
                          <a:srgbClr val="000000"/>
                        </a:solidFill>
                        <a:latin typeface="Inter"/>
                      </a:rPr>
                      <a:t>Founder/CEO</a:t>
                    </a:r>
                  </a:p>
                </p:txBody>
              </p:sp>
              <p:sp>
                <p:nvSpPr>
                  <p:cNvPr id="78" name="TextBox 78"/>
                  <p:cNvSpPr txBox="1"/>
                  <p:nvPr/>
                </p:nvSpPr>
                <p:spPr>
                  <a:xfrm>
                    <a:off x="2544730" y="4588196"/>
                    <a:ext cx="833743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000000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 John Smith</a:t>
                    </a: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FB5ADD83-A997-9495-6B17-36BD491C1E26}"/>
                    </a:ext>
                  </a:extLst>
                </p:cNvPr>
                <p:cNvGrpSpPr/>
                <p:nvPr/>
              </p:nvGrpSpPr>
              <p:grpSpPr>
                <a:xfrm>
                  <a:off x="455948" y="4889513"/>
                  <a:ext cx="3038400" cy="264104"/>
                  <a:chOff x="455948" y="4889514"/>
                  <a:chExt cx="3038400" cy="264104"/>
                </a:xfrm>
              </p:grpSpPr>
              <p:sp>
                <p:nvSpPr>
                  <p:cNvPr id="67" name="Freeform 67"/>
                  <p:cNvSpPr/>
                  <p:nvPr/>
                </p:nvSpPr>
                <p:spPr>
                  <a:xfrm>
                    <a:off x="455948" y="4889514"/>
                    <a:ext cx="3038400" cy="264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3165" h="95889">
                        <a:moveTo>
                          <a:pt x="0" y="0"/>
                        </a:moveTo>
                        <a:lnTo>
                          <a:pt x="1103165" y="0"/>
                        </a:lnTo>
                        <a:lnTo>
                          <a:pt x="1103165" y="95889"/>
                        </a:lnTo>
                        <a:lnTo>
                          <a:pt x="0" y="95889"/>
                        </a:lnTo>
                        <a:close/>
                      </a:path>
                    </a:pathLst>
                  </a:custGeom>
                  <a:solidFill>
                    <a:srgbClr val="4C4174">
                      <a:alpha val="4706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TextBox 75"/>
                  <p:cNvSpPr txBox="1"/>
                  <p:nvPr/>
                </p:nvSpPr>
                <p:spPr>
                  <a:xfrm>
                    <a:off x="570221" y="4965687"/>
                    <a:ext cx="1447831" cy="1212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09"/>
                      </a:lnSpc>
                      <a:spcBef>
                        <a:spcPct val="0"/>
                      </a:spcBef>
                    </a:pPr>
                    <a:r>
                      <a:rPr lang="en-US" sz="699" u="none" strike="noStrike" dirty="0">
                        <a:solidFill>
                          <a:srgbClr val="000000"/>
                        </a:solidFill>
                        <a:latin typeface="Inter"/>
                      </a:rPr>
                      <a:t>Creative Director</a:t>
                    </a:r>
                  </a:p>
                </p:txBody>
              </p:sp>
              <p:sp>
                <p:nvSpPr>
                  <p:cNvPr id="79" name="TextBox 79"/>
                  <p:cNvSpPr txBox="1"/>
                  <p:nvPr/>
                </p:nvSpPr>
                <p:spPr>
                  <a:xfrm>
                    <a:off x="1683236" y="4972307"/>
                    <a:ext cx="1695237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000000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 Jane Doe</a:t>
                    </a: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886C7F1B-1243-6E6B-9A57-EEE4C97FA4B2}"/>
                    </a:ext>
                  </a:extLst>
                </p:cNvPr>
                <p:cNvGrpSpPr/>
                <p:nvPr/>
              </p:nvGrpSpPr>
              <p:grpSpPr>
                <a:xfrm>
                  <a:off x="455948" y="5273625"/>
                  <a:ext cx="3043065" cy="264104"/>
                  <a:chOff x="455948" y="5273625"/>
                  <a:chExt cx="3043065" cy="264104"/>
                </a:xfrm>
              </p:grpSpPr>
              <p:sp>
                <p:nvSpPr>
                  <p:cNvPr id="70" name="Freeform 70"/>
                  <p:cNvSpPr/>
                  <p:nvPr/>
                </p:nvSpPr>
                <p:spPr>
                  <a:xfrm>
                    <a:off x="455948" y="5273625"/>
                    <a:ext cx="3043065" cy="264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858" h="95889">
                        <a:moveTo>
                          <a:pt x="0" y="0"/>
                        </a:moveTo>
                        <a:lnTo>
                          <a:pt x="1104858" y="0"/>
                        </a:lnTo>
                        <a:lnTo>
                          <a:pt x="1104858" y="95889"/>
                        </a:lnTo>
                        <a:lnTo>
                          <a:pt x="0" y="95889"/>
                        </a:lnTo>
                        <a:close/>
                      </a:path>
                    </a:pathLst>
                  </a:custGeom>
                  <a:solidFill>
                    <a:srgbClr val="4C4174">
                      <a:alpha val="4706"/>
                    </a:srgb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TextBox 76"/>
                  <p:cNvSpPr txBox="1"/>
                  <p:nvPr/>
                </p:nvSpPr>
                <p:spPr>
                  <a:xfrm>
                    <a:off x="570221" y="5349798"/>
                    <a:ext cx="647288" cy="1212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09"/>
                      </a:lnSpc>
                      <a:spcBef>
                        <a:spcPct val="0"/>
                      </a:spcBef>
                    </a:pPr>
                    <a:r>
                      <a:rPr lang="en-US" sz="699" u="none" strike="noStrike" dirty="0">
                        <a:solidFill>
                          <a:srgbClr val="000000"/>
                        </a:solidFill>
                        <a:latin typeface="Inter"/>
                      </a:rPr>
                      <a:t>Industry</a:t>
                    </a:r>
                  </a:p>
                </p:txBody>
              </p:sp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1773141" y="5356419"/>
                    <a:ext cx="1605332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000000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Film Production Services</a:t>
                    </a:r>
                  </a:p>
                </p:txBody>
              </p:sp>
            </p:grpSp>
            <p:sp>
              <p:nvSpPr>
                <p:cNvPr id="81" name="TextBox 81"/>
                <p:cNvSpPr txBox="1"/>
                <p:nvPr/>
              </p:nvSpPr>
              <p:spPr>
                <a:xfrm>
                  <a:off x="570221" y="3833811"/>
                  <a:ext cx="1385954" cy="159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u="none" strike="noStrike" spc="-24" dirty="0">
                      <a:solidFill>
                        <a:srgbClr val="4C4174"/>
                      </a:solidFill>
                      <a:latin typeface="Inter SemiBold" panose="02000503000000020004" pitchFamily="2" charset="0"/>
                    </a:rPr>
                    <a:t>Company Overview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893E37B-BBA3-4FEA-C801-1928DA6FDFAE}"/>
                  </a:ext>
                </a:extLst>
              </p:cNvPr>
              <p:cNvGrpSpPr/>
              <p:nvPr/>
            </p:nvGrpSpPr>
            <p:grpSpPr>
              <a:xfrm>
                <a:off x="4065679" y="3833811"/>
                <a:ext cx="3038400" cy="1703918"/>
                <a:chOff x="4065679" y="3833811"/>
                <a:chExt cx="3038400" cy="1703918"/>
              </a:xfrm>
            </p:grpSpPr>
            <p:sp>
              <p:nvSpPr>
                <p:cNvPr id="72" name="AutoShape 72"/>
                <p:cNvSpPr/>
                <p:nvPr/>
              </p:nvSpPr>
              <p:spPr>
                <a:xfrm>
                  <a:off x="4065679" y="4683293"/>
                  <a:ext cx="3038400" cy="0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F98934BF-3D13-D6D8-97F8-D5B399B8BCCA}"/>
                    </a:ext>
                  </a:extLst>
                </p:cNvPr>
                <p:cNvGrpSpPr/>
                <p:nvPr/>
              </p:nvGrpSpPr>
              <p:grpSpPr>
                <a:xfrm>
                  <a:off x="4098966" y="3833811"/>
                  <a:ext cx="2950544" cy="611912"/>
                  <a:chOff x="4098966" y="3833811"/>
                  <a:chExt cx="2950544" cy="611912"/>
                </a:xfrm>
              </p:grpSpPr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4098966" y="3833811"/>
                    <a:ext cx="1867289" cy="15995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00"/>
                      </a:lnSpc>
                      <a:spcBef>
                        <a:spcPct val="0"/>
                      </a:spcBef>
                    </a:pPr>
                    <a:r>
                      <a:rPr lang="en-US" sz="1000" u="none" strike="noStrike" spc="-24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Mission</a:t>
                    </a:r>
                  </a:p>
                </p:txBody>
              </p:sp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4098966" y="4102188"/>
                    <a:ext cx="2950544" cy="34353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09"/>
                      </a:lnSpc>
                    </a:pPr>
                    <a:r>
                      <a:rPr lang="en-US" sz="699" dirty="0">
                        <a:solidFill>
                          <a:srgbClr val="121212"/>
                        </a:solidFill>
                        <a:latin typeface="Inter"/>
                      </a:rPr>
                      <a:t>Empowering diverse voices, SilverScreen Productions commits to crafting compelling narratives, fostering empathy, and sparking conversations that resonate globally through film</a:t>
                    </a: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4A889DD8-EAF6-67D8-46C3-0479781DE162}"/>
                    </a:ext>
                  </a:extLst>
                </p:cNvPr>
                <p:cNvGrpSpPr/>
                <p:nvPr/>
              </p:nvGrpSpPr>
              <p:grpSpPr>
                <a:xfrm>
                  <a:off x="4098966" y="4920864"/>
                  <a:ext cx="2920178" cy="616865"/>
                  <a:chOff x="4098966" y="4920864"/>
                  <a:chExt cx="2920178" cy="616865"/>
                </a:xfrm>
              </p:grpSpPr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4098966" y="5194194"/>
                    <a:ext cx="2920178" cy="34353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09"/>
                      </a:lnSpc>
                    </a:pPr>
                    <a:r>
                      <a:rPr lang="en-US" sz="699" dirty="0">
                        <a:solidFill>
                          <a:srgbClr val="121212"/>
                        </a:solidFill>
                        <a:latin typeface="Inter"/>
                      </a:rPr>
                      <a:t>To be a globally recognized film production leader, pushing the boundaries of storytelling, fostering diverse narratives, and leaving an enduring impact on the art and industry</a:t>
                    </a:r>
                  </a:p>
                </p:txBody>
              </p:sp>
              <p:sp>
                <p:nvSpPr>
                  <p:cNvPr id="85" name="TextBox 85"/>
                  <p:cNvSpPr txBox="1"/>
                  <p:nvPr/>
                </p:nvSpPr>
                <p:spPr>
                  <a:xfrm>
                    <a:off x="4098966" y="4920864"/>
                    <a:ext cx="1578316" cy="15995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00"/>
                      </a:lnSpc>
                      <a:spcBef>
                        <a:spcPct val="0"/>
                      </a:spcBef>
                    </a:pPr>
                    <a:r>
                      <a:rPr lang="en-US" sz="1000" u="none" strike="noStrike" spc="-24" dirty="0">
                        <a:solidFill>
                          <a:srgbClr val="4C4174"/>
                        </a:solidFill>
                        <a:latin typeface="Inter SemiBold" panose="02000503000000020004" pitchFamily="2" charset="0"/>
                      </a:rPr>
                      <a:t>Vision</a:t>
                    </a:r>
                  </a:p>
                </p:txBody>
              </p:sp>
            </p:grp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396B7EA-6B37-4418-A550-A8B68A1CEA36}"/>
                </a:ext>
              </a:extLst>
            </p:cNvPr>
            <p:cNvGrpSpPr/>
            <p:nvPr/>
          </p:nvGrpSpPr>
          <p:grpSpPr>
            <a:xfrm>
              <a:off x="455934" y="2219407"/>
              <a:ext cx="6648132" cy="677716"/>
              <a:chOff x="455934" y="2219407"/>
              <a:chExt cx="6648132" cy="67771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55934" y="2219407"/>
                <a:ext cx="6648132" cy="677716"/>
              </a:xfrm>
              <a:custGeom>
                <a:avLst/>
                <a:gdLst/>
                <a:ahLst/>
                <a:cxnLst/>
                <a:rect l="l" t="t" r="r" b="b"/>
                <a:pathLst>
                  <a:path w="2382541" h="242878">
                    <a:moveTo>
                      <a:pt x="0" y="0"/>
                    </a:moveTo>
                    <a:lnTo>
                      <a:pt x="2382541" y="0"/>
                    </a:lnTo>
                    <a:lnTo>
                      <a:pt x="2382541" y="242878"/>
                    </a:lnTo>
                    <a:lnTo>
                      <a:pt x="0" y="242878"/>
                    </a:lnTo>
                    <a:close/>
                  </a:path>
                </a:pathLst>
              </a:custGeom>
              <a:solidFill>
                <a:srgbClr val="F3F3F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88B4EA1-44CC-5087-145B-52BE0753B2E9}"/>
                  </a:ext>
                </a:extLst>
              </p:cNvPr>
              <p:cNvGrpSpPr/>
              <p:nvPr/>
            </p:nvGrpSpPr>
            <p:grpSpPr>
              <a:xfrm>
                <a:off x="784411" y="2384706"/>
                <a:ext cx="6019589" cy="347118"/>
                <a:chOff x="784411" y="2384706"/>
                <a:chExt cx="6019589" cy="347118"/>
              </a:xfrm>
            </p:grpSpPr>
            <p:sp>
              <p:nvSpPr>
                <p:cNvPr id="45" name="AutoShape 45"/>
                <p:cNvSpPr/>
                <p:nvPr/>
              </p:nvSpPr>
              <p:spPr>
                <a:xfrm>
                  <a:off x="2674516" y="2384706"/>
                  <a:ext cx="0" cy="347118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>
                  <a:off x="4913882" y="2384706"/>
                  <a:ext cx="0" cy="347118"/>
                </a:xfrm>
                <a:prstGeom prst="line">
                  <a:avLst/>
                </a:prstGeom>
                <a:ln w="9525" cap="flat">
                  <a:solidFill>
                    <a:srgbClr val="4C4174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113FFA8-94AD-7B6D-5DDD-CA4695424AD1}"/>
                    </a:ext>
                  </a:extLst>
                </p:cNvPr>
                <p:cNvGrpSpPr/>
                <p:nvPr/>
              </p:nvGrpSpPr>
              <p:grpSpPr>
                <a:xfrm>
                  <a:off x="784411" y="2387524"/>
                  <a:ext cx="1540844" cy="341484"/>
                  <a:chOff x="784411" y="2387524"/>
                  <a:chExt cx="1540844" cy="341484"/>
                </a:xfrm>
              </p:grpSpPr>
              <p:sp>
                <p:nvSpPr>
                  <p:cNvPr id="47" name="Freeform 47"/>
                  <p:cNvSpPr/>
                  <p:nvPr/>
                </p:nvSpPr>
                <p:spPr>
                  <a:xfrm>
                    <a:off x="784411" y="238752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215" h="341484">
                        <a:moveTo>
                          <a:pt x="0" y="0"/>
                        </a:moveTo>
                        <a:lnTo>
                          <a:pt x="250215" y="0"/>
                        </a:lnTo>
                        <a:lnTo>
                          <a:pt x="250215" y="341484"/>
                        </a:lnTo>
                        <a:lnTo>
                          <a:pt x="0" y="3414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A68CB4E8-CB10-FAA2-6079-4F74F12FC178}"/>
                      </a:ext>
                    </a:extLst>
                  </p:cNvPr>
                  <p:cNvGrpSpPr/>
                  <p:nvPr/>
                </p:nvGrpSpPr>
                <p:grpSpPr>
                  <a:xfrm>
                    <a:off x="1123105" y="2398970"/>
                    <a:ext cx="1202150" cy="318591"/>
                    <a:chOff x="1123105" y="2390741"/>
                    <a:chExt cx="1202150" cy="318591"/>
                  </a:xfrm>
                </p:grpSpPr>
                <p:sp>
                  <p:nvSpPr>
                    <p:cNvPr id="50" name="TextBox 50"/>
                    <p:cNvSpPr txBox="1"/>
                    <p:nvPr/>
                  </p:nvSpPr>
                  <p:spPr>
                    <a:xfrm>
                      <a:off x="1123105" y="2581092"/>
                      <a:ext cx="1202150" cy="1282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Received "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Grand Jury Prize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" for at 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Sundance Film Festival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 for "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Shadows of the Mind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"</a:t>
                      </a:r>
                    </a:p>
                  </p:txBody>
                </p:sp>
                <p:sp>
                  <p:nvSpPr>
                    <p:cNvPr id="51" name="TextBox 51"/>
                    <p:cNvSpPr txBox="1"/>
                    <p:nvPr/>
                  </p:nvSpPr>
                  <p:spPr>
                    <a:xfrm>
                      <a:off x="1123105" y="2390741"/>
                      <a:ext cx="372529" cy="17953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spc="-28" dirty="0">
                          <a:solidFill>
                            <a:srgbClr val="4C4174"/>
                          </a:solidFill>
                          <a:latin typeface="Inter SemiBold" panose="02000503000000020004" pitchFamily="2" charset="0"/>
                        </a:rPr>
                        <a:t>2019</a:t>
                      </a:r>
                    </a:p>
                  </p:txBody>
                </p: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CD413105-7331-F913-E4B8-4071C9541E25}"/>
                    </a:ext>
                  </a:extLst>
                </p:cNvPr>
                <p:cNvGrpSpPr/>
                <p:nvPr/>
              </p:nvGrpSpPr>
              <p:grpSpPr>
                <a:xfrm>
                  <a:off x="3023777" y="2387524"/>
                  <a:ext cx="1540844" cy="341484"/>
                  <a:chOff x="3023777" y="2387524"/>
                  <a:chExt cx="1540844" cy="341484"/>
                </a:xfrm>
              </p:grpSpPr>
              <p:sp>
                <p:nvSpPr>
                  <p:cNvPr id="48" name="Freeform 48"/>
                  <p:cNvSpPr/>
                  <p:nvPr/>
                </p:nvSpPr>
                <p:spPr>
                  <a:xfrm>
                    <a:off x="3023777" y="238752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215" h="341484">
                        <a:moveTo>
                          <a:pt x="0" y="0"/>
                        </a:moveTo>
                        <a:lnTo>
                          <a:pt x="250215" y="0"/>
                        </a:lnTo>
                        <a:lnTo>
                          <a:pt x="250215" y="341484"/>
                        </a:lnTo>
                        <a:lnTo>
                          <a:pt x="0" y="3414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507E4B38-582B-A6E1-B83E-6AEB55189A97}"/>
                      </a:ext>
                    </a:extLst>
                  </p:cNvPr>
                  <p:cNvGrpSpPr/>
                  <p:nvPr/>
                </p:nvGrpSpPr>
                <p:grpSpPr>
                  <a:xfrm>
                    <a:off x="3362471" y="2398970"/>
                    <a:ext cx="1202150" cy="318591"/>
                    <a:chOff x="3362471" y="2390741"/>
                    <a:chExt cx="1202150" cy="318591"/>
                  </a:xfrm>
                </p:grpSpPr>
                <p:sp>
                  <p:nvSpPr>
                    <p:cNvPr id="52" name="TextBox 52"/>
                    <p:cNvSpPr txBox="1"/>
                    <p:nvPr/>
                  </p:nvSpPr>
                  <p:spPr>
                    <a:xfrm>
                      <a:off x="3362471" y="2581092"/>
                      <a:ext cx="1202150" cy="1282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Nominated for 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Best Documentary Feature</a:t>
                      </a:r>
                      <a:r>
                        <a:rPr lang="en-US" sz="450" b="1" spc="-10" dirty="0">
                          <a:solidFill>
                            <a:srgbClr val="000000"/>
                          </a:solidFill>
                          <a:latin typeface="Inter"/>
                        </a:rPr>
                        <a:t> 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at the </a:t>
                      </a:r>
                      <a:r>
                        <a:rPr lang="en-US" sz="450" b="1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Academy Awards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 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for "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Voices of Silence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" </a:t>
                      </a:r>
                    </a:p>
                  </p:txBody>
                </p:sp>
                <p:sp>
                  <p:nvSpPr>
                    <p:cNvPr id="53" name="TextBox 53"/>
                    <p:cNvSpPr txBox="1"/>
                    <p:nvPr/>
                  </p:nvSpPr>
                  <p:spPr>
                    <a:xfrm>
                      <a:off x="3362471" y="2390741"/>
                      <a:ext cx="372529" cy="17953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u="none" strike="noStrike" spc="-28" dirty="0">
                          <a:solidFill>
                            <a:srgbClr val="4C4174"/>
                          </a:solidFill>
                          <a:latin typeface="Inter SemiBold" panose="02000503000000020004" pitchFamily="2" charset="0"/>
                        </a:rPr>
                        <a:t>2021</a:t>
                      </a:r>
                    </a:p>
                  </p:txBody>
                </p:sp>
              </p:grp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DE37D28-54FE-8F33-5E38-419F739623B4}"/>
                    </a:ext>
                  </a:extLst>
                </p:cNvPr>
                <p:cNvGrpSpPr/>
                <p:nvPr/>
              </p:nvGrpSpPr>
              <p:grpSpPr>
                <a:xfrm>
                  <a:off x="5263143" y="2387524"/>
                  <a:ext cx="1540857" cy="341484"/>
                  <a:chOff x="5263143" y="2387524"/>
                  <a:chExt cx="1540857" cy="341484"/>
                </a:xfrm>
              </p:grpSpPr>
              <p:sp>
                <p:nvSpPr>
                  <p:cNvPr id="49" name="Freeform 49"/>
                  <p:cNvSpPr/>
                  <p:nvPr/>
                </p:nvSpPr>
                <p:spPr>
                  <a:xfrm>
                    <a:off x="5263143" y="2387524"/>
                    <a:ext cx="250215" cy="34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215" h="341484">
                        <a:moveTo>
                          <a:pt x="0" y="0"/>
                        </a:moveTo>
                        <a:lnTo>
                          <a:pt x="250214" y="0"/>
                        </a:lnTo>
                        <a:lnTo>
                          <a:pt x="250214" y="341484"/>
                        </a:lnTo>
                        <a:lnTo>
                          <a:pt x="0" y="3414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9">
                      <a:extLs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83D32DBB-F90D-B6DC-C752-C35F74591B38}"/>
                      </a:ext>
                    </a:extLst>
                  </p:cNvPr>
                  <p:cNvGrpSpPr/>
                  <p:nvPr/>
                </p:nvGrpSpPr>
                <p:grpSpPr>
                  <a:xfrm>
                    <a:off x="5601836" y="2398970"/>
                    <a:ext cx="1202164" cy="318591"/>
                    <a:chOff x="5601836" y="2390741"/>
                    <a:chExt cx="1202164" cy="318591"/>
                  </a:xfrm>
                </p:grpSpPr>
                <p:sp>
                  <p:nvSpPr>
                    <p:cNvPr id="54" name="TextBox 54"/>
                    <p:cNvSpPr txBox="1"/>
                    <p:nvPr/>
                  </p:nvSpPr>
                  <p:spPr>
                    <a:xfrm>
                      <a:off x="5601836" y="2390741"/>
                      <a:ext cx="417383" cy="17953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439"/>
                        </a:lnSpc>
                        <a:spcBef>
                          <a:spcPct val="0"/>
                        </a:spcBef>
                      </a:pPr>
                      <a:r>
                        <a:rPr lang="en-US" sz="1199" u="none" strike="noStrike" spc="-28" dirty="0">
                          <a:solidFill>
                            <a:srgbClr val="4C4174"/>
                          </a:solidFill>
                          <a:latin typeface="Inter SemiBold" panose="02000503000000020004" pitchFamily="2" charset="0"/>
                        </a:rPr>
                        <a:t>2023</a:t>
                      </a:r>
                    </a:p>
                  </p:txBody>
                </p:sp>
                <p:sp>
                  <p:nvSpPr>
                    <p:cNvPr id="55" name="TextBox 55"/>
                    <p:cNvSpPr txBox="1"/>
                    <p:nvPr/>
                  </p:nvSpPr>
                  <p:spPr>
                    <a:xfrm>
                      <a:off x="5601836" y="2581092"/>
                      <a:ext cx="1202164" cy="12824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547"/>
                        </a:lnSpc>
                        <a:spcBef>
                          <a:spcPct val="0"/>
                        </a:spcBef>
                      </a:pP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Recipient of 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the Cannes Film Festival Palme d'Or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 for "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</a:rPr>
                        <a:t>Eternal Echoes</a:t>
                      </a:r>
                      <a:r>
                        <a:rPr lang="en-US" sz="450" spc="-10" dirty="0">
                          <a:solidFill>
                            <a:srgbClr val="000000"/>
                          </a:solidFill>
                          <a:latin typeface="Inter"/>
                        </a:rPr>
                        <a:t>”</a:t>
                      </a:r>
                    </a:p>
                  </p:txBody>
                </p:sp>
              </p:grpSp>
            </p:grpSp>
          </p:grp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915568C-2614-B673-4CFA-C05ADDFCEF67}"/>
                </a:ext>
              </a:extLst>
            </p:cNvPr>
            <p:cNvGrpSpPr/>
            <p:nvPr/>
          </p:nvGrpSpPr>
          <p:grpSpPr>
            <a:xfrm>
              <a:off x="1749459" y="577695"/>
              <a:ext cx="4061083" cy="1235682"/>
              <a:chOff x="1749459" y="577695"/>
              <a:chExt cx="4061083" cy="1235682"/>
            </a:xfrm>
          </p:grpSpPr>
          <p:sp>
            <p:nvSpPr>
              <p:cNvPr id="56" name="TextBox 56"/>
              <p:cNvSpPr txBox="1"/>
              <p:nvPr/>
            </p:nvSpPr>
            <p:spPr>
              <a:xfrm>
                <a:off x="2777521" y="577695"/>
                <a:ext cx="2004959" cy="1326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2"/>
                  </a:lnSpc>
                  <a:spcBef>
                    <a:spcPct val="0"/>
                  </a:spcBef>
                </a:pPr>
                <a:r>
                  <a:rPr lang="en-US" sz="950" dirty="0">
                    <a:solidFill>
                      <a:srgbClr val="FFFFFF"/>
                    </a:solidFill>
                    <a:latin typeface="Inter"/>
                  </a:rPr>
                  <a:t>SILVERSCREEN PRODUCTIONS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2296844" y="794100"/>
                <a:ext cx="2966312" cy="5725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02"/>
                  </a:lnSpc>
                </a:pPr>
                <a:r>
                  <a:rPr lang="en-US" sz="2202" b="1" spc="-83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FILM PRODUCTION COMPANY PROFILE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749459" y="1469841"/>
                <a:ext cx="4061083" cy="343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</a:pPr>
                <a:r>
                  <a:rPr lang="en-US" sz="70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SilverScreen Productions</a:t>
                </a:r>
                <a:r>
                  <a:rPr lang="en-US" sz="700" dirty="0">
                    <a:solidFill>
                      <a:srgbClr val="FFFFFF"/>
                    </a:solidFill>
                    <a:latin typeface="Inter"/>
                  </a:rPr>
                  <a:t> specializes in crafting immersive cinematic experiences, distinguished by innovative storytelling and unwavering commitment to artistic excellence. Its diverse portfolio and industry expertise set it apart, pushing creative boundaries in filmmaking</a:t>
                </a:r>
              </a:p>
            </p:txBody>
          </p:sp>
        </p:grpSp>
        <p:sp>
          <p:nvSpPr>
            <p:cNvPr id="127" name="TemplateLAB"/>
            <p:cNvSpPr/>
            <p:nvPr/>
          </p:nvSpPr>
          <p:spPr>
            <a:xfrm rot="5400000">
              <a:off x="6986937" y="9221140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292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 SemiBold</vt:lpstr>
      <vt:lpstr>Arial</vt:lpstr>
      <vt:lpstr>Inter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26</cp:revision>
  <dcterms:created xsi:type="dcterms:W3CDTF">2006-08-16T00:00:00Z</dcterms:created>
  <dcterms:modified xsi:type="dcterms:W3CDTF">2024-03-02T09:03:48Z</dcterms:modified>
  <dc:identifier>DAF-MLSAJGM</dc:identifier>
</cp:coreProperties>
</file>