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Anton" pitchFamily="2" charset="0"/>
      <p:regular r:id="rId3"/>
    </p:embeddedFont>
    <p:embeddedFont>
      <p:font typeface="DM Sans" pitchFamily="2" charset="0"/>
      <p:regular r:id="rId4"/>
      <p:bold r:id="rId5"/>
      <p:italic r:id="rId6"/>
      <p:boldItalic r:id="rId7"/>
    </p:embeddedFont>
    <p:embeddedFont>
      <p:font typeface="DM Sans Medium" pitchFamily="2" charset="0"/>
      <p:regular r:id="rId8"/>
      <p:italic r:id="rId9"/>
    </p:embeddedFont>
    <p:embeddedFont>
      <p:font typeface="DM Sans SemiBold" pitchFamily="2" charset="0"/>
      <p:bold r:id="rId10"/>
      <p:boldItalic r:id="rId11"/>
    </p:embeddedFont>
    <p:embeddedFont>
      <p:font typeface="Playfair Display" pitchFamily="2" charset="0"/>
      <p:regular r:id="rId12"/>
      <p:bold r:id="rId13"/>
      <p:italic r:id="rId14"/>
      <p:boldItalic r:id="rId15"/>
    </p:embeddedFont>
    <p:embeddedFont>
      <p:font typeface="Raleway" pitchFamily="2" charset="0"/>
      <p:regular r:id="rId16"/>
      <p:bold r:id="rId17"/>
      <p:italic r:id="rId18"/>
      <p:boldItalic r:id="rId19"/>
    </p:embeddedFont>
    <p:embeddedFont>
      <p:font typeface="Space Grotesk" pitchFamily="2" charset="0"/>
      <p:regular r:id="rId20"/>
      <p:bold r:id="rId21"/>
    </p:embeddedFont>
    <p:embeddedFont>
      <p:font typeface="Space Grotesk SemiBold" pitchFamily="2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49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tableStyles" Target="tableStyles.xml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viewProps" Target="viewProps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presProps" Target="pres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3" Type="http://schemas.openxmlformats.org/officeDocument/2006/relationships/image" Target="../media/image2.png"/><Relationship Id="rId21" Type="http://schemas.openxmlformats.org/officeDocument/2006/relationships/image" Target="../media/image19.sv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svg"/><Relationship Id="rId24" Type="http://schemas.openxmlformats.org/officeDocument/2006/relationships/image" Target="../media/image22.svg"/><Relationship Id="rId5" Type="http://schemas.openxmlformats.org/officeDocument/2006/relationships/image" Target="../media/image4.png"/><Relationship Id="rId15" Type="http://schemas.openxmlformats.org/officeDocument/2006/relationships/image" Target="../media/image13.sv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3.svg"/><Relationship Id="rId9" Type="http://schemas.openxmlformats.org/officeDocument/2006/relationships/hyperlink" Target="http://www.xyzengineeringsolutions.com/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3A5F26F6-3036-825C-F98F-D0403DB4AC27}"/>
              </a:ext>
            </a:extLst>
          </p:cNvPr>
          <p:cNvGrpSpPr/>
          <p:nvPr/>
        </p:nvGrpSpPr>
        <p:grpSpPr>
          <a:xfrm>
            <a:off x="0" y="0"/>
            <a:ext cx="7560000" cy="10536620"/>
            <a:chOff x="0" y="0"/>
            <a:chExt cx="7560000" cy="1053662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07ED93B-A4DD-D681-705C-A74E26DF35C4}"/>
                </a:ext>
              </a:extLst>
            </p:cNvPr>
            <p:cNvGrpSpPr/>
            <p:nvPr/>
          </p:nvGrpSpPr>
          <p:grpSpPr>
            <a:xfrm>
              <a:off x="0" y="0"/>
              <a:ext cx="7560000" cy="2773404"/>
              <a:chOff x="0" y="0"/>
              <a:chExt cx="7560000" cy="2773404"/>
            </a:xfrm>
          </p:grpSpPr>
          <p:sp>
            <p:nvSpPr>
              <p:cNvPr id="3" name="Image"/>
              <p:cNvSpPr/>
              <p:nvPr/>
            </p:nvSpPr>
            <p:spPr>
              <a:xfrm flipH="1">
                <a:off x="0" y="0"/>
                <a:ext cx="7560000" cy="2769804"/>
              </a:xfrm>
              <a:custGeom>
                <a:avLst/>
                <a:gdLst/>
                <a:ahLst/>
                <a:cxnLst/>
                <a:rect l="l" t="t" r="r" b="b"/>
                <a:pathLst>
                  <a:path w="1593725" h="583903">
                    <a:moveTo>
                      <a:pt x="1593725" y="0"/>
                    </a:moveTo>
                    <a:lnTo>
                      <a:pt x="0" y="0"/>
                    </a:lnTo>
                    <a:lnTo>
                      <a:pt x="0" y="583903"/>
                    </a:lnTo>
                    <a:lnTo>
                      <a:pt x="1593725" y="583903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38056" b="-15247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 rot="5400000">
                <a:off x="2395098" y="-2391498"/>
                <a:ext cx="2769804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019840" h="2783588">
                    <a:moveTo>
                      <a:pt x="0" y="0"/>
                    </a:moveTo>
                    <a:lnTo>
                      <a:pt x="1019840" y="0"/>
                    </a:lnTo>
                    <a:lnTo>
                      <a:pt x="1019840" y="2783588"/>
                    </a:lnTo>
                    <a:lnTo>
                      <a:pt x="0" y="27835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7F96">
                      <a:alpha val="0"/>
                    </a:srgbClr>
                  </a:gs>
                  <a:gs pos="50000">
                    <a:srgbClr val="007F96">
                      <a:alpha val="85000"/>
                    </a:srgbClr>
                  </a:gs>
                  <a:gs pos="100000">
                    <a:srgbClr val="007F96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DF630C87-0B51-AD8B-E5FE-ECF93DA69C19}"/>
                </a:ext>
              </a:extLst>
            </p:cNvPr>
            <p:cNvGrpSpPr/>
            <p:nvPr/>
          </p:nvGrpSpPr>
          <p:grpSpPr>
            <a:xfrm>
              <a:off x="452724" y="10395679"/>
              <a:ext cx="6587406" cy="140941"/>
              <a:chOff x="452724" y="10377730"/>
              <a:chExt cx="6587406" cy="140941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2397072" y="10378359"/>
                <a:ext cx="139683" cy="1396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F96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2437892" y="10406741"/>
                <a:ext cx="58044" cy="82919"/>
              </a:xfrm>
              <a:custGeom>
                <a:avLst/>
                <a:gdLst/>
                <a:ahLst/>
                <a:cxnLst/>
                <a:rect l="l" t="t" r="r" b="b"/>
                <a:pathLst>
                  <a:path w="77392" h="110559">
                    <a:moveTo>
                      <a:pt x="0" y="0"/>
                    </a:moveTo>
                    <a:lnTo>
                      <a:pt x="77392" y="0"/>
                    </a:lnTo>
                    <a:lnTo>
                      <a:pt x="77392" y="110560"/>
                    </a:lnTo>
                    <a:lnTo>
                      <a:pt x="0" y="1105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2584380" y="10403316"/>
                <a:ext cx="1240562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19"/>
                  </a:lnSpc>
                  <a:spcBef>
                    <a:spcPct val="0"/>
                  </a:spcBef>
                </a:pPr>
                <a:r>
                  <a:rPr lang="en-US" sz="599" dirty="0">
                    <a:solidFill>
                      <a:srgbClr val="3B3126"/>
                    </a:solidFill>
                    <a:latin typeface="DM Sans" pitchFamily="2" charset="0"/>
                  </a:rPr>
                  <a:t>123 Main Street, Cityville, State, ZIP</a:t>
                </a:r>
              </a:p>
            </p:txBody>
          </p:sp>
          <p:sp>
            <p:nvSpPr>
              <p:cNvPr id="48" name="Freeform 48"/>
              <p:cNvSpPr/>
              <p:nvPr/>
            </p:nvSpPr>
            <p:spPr>
              <a:xfrm>
                <a:off x="3989136" y="10377730"/>
                <a:ext cx="140941" cy="14094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F96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50"/>
              <p:cNvSpPr/>
              <p:nvPr/>
            </p:nvSpPr>
            <p:spPr>
              <a:xfrm>
                <a:off x="4020305" y="10420190"/>
                <a:ext cx="78602" cy="56021"/>
              </a:xfrm>
              <a:custGeom>
                <a:avLst/>
                <a:gdLst/>
                <a:ahLst/>
                <a:cxnLst/>
                <a:rect l="l" t="t" r="r" b="b"/>
                <a:pathLst>
                  <a:path w="104802" h="74695">
                    <a:moveTo>
                      <a:pt x="0" y="0"/>
                    </a:moveTo>
                    <a:lnTo>
                      <a:pt x="104802" y="0"/>
                    </a:lnTo>
                    <a:lnTo>
                      <a:pt x="104802" y="74695"/>
                    </a:lnTo>
                    <a:lnTo>
                      <a:pt x="0" y="746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4183627" y="10402719"/>
                <a:ext cx="1265925" cy="909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19"/>
                  </a:lnSpc>
                  <a:spcBef>
                    <a:spcPct val="0"/>
                  </a:spcBef>
                </a:pPr>
                <a:r>
                  <a:rPr lang="en-US" sz="599" dirty="0">
                    <a:solidFill>
                      <a:srgbClr val="3B3126"/>
                    </a:solidFill>
                    <a:latin typeface="DM Sans" pitchFamily="2" charset="0"/>
                  </a:rPr>
                  <a:t>info@xyzengineeringsolutions.com</a:t>
                </a:r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5613746" y="10377730"/>
                <a:ext cx="140941" cy="14094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F96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5643228" y="10407660"/>
                <a:ext cx="81975" cy="81081"/>
              </a:xfrm>
              <a:custGeom>
                <a:avLst/>
                <a:gdLst/>
                <a:ahLst/>
                <a:cxnLst/>
                <a:rect l="l" t="t" r="r" b="b"/>
                <a:pathLst>
                  <a:path w="109300" h="108108">
                    <a:moveTo>
                      <a:pt x="0" y="0"/>
                    </a:moveTo>
                    <a:lnTo>
                      <a:pt x="109300" y="0"/>
                    </a:lnTo>
                    <a:lnTo>
                      <a:pt x="109300" y="108107"/>
                    </a:lnTo>
                    <a:lnTo>
                      <a:pt x="0" y="1081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5808350" y="10403316"/>
                <a:ext cx="1231780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19"/>
                  </a:lnSpc>
                  <a:spcBef>
                    <a:spcPct val="0"/>
                  </a:spcBef>
                </a:pPr>
                <a:r>
                  <a:rPr lang="en-US" sz="599" dirty="0">
                    <a:solidFill>
                      <a:srgbClr val="3B3126"/>
                    </a:solidFill>
                    <a:latin typeface="DM Sans" pitchFamily="2" charset="0"/>
                  </a:rPr>
                  <a:t>www.xyzengineeringsolutions.com</a:t>
                </a:r>
                <a:endParaRPr lang="en-US" sz="599" dirty="0">
                  <a:solidFill>
                    <a:srgbClr val="3B3126"/>
                  </a:solidFill>
                  <a:latin typeface="DM Sans" pitchFamily="2" charset="0"/>
                  <a:hlinkClick r:id="rId9" tooltip="http://www.xyzengineeringsolutions.com/"/>
                </a:endParaRP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452724" y="10381525"/>
                <a:ext cx="1780153" cy="1333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80"/>
                  </a:lnSpc>
                  <a:spcBef>
                    <a:spcPct val="0"/>
                  </a:spcBef>
                </a:pPr>
                <a:r>
                  <a:rPr lang="en-US" sz="900" u="none" strike="noStrike" spc="-21" dirty="0">
                    <a:solidFill>
                      <a:srgbClr val="3B3126"/>
                    </a:solidFill>
                    <a:latin typeface="Space Grotesk"/>
                  </a:rPr>
                  <a:t>CONTACT FOR MORE INFORMATION</a:t>
                </a: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8992751-FE37-EC1E-3AE7-12E75745753C}"/>
                </a:ext>
              </a:extLst>
            </p:cNvPr>
            <p:cNvGrpSpPr/>
            <p:nvPr/>
          </p:nvGrpSpPr>
          <p:grpSpPr>
            <a:xfrm>
              <a:off x="0" y="6167756"/>
              <a:ext cx="7560000" cy="4074743"/>
              <a:chOff x="0" y="6167756"/>
              <a:chExt cx="7560000" cy="407474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6167756"/>
                <a:ext cx="7560000" cy="4074743"/>
              </a:xfrm>
              <a:custGeom>
                <a:avLst/>
                <a:gdLst/>
                <a:ahLst/>
                <a:cxnLst/>
                <a:rect l="l" t="t" r="r" b="b"/>
                <a:pathLst>
                  <a:path w="2783588" h="1500318">
                    <a:moveTo>
                      <a:pt x="0" y="0"/>
                    </a:moveTo>
                    <a:lnTo>
                      <a:pt x="2783588" y="0"/>
                    </a:lnTo>
                    <a:lnTo>
                      <a:pt x="2783588" y="1500318"/>
                    </a:lnTo>
                    <a:lnTo>
                      <a:pt x="0" y="1500318"/>
                    </a:lnTo>
                    <a:close/>
                  </a:path>
                </a:pathLst>
              </a:custGeom>
              <a:solidFill>
                <a:srgbClr val="007F9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E75A7A93-539C-DE8E-A3BA-ACF46575C79A}"/>
                  </a:ext>
                </a:extLst>
              </p:cNvPr>
              <p:cNvGrpSpPr/>
              <p:nvPr/>
            </p:nvGrpSpPr>
            <p:grpSpPr>
              <a:xfrm>
                <a:off x="0" y="6452747"/>
                <a:ext cx="7560000" cy="3246819"/>
                <a:chOff x="0" y="6452747"/>
                <a:chExt cx="7560000" cy="3246819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3859875E-2F43-3702-C3FF-5D4CE1D78E0D}"/>
                    </a:ext>
                  </a:extLst>
                </p:cNvPr>
                <p:cNvGrpSpPr/>
                <p:nvPr/>
              </p:nvGrpSpPr>
              <p:grpSpPr>
                <a:xfrm>
                  <a:off x="969638" y="8471609"/>
                  <a:ext cx="5734304" cy="1227957"/>
                  <a:chOff x="969638" y="8471609"/>
                  <a:chExt cx="5734304" cy="1227957"/>
                </a:xfrm>
              </p:grpSpPr>
              <p:grpSp>
                <p:nvGrpSpPr>
                  <p:cNvPr id="136" name="Group 135">
                    <a:extLst>
                      <a:ext uri="{FF2B5EF4-FFF2-40B4-BE49-F238E27FC236}">
                        <a16:creationId xmlns:a16="http://schemas.microsoft.com/office/drawing/2014/main" id="{D7817021-FF24-0152-18D3-0E765C5E191E}"/>
                      </a:ext>
                    </a:extLst>
                  </p:cNvPr>
                  <p:cNvGrpSpPr/>
                  <p:nvPr/>
                </p:nvGrpSpPr>
                <p:grpSpPr>
                  <a:xfrm>
                    <a:off x="969638" y="8763948"/>
                    <a:ext cx="1115387" cy="935618"/>
                    <a:chOff x="969638" y="8763948"/>
                    <a:chExt cx="1115387" cy="935618"/>
                  </a:xfrm>
                </p:grpSpPr>
                <p:sp>
                  <p:nvSpPr>
                    <p:cNvPr id="110" name="TextBox 110"/>
                    <p:cNvSpPr txBox="1"/>
                    <p:nvPr/>
                  </p:nvSpPr>
                  <p:spPr>
                    <a:xfrm>
                      <a:off x="1267686" y="8763948"/>
                      <a:ext cx="519291" cy="64770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5171"/>
                        </a:lnSpc>
                        <a:spcBef>
                          <a:spcPct val="0"/>
                        </a:spcBef>
                      </a:pPr>
                      <a:r>
                        <a:rPr lang="en-US" sz="4300" spc="-103" dirty="0">
                          <a:solidFill>
                            <a:srgbClr val="FFFFFF">
                              <a:alpha val="9804"/>
                            </a:srgbClr>
                          </a:solidFill>
                          <a:latin typeface="Space Grotesk SemiBold" pitchFamily="2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11" name="TextBox 111"/>
                    <p:cNvSpPr txBox="1"/>
                    <p:nvPr/>
                  </p:nvSpPr>
                  <p:spPr>
                    <a:xfrm>
                      <a:off x="969638" y="9393648"/>
                      <a:ext cx="1115387" cy="305918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844"/>
                        </a:lnSpc>
                        <a:spcBef>
                          <a:spcPct val="0"/>
                        </a:spcBef>
                      </a:pPr>
                      <a:r>
                        <a:rPr lang="en-US" sz="649" u="none" strike="noStrike" dirty="0">
                          <a:solidFill>
                            <a:srgbClr val="FFFFFF"/>
                          </a:solidFill>
                          <a:latin typeface="DM Sans" pitchFamily="2" charset="0"/>
                        </a:rPr>
                        <a:t>Seamless integration of cutting-edge technology for efficiency </a:t>
                      </a:r>
                      <a:r>
                        <a:rPr lang="en-US" sz="649" u="none" strike="noStrike">
                          <a:solidFill>
                            <a:srgbClr val="FFFFFF"/>
                          </a:solidFill>
                          <a:latin typeface="DM Sans" pitchFamily="2" charset="0"/>
                        </a:rPr>
                        <a:t>and precision</a:t>
                      </a:r>
                      <a:endParaRPr lang="en-US" sz="649" u="none" strike="noStrike" dirty="0">
                        <a:solidFill>
                          <a:srgbClr val="FFFFFF"/>
                        </a:solidFill>
                        <a:latin typeface="DM Sans" pitchFamily="2" charset="0"/>
                      </a:endParaRPr>
                    </a:p>
                  </p:txBody>
                </p:sp>
              </p:grpSp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BD1CFFFD-EC6B-32FA-6BC5-B775748F403F}"/>
                      </a:ext>
                    </a:extLst>
                  </p:cNvPr>
                  <p:cNvGrpSpPr/>
                  <p:nvPr/>
                </p:nvGrpSpPr>
                <p:grpSpPr>
                  <a:xfrm>
                    <a:off x="5361395" y="8763948"/>
                    <a:ext cx="1342547" cy="935618"/>
                    <a:chOff x="5361395" y="8763948"/>
                    <a:chExt cx="1342547" cy="935618"/>
                  </a:xfrm>
                </p:grpSpPr>
                <p:sp>
                  <p:nvSpPr>
                    <p:cNvPr id="112" name="TextBox 112"/>
                    <p:cNvSpPr txBox="1"/>
                    <p:nvPr/>
                  </p:nvSpPr>
                  <p:spPr>
                    <a:xfrm>
                      <a:off x="5567275" y="8763948"/>
                      <a:ext cx="930787" cy="64770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5171"/>
                        </a:lnSpc>
                        <a:spcBef>
                          <a:spcPct val="0"/>
                        </a:spcBef>
                      </a:pPr>
                      <a:r>
                        <a:rPr lang="en-US" sz="4300" u="none" strike="noStrike" spc="-103" dirty="0">
                          <a:solidFill>
                            <a:srgbClr val="FFFFFF">
                              <a:alpha val="9804"/>
                            </a:srgbClr>
                          </a:solidFill>
                          <a:latin typeface="Space Grotesk SemiBold" pitchFamily="2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113" name="TextBox 113"/>
                    <p:cNvSpPr txBox="1"/>
                    <p:nvPr/>
                  </p:nvSpPr>
                  <p:spPr>
                    <a:xfrm>
                      <a:off x="5361395" y="9393648"/>
                      <a:ext cx="1342547" cy="305918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844"/>
                        </a:lnSpc>
                        <a:spcBef>
                          <a:spcPct val="0"/>
                        </a:spcBef>
                      </a:pPr>
                      <a:r>
                        <a:rPr lang="en-US" sz="649" u="none" strike="noStrike" dirty="0">
                          <a:solidFill>
                            <a:srgbClr val="FFFFFF"/>
                          </a:solidFill>
                          <a:latin typeface="DM Sans" pitchFamily="2" charset="0"/>
                        </a:rPr>
                        <a:t>Award-winning projects garner recognition for engineering </a:t>
                      </a:r>
                    </a:p>
                    <a:p>
                      <a:pPr marL="0" lvl="0" indent="0" algn="ctr">
                        <a:lnSpc>
                          <a:spcPts val="844"/>
                        </a:lnSpc>
                        <a:spcBef>
                          <a:spcPct val="0"/>
                        </a:spcBef>
                      </a:pPr>
                      <a:r>
                        <a:rPr lang="en-US" sz="649" u="none" strike="noStrike" dirty="0">
                          <a:solidFill>
                            <a:srgbClr val="FFFFFF"/>
                          </a:solidFill>
                          <a:latin typeface="DM Sans" pitchFamily="2" charset="0"/>
                        </a:rPr>
                        <a:t>excellence worldwide</a:t>
                      </a:r>
                    </a:p>
                  </p:txBody>
                </p:sp>
              </p:grp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35561A6E-6082-A94D-B564-4DB2E7B71C1F}"/>
                      </a:ext>
                    </a:extLst>
                  </p:cNvPr>
                  <p:cNvGrpSpPr/>
                  <p:nvPr/>
                </p:nvGrpSpPr>
                <p:grpSpPr>
                  <a:xfrm>
                    <a:off x="3102739" y="8763948"/>
                    <a:ext cx="1354522" cy="935618"/>
                    <a:chOff x="3102739" y="8763948"/>
                    <a:chExt cx="1354522" cy="935618"/>
                  </a:xfrm>
                </p:grpSpPr>
                <p:sp>
                  <p:nvSpPr>
                    <p:cNvPr id="114" name="TextBox 114"/>
                    <p:cNvSpPr txBox="1"/>
                    <p:nvPr/>
                  </p:nvSpPr>
                  <p:spPr>
                    <a:xfrm>
                      <a:off x="3314606" y="8763948"/>
                      <a:ext cx="930787" cy="64770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5171"/>
                        </a:lnSpc>
                        <a:spcBef>
                          <a:spcPct val="0"/>
                        </a:spcBef>
                      </a:pPr>
                      <a:r>
                        <a:rPr lang="en-US" sz="4300" u="none" strike="noStrike" spc="-103" dirty="0">
                          <a:solidFill>
                            <a:srgbClr val="FFFFFF">
                              <a:alpha val="9804"/>
                            </a:srgbClr>
                          </a:solidFill>
                          <a:latin typeface="Space Grotesk SemiBold" pitchFamily="2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115" name="TextBox 115"/>
                    <p:cNvSpPr txBox="1"/>
                    <p:nvPr/>
                  </p:nvSpPr>
                  <p:spPr>
                    <a:xfrm>
                      <a:off x="3102739" y="9393648"/>
                      <a:ext cx="1354522" cy="305918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844"/>
                        </a:lnSpc>
                        <a:spcBef>
                          <a:spcPct val="0"/>
                        </a:spcBef>
                      </a:pPr>
                      <a:r>
                        <a:rPr lang="en-US" sz="649" u="none" strike="noStrike" dirty="0">
                          <a:solidFill>
                            <a:srgbClr val="FFFFFF"/>
                          </a:solidFill>
                          <a:latin typeface="DM Sans" pitchFamily="2" charset="0"/>
                        </a:rPr>
                        <a:t>Client-focused approach, prioritizing customer satisfaction and long-term relationships</a:t>
                      </a:r>
                    </a:p>
                  </p:txBody>
                </p:sp>
              </p:grpSp>
              <p:sp>
                <p:nvSpPr>
                  <p:cNvPr id="116" name="TextBox 116"/>
                  <p:cNvSpPr txBox="1"/>
                  <p:nvPr/>
                </p:nvSpPr>
                <p:spPr>
                  <a:xfrm>
                    <a:off x="2943371" y="8471609"/>
                    <a:ext cx="1673258" cy="15055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99"/>
                      </a:lnSpc>
                      <a:spcBef>
                        <a:spcPct val="0"/>
                      </a:spcBef>
                    </a:pPr>
                    <a:r>
                      <a:rPr lang="en-US" sz="999" spc="-23" dirty="0">
                        <a:solidFill>
                          <a:srgbClr val="FFFFFF"/>
                        </a:solidFill>
                        <a:latin typeface="Space Grotesk SemiBold" pitchFamily="2" charset="0"/>
                      </a:rPr>
                      <a:t>What sets us apart</a:t>
                    </a:r>
                  </a:p>
                </p:txBody>
              </p:sp>
            </p:grpSp>
            <p:sp>
              <p:nvSpPr>
                <p:cNvPr id="39" name="AutoShape 39"/>
                <p:cNvSpPr/>
                <p:nvPr/>
              </p:nvSpPr>
              <p:spPr>
                <a:xfrm flipV="1">
                  <a:off x="0" y="8193291"/>
                  <a:ext cx="7560000" cy="0"/>
                </a:xfrm>
                <a:prstGeom prst="line">
                  <a:avLst/>
                </a:prstGeom>
                <a:ln w="9525" cap="flat">
                  <a:solidFill>
                    <a:srgbClr val="FFFFFF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4C9B199F-D2EE-DE19-490A-AD2FDCAA5BCE}"/>
                    </a:ext>
                  </a:extLst>
                </p:cNvPr>
                <p:cNvGrpSpPr/>
                <p:nvPr/>
              </p:nvGrpSpPr>
              <p:grpSpPr>
                <a:xfrm>
                  <a:off x="800246" y="6452747"/>
                  <a:ext cx="5956009" cy="1462225"/>
                  <a:chOff x="800246" y="6452747"/>
                  <a:chExt cx="5956009" cy="1462225"/>
                </a:xfrm>
              </p:grpSpPr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AB957C4B-0DF2-6735-C00D-53FE2EC15A0F}"/>
                      </a:ext>
                    </a:extLst>
                  </p:cNvPr>
                  <p:cNvGrpSpPr/>
                  <p:nvPr/>
                </p:nvGrpSpPr>
                <p:grpSpPr>
                  <a:xfrm>
                    <a:off x="800246" y="6843272"/>
                    <a:ext cx="5956009" cy="1071700"/>
                    <a:chOff x="801996" y="6843272"/>
                    <a:chExt cx="5956009" cy="1071700"/>
                  </a:xfrm>
                </p:grpSpPr>
                <p:grpSp>
                  <p:nvGrpSpPr>
                    <p:cNvPr id="126" name="Group 125">
                      <a:extLst>
                        <a:ext uri="{FF2B5EF4-FFF2-40B4-BE49-F238E27FC236}">
                          <a16:creationId xmlns:a16="http://schemas.microsoft.com/office/drawing/2014/main" id="{107834C7-9941-DA7D-1AA1-8C40F53C10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1996" y="6843272"/>
                      <a:ext cx="1450673" cy="1071700"/>
                      <a:chOff x="801996" y="6843272"/>
                      <a:chExt cx="1450673" cy="1071700"/>
                    </a:xfrm>
                  </p:grpSpPr>
                  <p:sp>
                    <p:nvSpPr>
                      <p:cNvPr id="91" name="Freeform 91"/>
                      <p:cNvSpPr/>
                      <p:nvPr/>
                    </p:nvSpPr>
                    <p:spPr>
                      <a:xfrm>
                        <a:off x="1293808" y="6843272"/>
                        <a:ext cx="467049" cy="4670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800" h="812800">
                            <a:moveTo>
                              <a:pt x="406400" y="0"/>
                            </a:moveTo>
                            <a:cubicBezTo>
                              <a:pt x="181951" y="0"/>
                              <a:pt x="0" y="181951"/>
                              <a:pt x="0" y="406400"/>
                            </a:cubicBezTo>
                            <a:cubicBezTo>
                              <a:pt x="0" y="630849"/>
                              <a:pt x="181951" y="812800"/>
                              <a:pt x="406400" y="812800"/>
                            </a:cubicBezTo>
                            <a:cubicBezTo>
                              <a:pt x="630849" y="812800"/>
                              <a:pt x="812800" y="630849"/>
                              <a:pt x="812800" y="406400"/>
                            </a:cubicBezTo>
                            <a:cubicBezTo>
                              <a:pt x="812800" y="181951"/>
                              <a:pt x="630849" y="0"/>
                              <a:pt x="406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cap="sq">
                        <a:noFill/>
                        <a:prstDash val="solid"/>
                        <a:miter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3" name="Freeform 93"/>
                      <p:cNvSpPr/>
                      <p:nvPr/>
                    </p:nvSpPr>
                    <p:spPr>
                      <a:xfrm>
                        <a:off x="1443296" y="6972226"/>
                        <a:ext cx="168073" cy="2091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073" h="209140">
                            <a:moveTo>
                              <a:pt x="0" y="0"/>
                            </a:moveTo>
                            <a:lnTo>
                              <a:pt x="168073" y="0"/>
                            </a:lnTo>
                            <a:lnTo>
                              <a:pt x="168073" y="209140"/>
                            </a:lnTo>
                            <a:lnTo>
                              <a:pt x="0" y="20914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10">
                          <a:extLst>
                            <a:ext uri="{96DAC541-7B7A-43D3-8B79-37D633B846F1}">
                              <asvg:svgBlip xmlns:asvg="http://schemas.microsoft.com/office/drawing/2016/SVG/main" r:embed="rId11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  <a:ln cap="sq">
                        <a:noFill/>
                        <a:prstDash val="solid"/>
                        <a:miter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4" name="TextBox 94"/>
                      <p:cNvSpPr txBox="1"/>
                      <p:nvPr/>
                    </p:nvSpPr>
                    <p:spPr>
                      <a:xfrm>
                        <a:off x="801996" y="7609054"/>
                        <a:ext cx="1450673" cy="305918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ctr">
                          <a:lnSpc>
                            <a:spcPts val="844"/>
                          </a:lnSpc>
                          <a:spcBef>
                            <a:spcPct val="0"/>
                          </a:spcBef>
                        </a:pPr>
                        <a:r>
                          <a:rPr lang="en-US" sz="649" u="none" strike="noStrike" dirty="0">
                            <a:solidFill>
                              <a:srgbClr val="F8F8F8"/>
                            </a:solidFill>
                            <a:latin typeface="DM Sans" pitchFamily="2" charset="0"/>
                          </a:rPr>
                          <a:t>Infrastructure development, </a:t>
                        </a:r>
                      </a:p>
                      <a:p>
                        <a:pPr marL="0" lvl="0" indent="0" algn="ctr">
                          <a:lnSpc>
                            <a:spcPts val="844"/>
                          </a:lnSpc>
                          <a:spcBef>
                            <a:spcPct val="0"/>
                          </a:spcBef>
                        </a:pPr>
                        <a:r>
                          <a:rPr lang="en-US" sz="649" u="none" strike="noStrike" dirty="0">
                            <a:solidFill>
                              <a:srgbClr val="F8F8F8"/>
                            </a:solidFill>
                            <a:latin typeface="DM Sans" pitchFamily="2" charset="0"/>
                          </a:rPr>
                          <a:t>structural design, urban </a:t>
                        </a:r>
                      </a:p>
                      <a:p>
                        <a:pPr marL="0" lvl="0" indent="0" algn="ctr">
                          <a:lnSpc>
                            <a:spcPts val="844"/>
                          </a:lnSpc>
                          <a:spcBef>
                            <a:spcPct val="0"/>
                          </a:spcBef>
                        </a:pPr>
                        <a:r>
                          <a:rPr lang="en-US" sz="649" u="none" strike="noStrike" dirty="0">
                            <a:solidFill>
                              <a:srgbClr val="F8F8F8"/>
                            </a:solidFill>
                            <a:latin typeface="DM Sans" pitchFamily="2" charset="0"/>
                          </a:rPr>
                          <a:t>planning, and construction</a:t>
                        </a:r>
                      </a:p>
                    </p:txBody>
                  </p:sp>
                  <p:sp>
                    <p:nvSpPr>
                      <p:cNvPr id="95" name="TextBox 95"/>
                      <p:cNvSpPr txBox="1"/>
                      <p:nvPr/>
                    </p:nvSpPr>
                    <p:spPr>
                      <a:xfrm>
                        <a:off x="801996" y="7446315"/>
                        <a:ext cx="1450673" cy="12432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ctr">
                          <a:lnSpc>
                            <a:spcPts val="960"/>
                          </a:lnSpc>
                          <a:spcBef>
                            <a:spcPct val="0"/>
                          </a:spcBef>
                        </a:pPr>
                        <a:r>
                          <a:rPr lang="en-US" sz="800" u="none" strike="noStrike" spc="-19" dirty="0">
                            <a:solidFill>
                              <a:srgbClr val="FFFFFF"/>
                            </a:solidFill>
                            <a:latin typeface="Space Grotesk SemiBold" pitchFamily="2" charset="0"/>
                          </a:rPr>
                          <a:t>Civil Engineering</a:t>
                        </a:r>
                      </a:p>
                    </p:txBody>
                  </p:sp>
                </p:grpSp>
                <p:grpSp>
                  <p:nvGrpSpPr>
                    <p:cNvPr id="127" name="Group 126">
                      <a:extLst>
                        <a:ext uri="{FF2B5EF4-FFF2-40B4-BE49-F238E27FC236}">
                          <a16:creationId xmlns:a16="http://schemas.microsoft.com/office/drawing/2014/main" id="{8D2FB00E-9E83-D773-B278-5A7F5D3B8B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07332" y="6844065"/>
                      <a:ext cx="1450673" cy="1070907"/>
                      <a:chOff x="5307332" y="6843272"/>
                      <a:chExt cx="1450673" cy="1070907"/>
                    </a:xfrm>
                  </p:grpSpPr>
                  <p:sp>
                    <p:nvSpPr>
                      <p:cNvPr id="97" name="Freeform 97"/>
                      <p:cNvSpPr/>
                      <p:nvPr/>
                    </p:nvSpPr>
                    <p:spPr>
                      <a:xfrm>
                        <a:off x="5799144" y="6843272"/>
                        <a:ext cx="467049" cy="4670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800" h="812800">
                            <a:moveTo>
                              <a:pt x="406400" y="0"/>
                            </a:moveTo>
                            <a:cubicBezTo>
                              <a:pt x="181951" y="0"/>
                              <a:pt x="0" y="181951"/>
                              <a:pt x="0" y="406400"/>
                            </a:cubicBezTo>
                            <a:cubicBezTo>
                              <a:pt x="0" y="630849"/>
                              <a:pt x="181951" y="812800"/>
                              <a:pt x="406400" y="812800"/>
                            </a:cubicBezTo>
                            <a:cubicBezTo>
                              <a:pt x="630849" y="812800"/>
                              <a:pt x="812800" y="630849"/>
                              <a:pt x="812800" y="406400"/>
                            </a:cubicBezTo>
                            <a:cubicBezTo>
                              <a:pt x="812800" y="181951"/>
                              <a:pt x="630849" y="0"/>
                              <a:pt x="406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cap="sq">
                        <a:noFill/>
                        <a:prstDash val="solid"/>
                        <a:miter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9" name="Freeform 99"/>
                      <p:cNvSpPr/>
                      <p:nvPr/>
                    </p:nvSpPr>
                    <p:spPr>
                      <a:xfrm>
                        <a:off x="5971085" y="6970285"/>
                        <a:ext cx="123166" cy="2130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166" h="213023">
                            <a:moveTo>
                              <a:pt x="0" y="0"/>
                            </a:moveTo>
                            <a:lnTo>
                              <a:pt x="123166" y="0"/>
                            </a:lnTo>
                            <a:lnTo>
                              <a:pt x="123166" y="213022"/>
                            </a:lnTo>
                            <a:lnTo>
                              <a:pt x="0" y="213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12">
                          <a:extLst>
                            <a:ext uri="{96DAC541-7B7A-43D3-8B79-37D633B846F1}">
                              <asvg:svgBlip xmlns:asvg="http://schemas.microsoft.com/office/drawing/2016/SVG/main" r:embed="rId1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  <a:ln cap="sq">
                        <a:noFill/>
                        <a:prstDash val="solid"/>
                        <a:miter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00" name="TextBox 100"/>
                      <p:cNvSpPr txBox="1"/>
                      <p:nvPr/>
                    </p:nvSpPr>
                    <p:spPr>
                      <a:xfrm>
                        <a:off x="5307332" y="7608261"/>
                        <a:ext cx="1450673" cy="305918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ctr">
                          <a:lnSpc>
                            <a:spcPts val="844"/>
                          </a:lnSpc>
                          <a:spcBef>
                            <a:spcPct val="0"/>
                          </a:spcBef>
                        </a:pPr>
                        <a:r>
                          <a:rPr lang="en-US" sz="649" u="none" strike="noStrike" dirty="0">
                            <a:solidFill>
                              <a:srgbClr val="F8F8F8"/>
                            </a:solidFill>
                            <a:latin typeface="DM Sans" pitchFamily="2" charset="0"/>
                          </a:rPr>
                          <a:t>Energy solutions encompass </a:t>
                        </a:r>
                      </a:p>
                      <a:p>
                        <a:pPr marL="0" lvl="0" indent="0" algn="ctr">
                          <a:lnSpc>
                            <a:spcPts val="844"/>
                          </a:lnSpc>
                          <a:spcBef>
                            <a:spcPct val="0"/>
                          </a:spcBef>
                        </a:pPr>
                        <a:r>
                          <a:rPr lang="en-US" sz="649" u="none" strike="noStrike" dirty="0">
                            <a:solidFill>
                              <a:srgbClr val="F8F8F8"/>
                            </a:solidFill>
                            <a:latin typeface="DM Sans" pitchFamily="2" charset="0"/>
                          </a:rPr>
                          <a:t>power systems, automation, </a:t>
                        </a:r>
                      </a:p>
                      <a:p>
                        <a:pPr marL="0" lvl="0" indent="0" algn="ctr">
                          <a:lnSpc>
                            <a:spcPts val="844"/>
                          </a:lnSpc>
                          <a:spcBef>
                            <a:spcPct val="0"/>
                          </a:spcBef>
                        </a:pPr>
                        <a:r>
                          <a:rPr lang="en-US" sz="649" u="none" strike="noStrike" dirty="0">
                            <a:solidFill>
                              <a:srgbClr val="F8F8F8"/>
                            </a:solidFill>
                            <a:latin typeface="DM Sans" pitchFamily="2" charset="0"/>
                          </a:rPr>
                          <a:t>and renewable sources</a:t>
                        </a:r>
                      </a:p>
                    </p:txBody>
                  </p:sp>
                  <p:sp>
                    <p:nvSpPr>
                      <p:cNvPr id="101" name="TextBox 101"/>
                      <p:cNvSpPr txBox="1"/>
                      <p:nvPr/>
                    </p:nvSpPr>
                    <p:spPr>
                      <a:xfrm>
                        <a:off x="5307332" y="7445522"/>
                        <a:ext cx="1450673" cy="12432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ctr">
                          <a:lnSpc>
                            <a:spcPts val="960"/>
                          </a:lnSpc>
                          <a:spcBef>
                            <a:spcPct val="0"/>
                          </a:spcBef>
                        </a:pPr>
                        <a:r>
                          <a:rPr lang="en-US" sz="800" u="none" strike="noStrike" spc="-19" dirty="0">
                            <a:solidFill>
                              <a:srgbClr val="FFFFFF"/>
                            </a:solidFill>
                            <a:latin typeface="Space Grotesk SemiBold" pitchFamily="2" charset="0"/>
                          </a:rPr>
                          <a:t>Electrical Engineering</a:t>
                        </a:r>
                      </a:p>
                    </p:txBody>
                  </p:sp>
                </p:grpSp>
                <p:grpSp>
                  <p:nvGrpSpPr>
                    <p:cNvPr id="128" name="Group 127">
                      <a:extLst>
                        <a:ext uri="{FF2B5EF4-FFF2-40B4-BE49-F238E27FC236}">
                          <a16:creationId xmlns:a16="http://schemas.microsoft.com/office/drawing/2014/main" id="{1D49F4B1-6746-B2E8-BFDF-F67F9554C3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52913" y="6844065"/>
                      <a:ext cx="1450673" cy="1070907"/>
                      <a:chOff x="3052913" y="6843272"/>
                      <a:chExt cx="1450673" cy="1070907"/>
                    </a:xfrm>
                  </p:grpSpPr>
                  <p:sp>
                    <p:nvSpPr>
                      <p:cNvPr id="103" name="Freeform 103"/>
                      <p:cNvSpPr/>
                      <p:nvPr/>
                    </p:nvSpPr>
                    <p:spPr>
                      <a:xfrm>
                        <a:off x="3544725" y="6843272"/>
                        <a:ext cx="467049" cy="4670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800" h="812800">
                            <a:moveTo>
                              <a:pt x="406400" y="0"/>
                            </a:moveTo>
                            <a:cubicBezTo>
                              <a:pt x="181951" y="0"/>
                              <a:pt x="0" y="181951"/>
                              <a:pt x="0" y="406400"/>
                            </a:cubicBezTo>
                            <a:cubicBezTo>
                              <a:pt x="0" y="630849"/>
                              <a:pt x="181951" y="812800"/>
                              <a:pt x="406400" y="812800"/>
                            </a:cubicBezTo>
                            <a:cubicBezTo>
                              <a:pt x="630849" y="812800"/>
                              <a:pt x="812800" y="630849"/>
                              <a:pt x="812800" y="406400"/>
                            </a:cubicBezTo>
                            <a:cubicBezTo>
                              <a:pt x="812800" y="181951"/>
                              <a:pt x="630849" y="0"/>
                              <a:pt x="406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cap="sq">
                        <a:noFill/>
                        <a:prstDash val="solid"/>
                        <a:miter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05" name="Freeform 105"/>
                      <p:cNvSpPr/>
                      <p:nvPr/>
                    </p:nvSpPr>
                    <p:spPr>
                      <a:xfrm>
                        <a:off x="3673680" y="6972226"/>
                        <a:ext cx="209140" cy="2091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9140" h="209140">
                            <a:moveTo>
                              <a:pt x="0" y="0"/>
                            </a:moveTo>
                            <a:lnTo>
                              <a:pt x="209140" y="0"/>
                            </a:lnTo>
                            <a:lnTo>
                              <a:pt x="209140" y="209140"/>
                            </a:lnTo>
                            <a:lnTo>
                              <a:pt x="0" y="20914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14">
                          <a:extLst>
                            <a:ext uri="{96DAC541-7B7A-43D3-8B79-37D633B846F1}">
                              <asvg:svgBlip xmlns:asvg="http://schemas.microsoft.com/office/drawing/2016/SVG/main" r:embed="rId15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  <a:ln cap="sq">
                        <a:noFill/>
                        <a:prstDash val="solid"/>
                        <a:miter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06" name="TextBox 106"/>
                      <p:cNvSpPr txBox="1"/>
                      <p:nvPr/>
                    </p:nvSpPr>
                    <p:spPr>
                      <a:xfrm>
                        <a:off x="3052913" y="7608261"/>
                        <a:ext cx="1450673" cy="305918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ctr">
                          <a:lnSpc>
                            <a:spcPts val="844"/>
                          </a:lnSpc>
                          <a:spcBef>
                            <a:spcPct val="0"/>
                          </a:spcBef>
                        </a:pPr>
                        <a:r>
                          <a:rPr lang="en-US" sz="649" u="none" strike="noStrike" dirty="0">
                            <a:solidFill>
                              <a:srgbClr val="F8F8F8"/>
                            </a:solidFill>
                            <a:latin typeface="DM Sans" pitchFamily="2" charset="0"/>
                          </a:rPr>
                          <a:t>Machine design, product development, and </a:t>
                        </a:r>
                      </a:p>
                      <a:p>
                        <a:pPr marL="0" lvl="0" indent="0" algn="ctr">
                          <a:lnSpc>
                            <a:spcPts val="844"/>
                          </a:lnSpc>
                          <a:spcBef>
                            <a:spcPct val="0"/>
                          </a:spcBef>
                        </a:pPr>
                        <a:r>
                          <a:rPr lang="en-US" sz="649" u="none" strike="noStrike" dirty="0">
                            <a:solidFill>
                              <a:srgbClr val="F8F8F8"/>
                            </a:solidFill>
                            <a:latin typeface="DM Sans" pitchFamily="2" charset="0"/>
                          </a:rPr>
                          <a:t>manufacturing solutions</a:t>
                        </a:r>
                      </a:p>
                    </p:txBody>
                  </p:sp>
                  <p:sp>
                    <p:nvSpPr>
                      <p:cNvPr id="107" name="TextBox 107"/>
                      <p:cNvSpPr txBox="1"/>
                      <p:nvPr/>
                    </p:nvSpPr>
                    <p:spPr>
                      <a:xfrm>
                        <a:off x="3052913" y="7445522"/>
                        <a:ext cx="1450673" cy="12432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ctr">
                          <a:lnSpc>
                            <a:spcPts val="960"/>
                          </a:lnSpc>
                          <a:spcBef>
                            <a:spcPct val="0"/>
                          </a:spcBef>
                        </a:pPr>
                        <a:r>
                          <a:rPr lang="en-US" sz="800" u="none" strike="noStrike" spc="-19" dirty="0">
                            <a:solidFill>
                              <a:srgbClr val="FFFFFF"/>
                            </a:solidFill>
                            <a:latin typeface="Space Grotesk SemiBold" pitchFamily="2" charset="0"/>
                          </a:rPr>
                          <a:t>Mechanical Engineering</a:t>
                        </a:r>
                      </a:p>
                    </p:txBody>
                  </p:sp>
                </p:grpSp>
              </p:grpSp>
              <p:sp>
                <p:nvSpPr>
                  <p:cNvPr id="108" name="TextBox 108"/>
                  <p:cNvSpPr txBox="1"/>
                  <p:nvPr/>
                </p:nvSpPr>
                <p:spPr>
                  <a:xfrm>
                    <a:off x="2941621" y="6452747"/>
                    <a:ext cx="1673258" cy="15055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99"/>
                      </a:lnSpc>
                      <a:spcBef>
                        <a:spcPct val="0"/>
                      </a:spcBef>
                    </a:pPr>
                    <a:r>
                      <a:rPr lang="en-US" sz="999" spc="-23" dirty="0">
                        <a:solidFill>
                          <a:srgbClr val="FFFFFF"/>
                        </a:solidFill>
                        <a:latin typeface="Space Grotesk SemiBold" pitchFamily="2" charset="0"/>
                      </a:rPr>
                      <a:t>We specialize in</a:t>
                    </a:r>
                  </a:p>
                </p:txBody>
              </p:sp>
            </p:grpSp>
          </p:grp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D403E48-4291-15C7-76DB-456FE290D80B}"/>
                </a:ext>
              </a:extLst>
            </p:cNvPr>
            <p:cNvGrpSpPr/>
            <p:nvPr/>
          </p:nvGrpSpPr>
          <p:grpSpPr>
            <a:xfrm>
              <a:off x="452724" y="5644651"/>
              <a:ext cx="6715003" cy="265323"/>
              <a:chOff x="452724" y="5644651"/>
              <a:chExt cx="6715003" cy="265323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B02F39B0-2FA5-82CC-94E2-3C6933ACE5F1}"/>
                  </a:ext>
                </a:extLst>
              </p:cNvPr>
              <p:cNvGrpSpPr/>
              <p:nvPr/>
            </p:nvGrpSpPr>
            <p:grpSpPr>
              <a:xfrm>
                <a:off x="3872849" y="5646045"/>
                <a:ext cx="747806" cy="262536"/>
                <a:chOff x="3874461" y="5651160"/>
                <a:chExt cx="747806" cy="262536"/>
              </a:xfrm>
            </p:grpSpPr>
            <p:sp>
              <p:nvSpPr>
                <p:cNvPr id="75" name="Freeform 75"/>
                <p:cNvSpPr/>
                <p:nvPr/>
              </p:nvSpPr>
              <p:spPr>
                <a:xfrm>
                  <a:off x="3874461" y="5651160"/>
                  <a:ext cx="355759" cy="262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45" h="350048">
                      <a:moveTo>
                        <a:pt x="0" y="0"/>
                      </a:moveTo>
                      <a:lnTo>
                        <a:pt x="474346" y="0"/>
                      </a:lnTo>
                      <a:lnTo>
                        <a:pt x="474346" y="350048"/>
                      </a:lnTo>
                      <a:lnTo>
                        <a:pt x="0" y="350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6">
                    <a:alphaModFix amt="40000"/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4" name="TextBox 84"/>
                <p:cNvSpPr txBox="1"/>
                <p:nvPr/>
              </p:nvSpPr>
              <p:spPr>
                <a:xfrm>
                  <a:off x="4304832" y="5705484"/>
                  <a:ext cx="317435" cy="1538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561"/>
                    </a:lnSpc>
                  </a:pPr>
                  <a:r>
                    <a:rPr lang="en-US" sz="550" b="1" spc="56" dirty="0">
                      <a:solidFill>
                        <a:srgbClr val="007F96">
                          <a:alpha val="40000"/>
                        </a:srgbClr>
                      </a:solidFill>
                      <a:latin typeface="Playfair Display" pitchFamily="2" charset="0"/>
                    </a:rPr>
                    <a:t>GEM</a:t>
                  </a:r>
                </a:p>
                <a:p>
                  <a:pPr>
                    <a:lnSpc>
                      <a:spcPts val="561"/>
                    </a:lnSpc>
                  </a:pPr>
                  <a:r>
                    <a:rPr lang="en-US" sz="550" b="1" spc="56" dirty="0">
                      <a:solidFill>
                        <a:srgbClr val="007F96">
                          <a:alpha val="40000"/>
                        </a:srgbClr>
                      </a:solidFill>
                      <a:latin typeface="Playfair Display" pitchFamily="2" charset="0"/>
                    </a:rPr>
                    <a:t>FUSION</a:t>
                  </a:r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90028443-1216-669E-69D2-2D994C5A715C}"/>
                  </a:ext>
                </a:extLst>
              </p:cNvPr>
              <p:cNvGrpSpPr/>
              <p:nvPr/>
            </p:nvGrpSpPr>
            <p:grpSpPr>
              <a:xfrm>
                <a:off x="2487471" y="5646045"/>
                <a:ext cx="1024044" cy="262536"/>
                <a:chOff x="2489889" y="5651160"/>
                <a:chExt cx="1024044" cy="262536"/>
              </a:xfrm>
            </p:grpSpPr>
            <p:sp>
              <p:nvSpPr>
                <p:cNvPr id="76" name="Freeform 76"/>
                <p:cNvSpPr/>
                <p:nvPr/>
              </p:nvSpPr>
              <p:spPr>
                <a:xfrm>
                  <a:off x="2489889" y="5651160"/>
                  <a:ext cx="262536" cy="262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048" h="350048">
                      <a:moveTo>
                        <a:pt x="0" y="0"/>
                      </a:moveTo>
                      <a:lnTo>
                        <a:pt x="350048" y="0"/>
                      </a:lnTo>
                      <a:lnTo>
                        <a:pt x="350048" y="350048"/>
                      </a:lnTo>
                      <a:lnTo>
                        <a:pt x="0" y="350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8">
                    <a:alphaModFix amt="40000"/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5" name="TextBox 85"/>
                <p:cNvSpPr txBox="1"/>
                <p:nvPr/>
              </p:nvSpPr>
              <p:spPr>
                <a:xfrm>
                  <a:off x="2827036" y="5708946"/>
                  <a:ext cx="686897" cy="14696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29"/>
                    </a:lnSpc>
                  </a:pPr>
                  <a:r>
                    <a:rPr lang="en-US" sz="401" b="1" spc="160" dirty="0">
                      <a:solidFill>
                        <a:srgbClr val="007F96">
                          <a:alpha val="40000"/>
                        </a:srgbClr>
                      </a:solidFill>
                      <a:latin typeface="Raleway" pitchFamily="2" charset="0"/>
                    </a:rPr>
                    <a:t>FAUXSTRUCT </a:t>
                  </a:r>
                </a:p>
                <a:p>
                  <a:pPr>
                    <a:lnSpc>
                      <a:spcPts val="629"/>
                    </a:lnSpc>
                  </a:pPr>
                  <a:r>
                    <a:rPr lang="en-US" sz="401" b="1" spc="160" dirty="0">
                      <a:solidFill>
                        <a:srgbClr val="007F96">
                          <a:alpha val="40000"/>
                        </a:srgbClr>
                      </a:solidFill>
                      <a:latin typeface="Raleway" pitchFamily="2" charset="0"/>
                    </a:rPr>
                    <a:t>BUILDERS, INC.</a:t>
                  </a:r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24472F06-ECC8-9D7B-3942-31DE44C6F339}"/>
                  </a:ext>
                </a:extLst>
              </p:cNvPr>
              <p:cNvGrpSpPr/>
              <p:nvPr/>
            </p:nvGrpSpPr>
            <p:grpSpPr>
              <a:xfrm>
                <a:off x="4981989" y="5644651"/>
                <a:ext cx="1150179" cy="265323"/>
                <a:chOff x="4982796" y="5651160"/>
                <a:chExt cx="1150179" cy="265323"/>
              </a:xfrm>
            </p:grpSpPr>
            <p:sp>
              <p:nvSpPr>
                <p:cNvPr id="77" name="Freeform 77"/>
                <p:cNvSpPr/>
                <p:nvPr/>
              </p:nvSpPr>
              <p:spPr>
                <a:xfrm>
                  <a:off x="4982796" y="5651160"/>
                  <a:ext cx="221485" cy="262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13" h="350048">
                      <a:moveTo>
                        <a:pt x="0" y="0"/>
                      </a:moveTo>
                      <a:lnTo>
                        <a:pt x="295313" y="0"/>
                      </a:lnTo>
                      <a:lnTo>
                        <a:pt x="295313" y="350048"/>
                      </a:lnTo>
                      <a:lnTo>
                        <a:pt x="0" y="350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0">
                    <a:alphaModFix amt="40000"/>
                    <a:extLs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6" name="TextBox 86"/>
                <p:cNvSpPr txBox="1"/>
                <p:nvPr/>
              </p:nvSpPr>
              <p:spPr>
                <a:xfrm>
                  <a:off x="5281847" y="5720283"/>
                  <a:ext cx="851128" cy="13170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3"/>
                    </a:lnSpc>
                  </a:pPr>
                  <a:r>
                    <a:rPr lang="en-US" sz="700" b="1" spc="283" dirty="0">
                      <a:solidFill>
                        <a:srgbClr val="007F96">
                          <a:alpha val="40000"/>
                        </a:srgbClr>
                      </a:solidFill>
                      <a:latin typeface="DM Sans" pitchFamily="2" charset="0"/>
                    </a:rPr>
                    <a:t>RIVERTECH</a:t>
                  </a:r>
                </a:p>
              </p:txBody>
            </p:sp>
            <p:sp>
              <p:nvSpPr>
                <p:cNvPr id="87" name="TextBox 87"/>
                <p:cNvSpPr txBox="1"/>
                <p:nvPr/>
              </p:nvSpPr>
              <p:spPr>
                <a:xfrm>
                  <a:off x="5281847" y="5845823"/>
                  <a:ext cx="807451" cy="706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554"/>
                    </a:lnSpc>
                  </a:pPr>
                  <a:r>
                    <a:rPr lang="en-US" sz="353" spc="70" dirty="0">
                      <a:solidFill>
                        <a:srgbClr val="007F96">
                          <a:alpha val="40000"/>
                        </a:srgbClr>
                      </a:solidFill>
                      <a:latin typeface="DM Sans" pitchFamily="2" charset="0"/>
                    </a:rPr>
                    <a:t>RAPID DATA INTEGRATION</a:t>
                  </a:r>
                </a:p>
              </p:txBody>
            </p:sp>
          </p:grpSp>
          <p:sp>
            <p:nvSpPr>
              <p:cNvPr id="88" name="TextBox 88"/>
              <p:cNvSpPr txBox="1"/>
              <p:nvPr/>
            </p:nvSpPr>
            <p:spPr>
              <a:xfrm>
                <a:off x="452724" y="5709447"/>
                <a:ext cx="1673413" cy="1357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4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595959"/>
                    </a:solidFill>
                    <a:latin typeface="Space Grotesk" pitchFamily="2" charset="0"/>
                  </a:rPr>
                  <a:t>Trusted by</a:t>
                </a:r>
                <a:r>
                  <a:rPr lang="en-US" sz="999" b="1" dirty="0">
                    <a:solidFill>
                      <a:srgbClr val="A66200"/>
                    </a:solidFill>
                    <a:latin typeface="Space Grotesk" pitchFamily="2" charset="0"/>
                  </a:rPr>
                  <a:t> </a:t>
                </a:r>
                <a:r>
                  <a:rPr lang="en-US" sz="999" b="1" dirty="0">
                    <a:solidFill>
                      <a:srgbClr val="007F96"/>
                    </a:solidFill>
                    <a:latin typeface="Space Grotesk" pitchFamily="2" charset="0"/>
                  </a:rPr>
                  <a:t>250+</a:t>
                </a:r>
                <a:r>
                  <a:rPr lang="en-US" sz="999" b="1" dirty="0">
                    <a:solidFill>
                      <a:srgbClr val="595959"/>
                    </a:solidFill>
                    <a:latin typeface="Space Grotesk" pitchFamily="2" charset="0"/>
                  </a:rPr>
                  <a:t> partners</a:t>
                </a:r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FB3FCEF5-A288-F4AC-74F4-B6DB23FD60CB}"/>
                  </a:ext>
                </a:extLst>
              </p:cNvPr>
              <p:cNvGrpSpPr/>
              <p:nvPr/>
            </p:nvGrpSpPr>
            <p:grpSpPr>
              <a:xfrm>
                <a:off x="6493503" y="5646370"/>
                <a:ext cx="674224" cy="261884"/>
                <a:chOff x="6493503" y="5651160"/>
                <a:chExt cx="674224" cy="261884"/>
              </a:xfrm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AD1AA4E8-F586-FFFD-A98F-091582AF2D5D}"/>
                    </a:ext>
                  </a:extLst>
                </p:cNvPr>
                <p:cNvGrpSpPr/>
                <p:nvPr/>
              </p:nvGrpSpPr>
              <p:grpSpPr>
                <a:xfrm>
                  <a:off x="6735334" y="5651160"/>
                  <a:ext cx="190562" cy="108353"/>
                  <a:chOff x="6722262" y="5651160"/>
                  <a:chExt cx="190562" cy="108353"/>
                </a:xfrm>
              </p:grpSpPr>
              <p:sp>
                <p:nvSpPr>
                  <p:cNvPr id="79" name="Freeform 79"/>
                  <p:cNvSpPr/>
                  <p:nvPr/>
                </p:nvSpPr>
                <p:spPr>
                  <a:xfrm>
                    <a:off x="6722262" y="5651160"/>
                    <a:ext cx="108352" cy="108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7F96">
                      <a:alpha val="40000"/>
                    </a:srgbClr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Freeform 82"/>
                  <p:cNvSpPr/>
                  <p:nvPr/>
                </p:nvSpPr>
                <p:spPr>
                  <a:xfrm>
                    <a:off x="6804472" y="5651160"/>
                    <a:ext cx="108352" cy="108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7F96">
                      <a:alpha val="40000"/>
                    </a:srgbClr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" name="TextBox 89"/>
                <p:cNvSpPr txBox="1"/>
                <p:nvPr/>
              </p:nvSpPr>
              <p:spPr>
                <a:xfrm>
                  <a:off x="6493503" y="5787369"/>
                  <a:ext cx="674224" cy="1256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471"/>
                    </a:lnSpc>
                  </a:pPr>
                  <a:r>
                    <a:rPr lang="en-US" sz="400" spc="137" dirty="0">
                      <a:solidFill>
                        <a:srgbClr val="007F96">
                          <a:alpha val="40000"/>
                        </a:srgbClr>
                      </a:solidFill>
                      <a:latin typeface="Anton"/>
                    </a:rPr>
                    <a:t>ORBITCONNECT </a:t>
                  </a:r>
                </a:p>
                <a:p>
                  <a:pPr marL="0" lvl="0" indent="0" algn="ctr">
                    <a:lnSpc>
                      <a:spcPts val="471"/>
                    </a:lnSpc>
                  </a:pPr>
                  <a:r>
                    <a:rPr lang="en-US" sz="400" spc="137" dirty="0">
                      <a:solidFill>
                        <a:srgbClr val="007F96">
                          <a:alpha val="40000"/>
                        </a:srgbClr>
                      </a:solidFill>
                      <a:latin typeface="Anton"/>
                    </a:rPr>
                    <a:t>SOLUTIONS</a:t>
                  </a:r>
                </a:p>
              </p:txBody>
            </p: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C6A24CE-7DE4-8EBD-0A82-F149540756E8}"/>
                </a:ext>
              </a:extLst>
            </p:cNvPr>
            <p:cNvGrpSpPr/>
            <p:nvPr/>
          </p:nvGrpSpPr>
          <p:grpSpPr>
            <a:xfrm>
              <a:off x="0" y="2769804"/>
              <a:ext cx="7560000" cy="2627296"/>
              <a:chOff x="0" y="2769804"/>
              <a:chExt cx="7560000" cy="26272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2769804"/>
                <a:ext cx="7560000" cy="2627296"/>
              </a:xfrm>
              <a:custGeom>
                <a:avLst/>
                <a:gdLst/>
                <a:ahLst/>
                <a:cxnLst/>
                <a:rect l="l" t="t" r="r" b="b"/>
                <a:pathLst>
                  <a:path w="2783588" h="967369">
                    <a:moveTo>
                      <a:pt x="0" y="0"/>
                    </a:moveTo>
                    <a:lnTo>
                      <a:pt x="2783588" y="0"/>
                    </a:lnTo>
                    <a:lnTo>
                      <a:pt x="2783588" y="967369"/>
                    </a:lnTo>
                    <a:lnTo>
                      <a:pt x="0" y="967369"/>
                    </a:lnTo>
                    <a:close/>
                  </a:path>
                </a:pathLst>
              </a:custGeom>
              <a:solidFill>
                <a:srgbClr val="007F9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452724" y="3172093"/>
                <a:ext cx="3346827" cy="1822718"/>
              </a:xfrm>
              <a:prstGeom prst="roundRect">
                <a:avLst>
                  <a:gd name="adj" fmla="val 2035"/>
                </a:avLst>
              </a:prstGeom>
              <a:blipFill>
                <a:blip r:embed="rId22"/>
                <a:stretch>
                  <a:fillRect t="-11282" b="-11282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31A7B573-D793-5E72-1D4D-A4BAE91E1E0B}"/>
                  </a:ext>
                </a:extLst>
              </p:cNvPr>
              <p:cNvGrpSpPr/>
              <p:nvPr/>
            </p:nvGrpSpPr>
            <p:grpSpPr>
              <a:xfrm>
                <a:off x="4322643" y="3255037"/>
                <a:ext cx="2717488" cy="1656830"/>
                <a:chOff x="4322643" y="3242566"/>
                <a:chExt cx="2717488" cy="1656830"/>
              </a:xfrm>
            </p:grpSpPr>
            <p:sp>
              <p:nvSpPr>
                <p:cNvPr id="22" name="AutoShape 22"/>
                <p:cNvSpPr/>
                <p:nvPr/>
              </p:nvSpPr>
              <p:spPr>
                <a:xfrm>
                  <a:off x="4322643" y="3471247"/>
                  <a:ext cx="2717488" cy="0"/>
                </a:xfrm>
                <a:prstGeom prst="line">
                  <a:avLst/>
                </a:prstGeom>
                <a:ln w="19050" cap="flat">
                  <a:solidFill>
                    <a:srgbClr val="FFFFFF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AutoShape 23"/>
                <p:cNvSpPr/>
                <p:nvPr/>
              </p:nvSpPr>
              <p:spPr>
                <a:xfrm>
                  <a:off x="4322643" y="4010194"/>
                  <a:ext cx="2717488" cy="0"/>
                </a:xfrm>
                <a:prstGeom prst="line">
                  <a:avLst/>
                </a:prstGeom>
                <a:ln w="9525" cap="flat">
                  <a:solidFill>
                    <a:srgbClr val="FFFFFF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AutoShape 24"/>
                <p:cNvSpPr/>
                <p:nvPr/>
              </p:nvSpPr>
              <p:spPr>
                <a:xfrm>
                  <a:off x="4322643" y="4306594"/>
                  <a:ext cx="2717488" cy="0"/>
                </a:xfrm>
                <a:prstGeom prst="line">
                  <a:avLst/>
                </a:prstGeom>
                <a:ln w="9525" cap="flat">
                  <a:solidFill>
                    <a:srgbClr val="FFFFFF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AutoShape 25"/>
                <p:cNvSpPr/>
                <p:nvPr/>
              </p:nvSpPr>
              <p:spPr>
                <a:xfrm>
                  <a:off x="4322643" y="4602995"/>
                  <a:ext cx="2717488" cy="0"/>
                </a:xfrm>
                <a:prstGeom prst="line">
                  <a:avLst/>
                </a:prstGeom>
                <a:ln w="9525" cap="flat">
                  <a:solidFill>
                    <a:srgbClr val="FFFFFF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AutoShape 26"/>
                <p:cNvSpPr/>
                <p:nvPr/>
              </p:nvSpPr>
              <p:spPr>
                <a:xfrm>
                  <a:off x="4322643" y="4899396"/>
                  <a:ext cx="2717488" cy="0"/>
                </a:xfrm>
                <a:prstGeom prst="line">
                  <a:avLst/>
                </a:prstGeom>
                <a:ln w="9525" cap="flat">
                  <a:solidFill>
                    <a:srgbClr val="FFFFFF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4322643" y="3807502"/>
                  <a:ext cx="927625" cy="12636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FFFFFF"/>
                      </a:solidFill>
                      <a:latin typeface="DM Sans Medium" pitchFamily="2" charset="0"/>
                    </a:rPr>
                    <a:t>Founding Year</a:t>
                  </a:r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6607774" y="3807502"/>
                  <a:ext cx="432357" cy="12636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FFFFFF"/>
                      </a:solidFill>
                      <a:latin typeface="DM Sans" pitchFamily="2" charset="0"/>
                    </a:rPr>
                    <a:t>2010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4322643" y="4103903"/>
                  <a:ext cx="1179090" cy="1254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FFFFFF"/>
                      </a:solidFill>
                      <a:latin typeface="DM Sans Medium" pitchFamily="2" charset="0"/>
                    </a:rPr>
                    <a:t>Founder/CEO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6195461" y="4103903"/>
                  <a:ext cx="844670" cy="1254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FFFFFF"/>
                      </a:solidFill>
                      <a:latin typeface="DM Sans" pitchFamily="2" charset="0"/>
                    </a:rPr>
                    <a:t>Justin Doe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4322643" y="4400303"/>
                  <a:ext cx="1466805" cy="1254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FFFFFF"/>
                      </a:solidFill>
                      <a:latin typeface="DM Sans Medium" pitchFamily="2" charset="0"/>
                    </a:rPr>
                    <a:t>Industry</a:t>
                  </a:r>
                </a:p>
              </p:txBody>
            </p:sp>
            <p:sp>
              <p:nvSpPr>
                <p:cNvPr id="32" name="TextBox 32"/>
                <p:cNvSpPr txBox="1"/>
                <p:nvPr/>
              </p:nvSpPr>
              <p:spPr>
                <a:xfrm>
                  <a:off x="5322677" y="4400303"/>
                  <a:ext cx="1717454" cy="1254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FFFFFF"/>
                      </a:solidFill>
                      <a:latin typeface="DM Sans" pitchFamily="2" charset="0"/>
                    </a:rPr>
                    <a:t>Civil, Mechanical, Electrical</a:t>
                  </a:r>
                </a:p>
              </p:txBody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4322643" y="4696704"/>
                  <a:ext cx="655771" cy="1254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FFFFFF"/>
                      </a:solidFill>
                      <a:latin typeface="DM Sans Medium" pitchFamily="2" charset="0"/>
                    </a:rPr>
                    <a:t>Employees</a:t>
                  </a:r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6607774" y="4696704"/>
                  <a:ext cx="432357" cy="1254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FFFFFF"/>
                      </a:solidFill>
                      <a:latin typeface="DM Sans" pitchFamily="2" charset="0"/>
                    </a:rPr>
                    <a:t>+700</a:t>
                  </a: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4322643" y="3242566"/>
                  <a:ext cx="1404118" cy="15055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99"/>
                    </a:lnSpc>
                    <a:spcBef>
                      <a:spcPct val="0"/>
                    </a:spcBef>
                  </a:pPr>
                  <a:r>
                    <a:rPr lang="en-US" sz="999" u="none" strike="noStrike" spc="-23" dirty="0">
                      <a:solidFill>
                        <a:srgbClr val="FFFFFF"/>
                      </a:solidFill>
                      <a:latin typeface="Space Grotesk SemiBold" pitchFamily="2" charset="0"/>
                    </a:rPr>
                    <a:t>Overview</a:t>
                  </a:r>
                </a:p>
              </p:txBody>
            </p:sp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2E0E17C-EEA1-2823-75DB-691ECDCC297C}"/>
                </a:ext>
              </a:extLst>
            </p:cNvPr>
            <p:cNvGrpSpPr/>
            <p:nvPr/>
          </p:nvGrpSpPr>
          <p:grpSpPr>
            <a:xfrm>
              <a:off x="452724" y="2092088"/>
              <a:ext cx="6648132" cy="677716"/>
              <a:chOff x="452724" y="2092088"/>
              <a:chExt cx="6648132" cy="67771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52724" y="2092088"/>
                <a:ext cx="6648132" cy="677716"/>
              </a:xfrm>
              <a:custGeom>
                <a:avLst/>
                <a:gdLst/>
                <a:ahLst/>
                <a:cxnLst/>
                <a:rect l="l" t="t" r="r" b="b"/>
                <a:pathLst>
                  <a:path w="2382541" h="242878">
                    <a:moveTo>
                      <a:pt x="5823" y="0"/>
                    </a:moveTo>
                    <a:lnTo>
                      <a:pt x="2376718" y="0"/>
                    </a:lnTo>
                    <a:cubicBezTo>
                      <a:pt x="2378262" y="0"/>
                      <a:pt x="2379743" y="613"/>
                      <a:pt x="2380835" y="1705"/>
                    </a:cubicBezTo>
                    <a:cubicBezTo>
                      <a:pt x="2381927" y="2797"/>
                      <a:pt x="2382541" y="4278"/>
                      <a:pt x="2382541" y="5823"/>
                    </a:cubicBezTo>
                    <a:lnTo>
                      <a:pt x="2382541" y="237056"/>
                    </a:lnTo>
                    <a:cubicBezTo>
                      <a:pt x="2382541" y="238600"/>
                      <a:pt x="2381927" y="240081"/>
                      <a:pt x="2380835" y="241173"/>
                    </a:cubicBezTo>
                    <a:cubicBezTo>
                      <a:pt x="2379743" y="242265"/>
                      <a:pt x="2378262" y="242878"/>
                      <a:pt x="2376718" y="242878"/>
                    </a:cubicBezTo>
                    <a:lnTo>
                      <a:pt x="5823" y="242878"/>
                    </a:lnTo>
                    <a:cubicBezTo>
                      <a:pt x="4278" y="242878"/>
                      <a:pt x="2797" y="242265"/>
                      <a:pt x="1705" y="241173"/>
                    </a:cubicBezTo>
                    <a:cubicBezTo>
                      <a:pt x="613" y="240081"/>
                      <a:pt x="0" y="238600"/>
                      <a:pt x="0" y="237056"/>
                    </a:cubicBezTo>
                    <a:lnTo>
                      <a:pt x="0" y="5823"/>
                    </a:lnTo>
                    <a:cubicBezTo>
                      <a:pt x="0" y="4278"/>
                      <a:pt x="613" y="2797"/>
                      <a:pt x="1705" y="1705"/>
                    </a:cubicBezTo>
                    <a:cubicBezTo>
                      <a:pt x="2797" y="613"/>
                      <a:pt x="4278" y="0"/>
                      <a:pt x="5823" y="0"/>
                    </a:cubicBezTo>
                    <a:close/>
                  </a:path>
                </a:pathLst>
              </a:custGeom>
              <a:solidFill>
                <a:srgbClr val="F4F6FC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692BBAAB-0F46-D3B8-B2F7-9AEA1B2E3747}"/>
                  </a:ext>
                </a:extLst>
              </p:cNvPr>
              <p:cNvGrpSpPr/>
              <p:nvPr/>
            </p:nvGrpSpPr>
            <p:grpSpPr>
              <a:xfrm>
                <a:off x="858499" y="2257387"/>
                <a:ext cx="5836582" cy="347118"/>
                <a:chOff x="861723" y="2257387"/>
                <a:chExt cx="5836582" cy="347118"/>
              </a:xfrm>
            </p:grpSpPr>
            <p:sp>
              <p:nvSpPr>
                <p:cNvPr id="10" name="AutoShape 10"/>
                <p:cNvSpPr/>
                <p:nvPr/>
              </p:nvSpPr>
              <p:spPr>
                <a:xfrm>
                  <a:off x="2235885" y="2257387"/>
                  <a:ext cx="0" cy="347118"/>
                </a:xfrm>
                <a:prstGeom prst="line">
                  <a:avLst/>
                </a:prstGeom>
                <a:ln w="19050" cap="flat">
                  <a:solidFill>
                    <a:srgbClr val="FFFF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" name="AutoShape 11"/>
                <p:cNvSpPr/>
                <p:nvPr/>
              </p:nvSpPr>
              <p:spPr>
                <a:xfrm>
                  <a:off x="5433366" y="2257387"/>
                  <a:ext cx="0" cy="347118"/>
                </a:xfrm>
                <a:prstGeom prst="line">
                  <a:avLst/>
                </a:prstGeom>
                <a:ln w="19050" cap="flat">
                  <a:solidFill>
                    <a:srgbClr val="FFFF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" name="AutoShape 12"/>
                <p:cNvSpPr/>
                <p:nvPr/>
              </p:nvSpPr>
              <p:spPr>
                <a:xfrm>
                  <a:off x="3777709" y="2257387"/>
                  <a:ext cx="0" cy="347118"/>
                </a:xfrm>
                <a:prstGeom prst="line">
                  <a:avLst/>
                </a:prstGeom>
                <a:ln w="19050" cap="flat">
                  <a:solidFill>
                    <a:srgbClr val="FFFF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E971BDC6-4D7A-768D-EB71-CBF780E37514}"/>
                    </a:ext>
                  </a:extLst>
                </p:cNvPr>
                <p:cNvGrpSpPr/>
                <p:nvPr/>
              </p:nvGrpSpPr>
              <p:grpSpPr>
                <a:xfrm>
                  <a:off x="861723" y="2260204"/>
                  <a:ext cx="958861" cy="341484"/>
                  <a:chOff x="861723" y="2260204"/>
                  <a:chExt cx="958861" cy="341484"/>
                </a:xfrm>
              </p:grpSpPr>
              <p:sp>
                <p:nvSpPr>
                  <p:cNvPr id="17" name="Freeform 17"/>
                  <p:cNvSpPr/>
                  <p:nvPr/>
                </p:nvSpPr>
                <p:spPr>
                  <a:xfrm>
                    <a:off x="861723" y="2260204"/>
                    <a:ext cx="250215" cy="341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620" h="455313">
                        <a:moveTo>
                          <a:pt x="0" y="0"/>
                        </a:moveTo>
                        <a:lnTo>
                          <a:pt x="333620" y="0"/>
                        </a:lnTo>
                        <a:lnTo>
                          <a:pt x="333620" y="455313"/>
                        </a:lnTo>
                        <a:lnTo>
                          <a:pt x="0" y="4553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3">
                      <a:extLst>
                        <a:ext uri="{96DAC541-7B7A-43D3-8B79-37D633B846F1}">
                          <asvg:svgBlip xmlns:asvg="http://schemas.microsoft.com/office/drawing/2016/SVG/main" r:embed="rId2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2248CA77-11FA-0C82-CFD6-3A4885BD8022}"/>
                      </a:ext>
                    </a:extLst>
                  </p:cNvPr>
                  <p:cNvGrpSpPr/>
                  <p:nvPr/>
                </p:nvGrpSpPr>
                <p:grpSpPr>
                  <a:xfrm>
                    <a:off x="1200417" y="2276188"/>
                    <a:ext cx="620167" cy="309516"/>
                    <a:chOff x="1200417" y="2272988"/>
                    <a:chExt cx="620167" cy="309516"/>
                  </a:xfrm>
                </p:grpSpPr>
                <p:sp>
                  <p:nvSpPr>
                    <p:cNvPr id="18" name="TextBox 18"/>
                    <p:cNvSpPr txBox="1"/>
                    <p:nvPr/>
                  </p:nvSpPr>
                  <p:spPr>
                    <a:xfrm>
                      <a:off x="1200417" y="2272988"/>
                      <a:ext cx="372529" cy="180975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439"/>
                        </a:lnSpc>
                        <a:spcBef>
                          <a:spcPct val="0"/>
                        </a:spcBef>
                      </a:pPr>
                      <a:r>
                        <a:rPr lang="en-US" sz="1199" spc="-28" dirty="0">
                          <a:solidFill>
                            <a:srgbClr val="007F96"/>
                          </a:solidFill>
                          <a:latin typeface="Space Grotesk SemiBold" pitchFamily="2" charset="0"/>
                        </a:rPr>
                        <a:t>2013</a:t>
                      </a:r>
                    </a:p>
                  </p:txBody>
                </p:sp>
                <p:sp>
                  <p:nvSpPr>
                    <p:cNvPr id="19" name="TextBox 19"/>
                    <p:cNvSpPr txBox="1"/>
                    <p:nvPr/>
                  </p:nvSpPr>
                  <p:spPr>
                    <a:xfrm>
                      <a:off x="1200417" y="2453814"/>
                      <a:ext cx="620167" cy="128690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547"/>
                        </a:lnSpc>
                        <a:spcBef>
                          <a:spcPct val="0"/>
                        </a:spcBef>
                      </a:pPr>
                      <a:r>
                        <a:rPr lang="en-US" sz="450" spc="-10" dirty="0">
                          <a:solidFill>
                            <a:srgbClr val="595959"/>
                          </a:solidFill>
                          <a:latin typeface="DM Sans SemiBold" pitchFamily="2" charset="0"/>
                        </a:rPr>
                        <a:t>Innovative Engineering Design Award</a:t>
                      </a:r>
                    </a:p>
                  </p:txBody>
                </p:sp>
              </p:grp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3605783-C774-0013-FFD1-BC5548C10771}"/>
                    </a:ext>
                  </a:extLst>
                </p:cNvPr>
                <p:cNvGrpSpPr/>
                <p:nvPr/>
              </p:nvGrpSpPr>
              <p:grpSpPr>
                <a:xfrm>
                  <a:off x="2651186" y="2260204"/>
                  <a:ext cx="711222" cy="341484"/>
                  <a:chOff x="2651186" y="2260204"/>
                  <a:chExt cx="711222" cy="341484"/>
                </a:xfrm>
              </p:grpSpPr>
              <p:sp>
                <p:nvSpPr>
                  <p:cNvPr id="60" name="Freeform 60"/>
                  <p:cNvSpPr/>
                  <p:nvPr/>
                </p:nvSpPr>
                <p:spPr>
                  <a:xfrm>
                    <a:off x="2651186" y="2260204"/>
                    <a:ext cx="250215" cy="341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620" h="455313">
                        <a:moveTo>
                          <a:pt x="0" y="0"/>
                        </a:moveTo>
                        <a:lnTo>
                          <a:pt x="333620" y="0"/>
                        </a:lnTo>
                        <a:lnTo>
                          <a:pt x="333620" y="455313"/>
                        </a:lnTo>
                        <a:lnTo>
                          <a:pt x="0" y="4553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3">
                      <a:extLst>
                        <a:ext uri="{96DAC541-7B7A-43D3-8B79-37D633B846F1}">
                          <asvg:svgBlip xmlns:asvg="http://schemas.microsoft.com/office/drawing/2016/SVG/main" r:embed="rId2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97C86FA9-2E7B-0F49-2E72-17B3862D51D4}"/>
                      </a:ext>
                    </a:extLst>
                  </p:cNvPr>
                  <p:cNvGrpSpPr/>
                  <p:nvPr/>
                </p:nvGrpSpPr>
                <p:grpSpPr>
                  <a:xfrm>
                    <a:off x="2989880" y="2276060"/>
                    <a:ext cx="372528" cy="309772"/>
                    <a:chOff x="2989880" y="2272988"/>
                    <a:chExt cx="372528" cy="309772"/>
                  </a:xfrm>
                </p:grpSpPr>
                <p:sp>
                  <p:nvSpPr>
                    <p:cNvPr id="61" name="TextBox 61"/>
                    <p:cNvSpPr txBox="1"/>
                    <p:nvPr/>
                  </p:nvSpPr>
                  <p:spPr>
                    <a:xfrm>
                      <a:off x="2989880" y="2272988"/>
                      <a:ext cx="372528" cy="180975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439"/>
                        </a:lnSpc>
                        <a:spcBef>
                          <a:spcPct val="0"/>
                        </a:spcBef>
                      </a:pPr>
                      <a:r>
                        <a:rPr lang="en-US" sz="1199" spc="-28" dirty="0">
                          <a:solidFill>
                            <a:srgbClr val="007F96"/>
                          </a:solidFill>
                          <a:latin typeface="Space Grotesk SemiBold" pitchFamily="2" charset="0"/>
                        </a:rPr>
                        <a:t>2017</a:t>
                      </a:r>
                    </a:p>
                  </p:txBody>
                </p:sp>
                <p:sp>
                  <p:nvSpPr>
                    <p:cNvPr id="62" name="TextBox 62"/>
                    <p:cNvSpPr txBox="1"/>
                    <p:nvPr/>
                  </p:nvSpPr>
                  <p:spPr>
                    <a:xfrm>
                      <a:off x="2989880" y="2453814"/>
                      <a:ext cx="372528" cy="12894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547"/>
                        </a:lnSpc>
                        <a:spcBef>
                          <a:spcPct val="0"/>
                        </a:spcBef>
                      </a:pPr>
                      <a:r>
                        <a:rPr lang="en-US" sz="450" u="none" strike="noStrike" spc="-10" dirty="0">
                          <a:solidFill>
                            <a:srgbClr val="595959"/>
                          </a:solidFill>
                          <a:latin typeface="DM Sans SemiBold" pitchFamily="2" charset="0"/>
                        </a:rPr>
                        <a:t>Project of the </a:t>
                      </a:r>
                    </a:p>
                    <a:p>
                      <a:pPr marL="0" lvl="0" indent="0" algn="l">
                        <a:lnSpc>
                          <a:spcPts val="547"/>
                        </a:lnSpc>
                        <a:spcBef>
                          <a:spcPct val="0"/>
                        </a:spcBef>
                      </a:pPr>
                      <a:r>
                        <a:rPr lang="en-US" sz="450" u="none" strike="noStrike" spc="-10" dirty="0">
                          <a:solidFill>
                            <a:srgbClr val="595959"/>
                          </a:solidFill>
                          <a:latin typeface="DM Sans SemiBold" pitchFamily="2" charset="0"/>
                        </a:rPr>
                        <a:t>Year Award</a:t>
                      </a:r>
                    </a:p>
                  </p:txBody>
                </p:sp>
              </p:grp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2DE04655-D4F6-525D-05C1-11758B86E45A}"/>
                    </a:ext>
                  </a:extLst>
                </p:cNvPr>
                <p:cNvGrpSpPr/>
                <p:nvPr/>
              </p:nvGrpSpPr>
              <p:grpSpPr>
                <a:xfrm>
                  <a:off x="5848666" y="2260204"/>
                  <a:ext cx="849639" cy="341484"/>
                  <a:chOff x="5848666" y="2260204"/>
                  <a:chExt cx="849639" cy="341484"/>
                </a:xfrm>
              </p:grpSpPr>
              <p:sp>
                <p:nvSpPr>
                  <p:cNvPr id="64" name="Freeform 64"/>
                  <p:cNvSpPr/>
                  <p:nvPr/>
                </p:nvSpPr>
                <p:spPr>
                  <a:xfrm>
                    <a:off x="5848666" y="2260204"/>
                    <a:ext cx="250215" cy="341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620" h="455313">
                        <a:moveTo>
                          <a:pt x="0" y="0"/>
                        </a:moveTo>
                        <a:lnTo>
                          <a:pt x="333620" y="0"/>
                        </a:lnTo>
                        <a:lnTo>
                          <a:pt x="333620" y="455313"/>
                        </a:lnTo>
                        <a:lnTo>
                          <a:pt x="0" y="4553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3">
                      <a:extLst>
                        <a:ext uri="{96DAC541-7B7A-43D3-8B79-37D633B846F1}">
                          <asvg:svgBlip xmlns:asvg="http://schemas.microsoft.com/office/drawing/2016/SVG/main" r:embed="rId2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4BA6F6FE-46E7-CB40-1994-3565CA5B4713}"/>
                      </a:ext>
                    </a:extLst>
                  </p:cNvPr>
                  <p:cNvGrpSpPr/>
                  <p:nvPr/>
                </p:nvGrpSpPr>
                <p:grpSpPr>
                  <a:xfrm>
                    <a:off x="6187360" y="2276060"/>
                    <a:ext cx="510945" cy="309772"/>
                    <a:chOff x="6187360" y="2272988"/>
                    <a:chExt cx="510945" cy="309772"/>
                  </a:xfrm>
                </p:grpSpPr>
                <p:sp>
                  <p:nvSpPr>
                    <p:cNvPr id="65" name="TextBox 65"/>
                    <p:cNvSpPr txBox="1"/>
                    <p:nvPr/>
                  </p:nvSpPr>
                  <p:spPr>
                    <a:xfrm>
                      <a:off x="6187360" y="2272988"/>
                      <a:ext cx="372529" cy="180975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439"/>
                        </a:lnSpc>
                        <a:spcBef>
                          <a:spcPct val="0"/>
                        </a:spcBef>
                      </a:pPr>
                      <a:r>
                        <a:rPr lang="en-US" sz="1199" spc="-28" dirty="0">
                          <a:solidFill>
                            <a:srgbClr val="007F96"/>
                          </a:solidFill>
                          <a:latin typeface="Space Grotesk SemiBold" pitchFamily="2" charset="0"/>
                        </a:rPr>
                        <a:t>2023</a:t>
                      </a:r>
                    </a:p>
                  </p:txBody>
                </p:sp>
                <p:sp>
                  <p:nvSpPr>
                    <p:cNvPr id="66" name="TextBox 66"/>
                    <p:cNvSpPr txBox="1"/>
                    <p:nvPr/>
                  </p:nvSpPr>
                  <p:spPr>
                    <a:xfrm>
                      <a:off x="6187360" y="2453814"/>
                      <a:ext cx="510945" cy="12894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547"/>
                        </a:lnSpc>
                        <a:spcBef>
                          <a:spcPct val="0"/>
                        </a:spcBef>
                      </a:pPr>
                      <a:r>
                        <a:rPr lang="en-US" sz="450" u="none" strike="noStrike" spc="-10" dirty="0">
                          <a:solidFill>
                            <a:srgbClr val="595959"/>
                          </a:solidFill>
                          <a:latin typeface="DM Sans SemiBold" pitchFamily="2" charset="0"/>
                        </a:rPr>
                        <a:t>Sustainability in Engineering Award</a:t>
                      </a:r>
                    </a:p>
                  </p:txBody>
                </p:sp>
              </p:grp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FF8730B6-ACF4-E2F2-1041-1A9ECCEA6A2C}"/>
                    </a:ext>
                  </a:extLst>
                </p:cNvPr>
                <p:cNvGrpSpPr/>
                <p:nvPr/>
              </p:nvGrpSpPr>
              <p:grpSpPr>
                <a:xfrm>
                  <a:off x="4193010" y="2260204"/>
                  <a:ext cx="825055" cy="341484"/>
                  <a:chOff x="4193010" y="2260204"/>
                  <a:chExt cx="825055" cy="341484"/>
                </a:xfrm>
              </p:grpSpPr>
              <p:sp>
                <p:nvSpPr>
                  <p:cNvPr id="68" name="Freeform 68"/>
                  <p:cNvSpPr/>
                  <p:nvPr/>
                </p:nvSpPr>
                <p:spPr>
                  <a:xfrm>
                    <a:off x="4193010" y="2260204"/>
                    <a:ext cx="250215" cy="341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620" h="455313">
                        <a:moveTo>
                          <a:pt x="0" y="0"/>
                        </a:moveTo>
                        <a:lnTo>
                          <a:pt x="333620" y="0"/>
                        </a:lnTo>
                        <a:lnTo>
                          <a:pt x="333620" y="455313"/>
                        </a:lnTo>
                        <a:lnTo>
                          <a:pt x="0" y="4553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3">
                      <a:extLst>
                        <a:ext uri="{96DAC541-7B7A-43D3-8B79-37D633B846F1}">
                          <asvg:svgBlip xmlns:asvg="http://schemas.microsoft.com/office/drawing/2016/SVG/main" r:embed="rId2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72322BF3-DE8F-5164-3611-B440352228C6}"/>
                      </a:ext>
                    </a:extLst>
                  </p:cNvPr>
                  <p:cNvGrpSpPr/>
                  <p:nvPr/>
                </p:nvGrpSpPr>
                <p:grpSpPr>
                  <a:xfrm>
                    <a:off x="4531704" y="2276060"/>
                    <a:ext cx="486361" cy="309772"/>
                    <a:chOff x="4531704" y="2272988"/>
                    <a:chExt cx="486361" cy="309772"/>
                  </a:xfrm>
                </p:grpSpPr>
                <p:sp>
                  <p:nvSpPr>
                    <p:cNvPr id="69" name="TextBox 69"/>
                    <p:cNvSpPr txBox="1"/>
                    <p:nvPr/>
                  </p:nvSpPr>
                  <p:spPr>
                    <a:xfrm>
                      <a:off x="4531704" y="2272988"/>
                      <a:ext cx="372529" cy="180975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439"/>
                        </a:lnSpc>
                        <a:spcBef>
                          <a:spcPct val="0"/>
                        </a:spcBef>
                      </a:pPr>
                      <a:r>
                        <a:rPr lang="en-US" sz="1199" spc="-28" dirty="0">
                          <a:solidFill>
                            <a:srgbClr val="007F96"/>
                          </a:solidFill>
                          <a:latin typeface="Space Grotesk SemiBold" pitchFamily="2" charset="0"/>
                        </a:rPr>
                        <a:t>2019</a:t>
                      </a:r>
                    </a:p>
                  </p:txBody>
                </p:sp>
                <p:sp>
                  <p:nvSpPr>
                    <p:cNvPr id="70" name="TextBox 70"/>
                    <p:cNvSpPr txBox="1"/>
                    <p:nvPr/>
                  </p:nvSpPr>
                  <p:spPr>
                    <a:xfrm>
                      <a:off x="4531704" y="2453814"/>
                      <a:ext cx="486361" cy="12894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547"/>
                        </a:lnSpc>
                        <a:spcBef>
                          <a:spcPct val="0"/>
                        </a:spcBef>
                      </a:pPr>
                      <a:r>
                        <a:rPr lang="en-US" sz="450" u="none" strike="noStrike" spc="-10" dirty="0">
                          <a:solidFill>
                            <a:srgbClr val="595959"/>
                          </a:solidFill>
                          <a:latin typeface="DM Sans SemiBold" pitchFamily="2" charset="0"/>
                        </a:rPr>
                        <a:t>Engineering Firm </a:t>
                      </a:r>
                    </a:p>
                    <a:p>
                      <a:pPr marL="0" lvl="0" indent="0" algn="l">
                        <a:lnSpc>
                          <a:spcPts val="547"/>
                        </a:lnSpc>
                        <a:spcBef>
                          <a:spcPct val="0"/>
                        </a:spcBef>
                      </a:pPr>
                      <a:r>
                        <a:rPr lang="en-US" sz="450" u="none" strike="noStrike" spc="-10" dirty="0">
                          <a:solidFill>
                            <a:srgbClr val="595959"/>
                          </a:solidFill>
                          <a:latin typeface="DM Sans SemiBold" pitchFamily="2" charset="0"/>
                        </a:rPr>
                        <a:t>of the Year Award</a:t>
                      </a:r>
                    </a:p>
                  </p:txBody>
                </p:sp>
              </p:grpSp>
            </p:grp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09DA8BC-4C14-8A48-8F2B-3C4A8311B2A1}"/>
                </a:ext>
              </a:extLst>
            </p:cNvPr>
            <p:cNvGrpSpPr/>
            <p:nvPr/>
          </p:nvGrpSpPr>
          <p:grpSpPr>
            <a:xfrm>
              <a:off x="431295" y="744957"/>
              <a:ext cx="6695752" cy="918506"/>
              <a:chOff x="431295" y="744957"/>
              <a:chExt cx="6695752" cy="918506"/>
            </a:xfrm>
          </p:grpSpPr>
          <p:sp>
            <p:nvSpPr>
              <p:cNvPr id="71" name="TextBox 71"/>
              <p:cNvSpPr txBox="1"/>
              <p:nvPr/>
            </p:nvSpPr>
            <p:spPr>
              <a:xfrm>
                <a:off x="452724" y="744957"/>
                <a:ext cx="2004959" cy="1326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012"/>
                  </a:lnSpc>
                  <a:spcBef>
                    <a:spcPct val="0"/>
                  </a:spcBef>
                </a:pPr>
                <a:r>
                  <a:rPr lang="en-US" sz="950" dirty="0">
                    <a:solidFill>
                      <a:srgbClr val="FFFFFF"/>
                    </a:solidFill>
                    <a:latin typeface="Space Grotesk"/>
                  </a:rPr>
                  <a:t>XYZ ENGINEERING SOLUTIONS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431295" y="946602"/>
                <a:ext cx="3025097" cy="7168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722"/>
                  </a:lnSpc>
                </a:pPr>
                <a:r>
                  <a:rPr lang="en-US" sz="2700" b="1" spc="-103" dirty="0">
                    <a:solidFill>
                      <a:srgbClr val="FFFFFF"/>
                    </a:solidFill>
                    <a:latin typeface="Space Grotesk" pitchFamily="2" charset="0"/>
                  </a:rPr>
                  <a:t>ENGINEERING COMPANY PROFILE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4332270" y="1368177"/>
                <a:ext cx="2794777" cy="22762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10"/>
                  </a:lnSpc>
                </a:pPr>
                <a:r>
                  <a:rPr lang="en-US" sz="700" dirty="0">
                    <a:solidFill>
                      <a:srgbClr val="FFFFFF"/>
                    </a:solidFill>
                    <a:latin typeface="DM Sans Medium" pitchFamily="2" charset="0"/>
                  </a:rPr>
                  <a:t>XYZ Engineering Solutions is a renowned engineering firm offering innovative solutions in civil, mechanical, and electrical engineering</a:t>
                </a:r>
              </a:p>
            </p:txBody>
          </p:sp>
        </p:grpSp>
        <p:sp>
          <p:nvSpPr>
            <p:cNvPr id="109" name="TemplateLAB"/>
            <p:cNvSpPr/>
            <p:nvPr/>
          </p:nvSpPr>
          <p:spPr>
            <a:xfrm rot="5400000">
              <a:off x="6986937" y="9165262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alphaModFix amt="70000"/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180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DM Sans</vt:lpstr>
      <vt:lpstr>Playfair Display</vt:lpstr>
      <vt:lpstr>Space Grotesk SemiBold</vt:lpstr>
      <vt:lpstr>Raleway</vt:lpstr>
      <vt:lpstr>Calibri</vt:lpstr>
      <vt:lpstr>Space Grotesk</vt:lpstr>
      <vt:lpstr>DM Sans Medium</vt:lpstr>
      <vt:lpstr>Anton</vt:lpstr>
      <vt:lpstr>DM Sans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Company profile template</dc:title>
  <dc:creator>Hoang Anh</dc:creator>
  <cp:lastModifiedBy>Hoang Anh</cp:lastModifiedBy>
  <cp:revision>24</cp:revision>
  <dcterms:created xsi:type="dcterms:W3CDTF">2006-08-16T00:00:00Z</dcterms:created>
  <dcterms:modified xsi:type="dcterms:W3CDTF">2024-03-02T10:23:26Z</dcterms:modified>
  <dc:identifier>DAF-MLSAJGM</dc:identifier>
</cp:coreProperties>
</file>