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7556500" cy="10693400"/>
  <p:notesSz cx="6858000" cy="9144000"/>
  <p:embeddedFontLst>
    <p:embeddedFont>
      <p:font typeface="DM Sans" pitchFamily="2" charset="0"/>
      <p:regular r:id="rId3"/>
      <p:bold r:id="rId4"/>
      <p:italic r:id="rId5"/>
      <p:boldItalic r:id="rId6"/>
    </p:embeddedFont>
    <p:embeddedFont>
      <p:font typeface="DM Sans 1 Light" panose="020B0604020202020204" charset="0"/>
      <p:regular r:id="rId7"/>
    </p:embeddedFont>
    <p:embeddedFont>
      <p:font typeface="DM Sans Medium" pitchFamily="2" charset="0"/>
      <p:regular r:id="rId8"/>
      <p:italic r:id="rId9"/>
    </p:embeddedFont>
    <p:embeddedFont>
      <p:font typeface="DM Sans SemiBold" pitchFamily="2" charset="0"/>
      <p:bold r:id="rId10"/>
      <p:boldItalic r:id="rId11"/>
    </p:embeddedFont>
    <p:embeddedFont>
      <p:font typeface="Space Grotesk" pitchFamily="2" charset="0"/>
      <p:regular r:id="rId12"/>
      <p:bold r:id="rId13"/>
    </p:embeddedFont>
    <p:embeddedFont>
      <p:font typeface="Space Grotesk SemiBold" pitchFamily="2"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66" d="100"/>
          <a:sy n="66" d="100"/>
        </p:scale>
        <p:origin x="2598" y="1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
            <a:extLst>
              <a:ext uri="{FF2B5EF4-FFF2-40B4-BE49-F238E27FC236}">
                <a16:creationId xmlns:a16="http://schemas.microsoft.com/office/drawing/2014/main" id="{391A74AC-94E2-D2D7-2050-8F49F57E0BA9}"/>
              </a:ext>
            </a:extLst>
          </p:cNvPr>
          <p:cNvGrpSpPr/>
          <p:nvPr/>
        </p:nvGrpSpPr>
        <p:grpSpPr>
          <a:xfrm>
            <a:off x="0" y="482410"/>
            <a:ext cx="7560000" cy="10061299"/>
            <a:chOff x="0" y="482410"/>
            <a:chExt cx="7560000" cy="10061299"/>
          </a:xfrm>
        </p:grpSpPr>
        <p:grpSp>
          <p:nvGrpSpPr>
            <p:cNvPr id="123" name="Group 122">
              <a:extLst>
                <a:ext uri="{FF2B5EF4-FFF2-40B4-BE49-F238E27FC236}">
                  <a16:creationId xmlns:a16="http://schemas.microsoft.com/office/drawing/2014/main" id="{D83E47FB-7683-C639-DDDB-98F7E71CCF84}"/>
                </a:ext>
              </a:extLst>
            </p:cNvPr>
            <p:cNvGrpSpPr/>
            <p:nvPr/>
          </p:nvGrpSpPr>
          <p:grpSpPr>
            <a:xfrm>
              <a:off x="0" y="10259238"/>
              <a:ext cx="7560000" cy="284471"/>
              <a:chOff x="0" y="10259238"/>
              <a:chExt cx="7560000" cy="284471"/>
            </a:xfrm>
          </p:grpSpPr>
          <p:sp>
            <p:nvSpPr>
              <p:cNvPr id="2" name="AutoShape 2"/>
              <p:cNvSpPr/>
              <p:nvPr/>
            </p:nvSpPr>
            <p:spPr>
              <a:xfrm flipH="1">
                <a:off x="0" y="10259238"/>
                <a:ext cx="7560000" cy="0"/>
              </a:xfrm>
              <a:prstGeom prst="line">
                <a:avLst/>
              </a:prstGeom>
              <a:ln w="9525" cap="flat">
                <a:solidFill>
                  <a:srgbClr val="34342F">
                    <a:alpha val="49804"/>
                  </a:srgbClr>
                </a:solidFill>
                <a:prstDash val="solid"/>
                <a:headEnd type="none" w="sm" len="sm"/>
                <a:tailEnd type="none" w="sm" len="sm"/>
              </a:ln>
            </p:spPr>
            <p:txBody>
              <a:bodyPr/>
              <a:lstStyle/>
              <a:p>
                <a:endParaRPr lang="en-US" dirty="0"/>
              </a:p>
            </p:txBody>
          </p:sp>
          <p:grpSp>
            <p:nvGrpSpPr>
              <p:cNvPr id="122" name="Group 121">
                <a:extLst>
                  <a:ext uri="{FF2B5EF4-FFF2-40B4-BE49-F238E27FC236}">
                    <a16:creationId xmlns:a16="http://schemas.microsoft.com/office/drawing/2014/main" id="{8AB5C010-68B5-3733-A825-FE7A9CB1A931}"/>
                  </a:ext>
                </a:extLst>
              </p:cNvPr>
              <p:cNvGrpSpPr/>
              <p:nvPr/>
            </p:nvGrpSpPr>
            <p:grpSpPr>
              <a:xfrm>
                <a:off x="455948" y="10402768"/>
                <a:ext cx="6651328" cy="140941"/>
                <a:chOff x="455948" y="10402768"/>
                <a:chExt cx="6651328" cy="140941"/>
              </a:xfrm>
            </p:grpSpPr>
            <p:grpSp>
              <p:nvGrpSpPr>
                <p:cNvPr id="121" name="Group 120">
                  <a:extLst>
                    <a:ext uri="{FF2B5EF4-FFF2-40B4-BE49-F238E27FC236}">
                      <a16:creationId xmlns:a16="http://schemas.microsoft.com/office/drawing/2014/main" id="{CE4F9B37-A327-581E-93B5-04BD320A3352}"/>
                    </a:ext>
                  </a:extLst>
                </p:cNvPr>
                <p:cNvGrpSpPr/>
                <p:nvPr/>
              </p:nvGrpSpPr>
              <p:grpSpPr>
                <a:xfrm>
                  <a:off x="5950948" y="10402768"/>
                  <a:ext cx="1156328" cy="140941"/>
                  <a:chOff x="5950948" y="10399195"/>
                  <a:chExt cx="1156328" cy="140941"/>
                </a:xfrm>
              </p:grpSpPr>
              <p:sp>
                <p:nvSpPr>
                  <p:cNvPr id="17" name="Freeform 17"/>
                  <p:cNvSpPr/>
                  <p:nvPr/>
                </p:nvSpPr>
                <p:spPr>
                  <a:xfrm>
                    <a:off x="5950948" y="10399195"/>
                    <a:ext cx="140941" cy="14094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342F"/>
                  </a:solidFill>
                </p:spPr>
                <p:txBody>
                  <a:bodyPr/>
                  <a:lstStyle/>
                  <a:p>
                    <a:endParaRPr lang="en-US" dirty="0"/>
                  </a:p>
                </p:txBody>
              </p:sp>
              <p:sp>
                <p:nvSpPr>
                  <p:cNvPr id="19" name="Freeform 19"/>
                  <p:cNvSpPr/>
                  <p:nvPr/>
                </p:nvSpPr>
                <p:spPr>
                  <a:xfrm>
                    <a:off x="5980431" y="10429125"/>
                    <a:ext cx="81975" cy="81081"/>
                  </a:xfrm>
                  <a:custGeom>
                    <a:avLst/>
                    <a:gdLst/>
                    <a:ahLst/>
                    <a:cxnLst/>
                    <a:rect l="l" t="t" r="r" b="b"/>
                    <a:pathLst>
                      <a:path w="109300" h="108108">
                        <a:moveTo>
                          <a:pt x="0" y="0"/>
                        </a:moveTo>
                        <a:lnTo>
                          <a:pt x="109300" y="0"/>
                        </a:lnTo>
                        <a:lnTo>
                          <a:pt x="109300" y="108107"/>
                        </a:lnTo>
                        <a:lnTo>
                          <a:pt x="0" y="1081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0" name="TextBox 20"/>
                  <p:cNvSpPr txBox="1"/>
                  <p:nvPr/>
                </p:nvSpPr>
                <p:spPr>
                  <a:xfrm>
                    <a:off x="6145552" y="10424183"/>
                    <a:ext cx="961724" cy="90964"/>
                  </a:xfrm>
                  <a:prstGeom prst="rect">
                    <a:avLst/>
                  </a:prstGeom>
                </p:spPr>
                <p:txBody>
                  <a:bodyPr lIns="0" tIns="0" rIns="0" bIns="0" rtlCol="0" anchor="t">
                    <a:spAutoFit/>
                  </a:bodyPr>
                  <a:lstStyle/>
                  <a:p>
                    <a:pPr marL="0" lvl="0" indent="0" algn="l">
                      <a:lnSpc>
                        <a:spcPts val="719"/>
                      </a:lnSpc>
                      <a:spcBef>
                        <a:spcPct val="0"/>
                      </a:spcBef>
                    </a:pPr>
                    <a:r>
                      <a:rPr lang="en-US" sz="599" u="none" strike="noStrike" dirty="0">
                        <a:solidFill>
                          <a:srgbClr val="3D3D3D"/>
                        </a:solidFill>
                        <a:latin typeface="DM Sans" pitchFamily="2" charset="0"/>
                      </a:rPr>
                      <a:t>www.abcconstruction.com</a:t>
                    </a:r>
                  </a:p>
                </p:txBody>
              </p:sp>
            </p:grpSp>
            <p:grpSp>
              <p:nvGrpSpPr>
                <p:cNvPr id="119" name="Group 118">
                  <a:extLst>
                    <a:ext uri="{FF2B5EF4-FFF2-40B4-BE49-F238E27FC236}">
                      <a16:creationId xmlns:a16="http://schemas.microsoft.com/office/drawing/2014/main" id="{22BF12CA-9286-B82C-7D69-90962BEC0292}"/>
                    </a:ext>
                  </a:extLst>
                </p:cNvPr>
                <p:cNvGrpSpPr/>
                <p:nvPr/>
              </p:nvGrpSpPr>
              <p:grpSpPr>
                <a:xfrm>
                  <a:off x="2620760" y="10403397"/>
                  <a:ext cx="1414067" cy="139683"/>
                  <a:chOff x="2618610" y="10396686"/>
                  <a:chExt cx="1414067" cy="139683"/>
                </a:xfrm>
              </p:grpSpPr>
              <p:sp>
                <p:nvSpPr>
                  <p:cNvPr id="5" name="Freeform 5"/>
                  <p:cNvSpPr/>
                  <p:nvPr/>
                </p:nvSpPr>
                <p:spPr>
                  <a:xfrm>
                    <a:off x="2618610" y="10396686"/>
                    <a:ext cx="139683" cy="13968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342F"/>
                  </a:solidFill>
                </p:spPr>
                <p:txBody>
                  <a:bodyPr/>
                  <a:lstStyle/>
                  <a:p>
                    <a:endParaRPr lang="en-US" dirty="0"/>
                  </a:p>
                </p:txBody>
              </p:sp>
              <p:sp>
                <p:nvSpPr>
                  <p:cNvPr id="7" name="Freeform 7"/>
                  <p:cNvSpPr/>
                  <p:nvPr/>
                </p:nvSpPr>
                <p:spPr>
                  <a:xfrm>
                    <a:off x="2659429" y="10425068"/>
                    <a:ext cx="58044" cy="82919"/>
                  </a:xfrm>
                  <a:custGeom>
                    <a:avLst/>
                    <a:gdLst/>
                    <a:ahLst/>
                    <a:cxnLst/>
                    <a:rect l="l" t="t" r="r" b="b"/>
                    <a:pathLst>
                      <a:path w="77392" h="110559">
                        <a:moveTo>
                          <a:pt x="0" y="0"/>
                        </a:moveTo>
                        <a:lnTo>
                          <a:pt x="77392" y="0"/>
                        </a:lnTo>
                        <a:lnTo>
                          <a:pt x="77392" y="110560"/>
                        </a:lnTo>
                        <a:lnTo>
                          <a:pt x="0" y="110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8" name="TextBox 8"/>
                  <p:cNvSpPr txBox="1"/>
                  <p:nvPr/>
                </p:nvSpPr>
                <p:spPr>
                  <a:xfrm>
                    <a:off x="2805918" y="10421644"/>
                    <a:ext cx="1226759" cy="89768"/>
                  </a:xfrm>
                  <a:prstGeom prst="rect">
                    <a:avLst/>
                  </a:prstGeom>
                </p:spPr>
                <p:txBody>
                  <a:bodyPr lIns="0" tIns="0" rIns="0" bIns="0" rtlCol="0" anchor="t">
                    <a:spAutoFit/>
                  </a:bodyPr>
                  <a:lstStyle/>
                  <a:p>
                    <a:pPr>
                      <a:lnSpc>
                        <a:spcPts val="719"/>
                      </a:lnSpc>
                      <a:spcBef>
                        <a:spcPct val="0"/>
                      </a:spcBef>
                    </a:pPr>
                    <a:r>
                      <a:rPr lang="en-US" sz="599" dirty="0">
                        <a:solidFill>
                          <a:srgbClr val="3D3D3D"/>
                        </a:solidFill>
                        <a:latin typeface="DM Sans" pitchFamily="2" charset="0"/>
                      </a:rPr>
                      <a:t>123 Main Street, Cityville, State, ZIP</a:t>
                    </a:r>
                  </a:p>
                </p:txBody>
              </p:sp>
            </p:grpSp>
            <p:grpSp>
              <p:nvGrpSpPr>
                <p:cNvPr id="120" name="Group 119">
                  <a:extLst>
                    <a:ext uri="{FF2B5EF4-FFF2-40B4-BE49-F238E27FC236}">
                      <a16:creationId xmlns:a16="http://schemas.microsoft.com/office/drawing/2014/main" id="{DEE858E2-278C-F789-8EA0-08A928B14737}"/>
                    </a:ext>
                  </a:extLst>
                </p:cNvPr>
                <p:cNvGrpSpPr/>
                <p:nvPr/>
              </p:nvGrpSpPr>
              <p:grpSpPr>
                <a:xfrm>
                  <a:off x="4405417" y="10402768"/>
                  <a:ext cx="1174942" cy="140941"/>
                  <a:chOff x="4404342" y="10399195"/>
                  <a:chExt cx="1174942" cy="140941"/>
                </a:xfrm>
              </p:grpSpPr>
              <p:sp>
                <p:nvSpPr>
                  <p:cNvPr id="11" name="Freeform 11"/>
                  <p:cNvSpPr/>
                  <p:nvPr/>
                </p:nvSpPr>
                <p:spPr>
                  <a:xfrm>
                    <a:off x="4404342" y="10399195"/>
                    <a:ext cx="140941" cy="14094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4342F"/>
                  </a:solidFill>
                </p:spPr>
                <p:txBody>
                  <a:bodyPr/>
                  <a:lstStyle/>
                  <a:p>
                    <a:endParaRPr lang="en-US" dirty="0"/>
                  </a:p>
                </p:txBody>
              </p:sp>
              <p:sp>
                <p:nvSpPr>
                  <p:cNvPr id="13" name="Freeform 13"/>
                  <p:cNvSpPr/>
                  <p:nvPr/>
                </p:nvSpPr>
                <p:spPr>
                  <a:xfrm>
                    <a:off x="4435511" y="10441654"/>
                    <a:ext cx="78602" cy="56021"/>
                  </a:xfrm>
                  <a:custGeom>
                    <a:avLst/>
                    <a:gdLst/>
                    <a:ahLst/>
                    <a:cxnLst/>
                    <a:rect l="l" t="t" r="r" b="b"/>
                    <a:pathLst>
                      <a:path w="104802" h="74695">
                        <a:moveTo>
                          <a:pt x="0" y="0"/>
                        </a:moveTo>
                        <a:lnTo>
                          <a:pt x="104802" y="0"/>
                        </a:lnTo>
                        <a:lnTo>
                          <a:pt x="104802" y="74695"/>
                        </a:lnTo>
                        <a:lnTo>
                          <a:pt x="0" y="74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4" name="TextBox 14"/>
                  <p:cNvSpPr txBox="1"/>
                  <p:nvPr/>
                </p:nvSpPr>
                <p:spPr>
                  <a:xfrm>
                    <a:off x="4598833" y="10424183"/>
                    <a:ext cx="980451" cy="90964"/>
                  </a:xfrm>
                  <a:prstGeom prst="rect">
                    <a:avLst/>
                  </a:prstGeom>
                </p:spPr>
                <p:txBody>
                  <a:bodyPr lIns="0" tIns="0" rIns="0" bIns="0" rtlCol="0" anchor="t">
                    <a:spAutoFit/>
                  </a:bodyPr>
                  <a:lstStyle/>
                  <a:p>
                    <a:pPr marL="0" lvl="0" indent="0" algn="l">
                      <a:lnSpc>
                        <a:spcPts val="719"/>
                      </a:lnSpc>
                      <a:spcBef>
                        <a:spcPct val="0"/>
                      </a:spcBef>
                    </a:pPr>
                    <a:r>
                      <a:rPr lang="en-US" sz="599" u="none" strike="noStrike" dirty="0">
                        <a:solidFill>
                          <a:srgbClr val="3D3D3D"/>
                        </a:solidFill>
                        <a:latin typeface="DM Sans" pitchFamily="2" charset="0"/>
                      </a:rPr>
                      <a:t>info@abcconstruction.com</a:t>
                    </a:r>
                  </a:p>
                </p:txBody>
              </p:sp>
            </p:grpSp>
            <p:sp>
              <p:nvSpPr>
                <p:cNvPr id="21" name="TextBox 21"/>
                <p:cNvSpPr txBox="1"/>
                <p:nvPr/>
              </p:nvSpPr>
              <p:spPr>
                <a:xfrm>
                  <a:off x="455948" y="10406563"/>
                  <a:ext cx="1794222" cy="133350"/>
                </a:xfrm>
                <a:prstGeom prst="rect">
                  <a:avLst/>
                </a:prstGeom>
              </p:spPr>
              <p:txBody>
                <a:bodyPr lIns="0" tIns="0" rIns="0" bIns="0" rtlCol="0" anchor="t">
                  <a:spAutoFit/>
                </a:bodyPr>
                <a:lstStyle/>
                <a:p>
                  <a:pPr marL="0" lvl="0" indent="0" algn="l">
                    <a:lnSpc>
                      <a:spcPts val="1080"/>
                    </a:lnSpc>
                    <a:spcBef>
                      <a:spcPct val="0"/>
                    </a:spcBef>
                  </a:pPr>
                  <a:r>
                    <a:rPr lang="en-US" sz="900" u="none" strike="noStrike" spc="-21" dirty="0">
                      <a:solidFill>
                        <a:srgbClr val="3D3D3D"/>
                      </a:solidFill>
                      <a:latin typeface="Space Grotesk"/>
                    </a:rPr>
                    <a:t>CONTACT FOR MORE INFORMATION</a:t>
                  </a:r>
                </a:p>
              </p:txBody>
            </p:sp>
          </p:grpSp>
        </p:grpSp>
        <p:grpSp>
          <p:nvGrpSpPr>
            <p:cNvPr id="118" name="Group 117">
              <a:extLst>
                <a:ext uri="{FF2B5EF4-FFF2-40B4-BE49-F238E27FC236}">
                  <a16:creationId xmlns:a16="http://schemas.microsoft.com/office/drawing/2014/main" id="{93F41C35-B8A3-BB90-3FFF-169448096435}"/>
                </a:ext>
              </a:extLst>
            </p:cNvPr>
            <p:cNvGrpSpPr/>
            <p:nvPr/>
          </p:nvGrpSpPr>
          <p:grpSpPr>
            <a:xfrm>
              <a:off x="455947" y="8476744"/>
              <a:ext cx="6651329" cy="1441316"/>
              <a:chOff x="455947" y="8476744"/>
              <a:chExt cx="6651329" cy="1441316"/>
            </a:xfrm>
          </p:grpSpPr>
          <p:sp>
            <p:nvSpPr>
              <p:cNvPr id="42" name="Freeform 42"/>
              <p:cNvSpPr/>
              <p:nvPr/>
            </p:nvSpPr>
            <p:spPr>
              <a:xfrm>
                <a:off x="455947" y="8484679"/>
                <a:ext cx="6651329" cy="1433380"/>
              </a:xfrm>
              <a:custGeom>
                <a:avLst/>
                <a:gdLst/>
                <a:ahLst/>
                <a:cxnLst/>
                <a:rect l="l" t="t" r="r" b="b"/>
                <a:pathLst>
                  <a:path w="2383686" h="513691">
                    <a:moveTo>
                      <a:pt x="0" y="0"/>
                    </a:moveTo>
                    <a:lnTo>
                      <a:pt x="2383686" y="0"/>
                    </a:lnTo>
                    <a:lnTo>
                      <a:pt x="2383686" y="513691"/>
                    </a:lnTo>
                    <a:lnTo>
                      <a:pt x="0" y="513691"/>
                    </a:lnTo>
                    <a:close/>
                  </a:path>
                </a:pathLst>
              </a:custGeom>
              <a:solidFill>
                <a:srgbClr val="F6F5F5"/>
              </a:solidFill>
              <a:ln cap="sq">
                <a:noFill/>
                <a:prstDash val="solid"/>
                <a:miter/>
              </a:ln>
            </p:spPr>
            <p:txBody>
              <a:bodyPr/>
              <a:lstStyle/>
              <a:p>
                <a:endParaRPr lang="en-US" dirty="0"/>
              </a:p>
            </p:txBody>
          </p:sp>
          <p:sp>
            <p:nvSpPr>
              <p:cNvPr id="99" name="Freeform 99"/>
              <p:cNvSpPr/>
              <p:nvPr/>
            </p:nvSpPr>
            <p:spPr>
              <a:xfrm flipH="1" flipV="1">
                <a:off x="5732075" y="8792370"/>
                <a:ext cx="1073537" cy="839311"/>
              </a:xfrm>
              <a:custGeom>
                <a:avLst/>
                <a:gdLst/>
                <a:ahLst/>
                <a:cxnLst/>
                <a:rect l="l" t="t" r="r" b="b"/>
                <a:pathLst>
                  <a:path w="1431383" h="1119081">
                    <a:moveTo>
                      <a:pt x="1431383" y="1119082"/>
                    </a:moveTo>
                    <a:lnTo>
                      <a:pt x="0" y="1119082"/>
                    </a:lnTo>
                    <a:lnTo>
                      <a:pt x="0" y="0"/>
                    </a:lnTo>
                    <a:lnTo>
                      <a:pt x="1431383" y="0"/>
                    </a:lnTo>
                    <a:lnTo>
                      <a:pt x="1431383" y="1119082"/>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dirty="0"/>
              </a:p>
            </p:txBody>
          </p:sp>
          <p:sp>
            <p:nvSpPr>
              <p:cNvPr id="100" name="Freeform 100"/>
              <p:cNvSpPr/>
              <p:nvPr/>
            </p:nvSpPr>
            <p:spPr>
              <a:xfrm>
                <a:off x="4765411" y="8476744"/>
                <a:ext cx="1601485" cy="1441316"/>
              </a:xfrm>
              <a:custGeom>
                <a:avLst/>
                <a:gdLst/>
                <a:ahLst/>
                <a:cxnLst/>
                <a:rect l="l" t="t" r="r" b="b"/>
                <a:pathLst>
                  <a:path w="2135313" h="1921754">
                    <a:moveTo>
                      <a:pt x="0" y="0"/>
                    </a:moveTo>
                    <a:lnTo>
                      <a:pt x="2135314" y="0"/>
                    </a:lnTo>
                    <a:lnTo>
                      <a:pt x="2135314" y="1921754"/>
                    </a:lnTo>
                    <a:lnTo>
                      <a:pt x="0" y="1921754"/>
                    </a:lnTo>
                    <a:lnTo>
                      <a:pt x="0" y="0"/>
                    </a:lnTo>
                    <a:close/>
                  </a:path>
                </a:pathLst>
              </a:custGeom>
              <a:blipFill>
                <a:blip r:embed="rId10"/>
                <a:stretch>
                  <a:fillRect l="-103592" t="-21585" r="-107057" b="-108384"/>
                </a:stretch>
              </a:blipFill>
            </p:spPr>
            <p:txBody>
              <a:bodyPr/>
              <a:lstStyle/>
              <a:p>
                <a:endParaRPr lang="en-US" dirty="0"/>
              </a:p>
            </p:txBody>
          </p:sp>
          <p:sp>
            <p:nvSpPr>
              <p:cNvPr id="101" name="TextBox 101"/>
              <p:cNvSpPr txBox="1"/>
              <p:nvPr/>
            </p:nvSpPr>
            <p:spPr>
              <a:xfrm>
                <a:off x="757612" y="8644908"/>
                <a:ext cx="3598205" cy="420884"/>
              </a:xfrm>
              <a:prstGeom prst="rect">
                <a:avLst/>
              </a:prstGeom>
            </p:spPr>
            <p:txBody>
              <a:bodyPr lIns="0" tIns="0" rIns="0" bIns="0" rtlCol="0" anchor="t">
                <a:spAutoFit/>
              </a:bodyPr>
              <a:lstStyle/>
              <a:p>
                <a:pPr marL="0" lvl="0" indent="0" algn="l">
                  <a:lnSpc>
                    <a:spcPts val="1080"/>
                  </a:lnSpc>
                  <a:spcBef>
                    <a:spcPct val="0"/>
                  </a:spcBef>
                </a:pPr>
                <a:r>
                  <a:rPr lang="en-US" sz="900" i="1" spc="-21" dirty="0">
                    <a:solidFill>
                      <a:srgbClr val="3D3D3D"/>
                    </a:solidFill>
                    <a:latin typeface="DM Sans" pitchFamily="2" charset="0"/>
                  </a:rPr>
                  <a:t>ABC Construction will surpass expectations with unparalleled attention to detail and unwavering commitment to unmatched quality, setting a new standard in excellence</a:t>
                </a:r>
              </a:p>
            </p:txBody>
          </p:sp>
          <p:sp>
            <p:nvSpPr>
              <p:cNvPr id="102" name="TextBox 102"/>
              <p:cNvSpPr txBox="1"/>
              <p:nvPr/>
            </p:nvSpPr>
            <p:spPr>
              <a:xfrm>
                <a:off x="757612" y="9410200"/>
                <a:ext cx="1262843" cy="112210"/>
              </a:xfrm>
              <a:prstGeom prst="rect">
                <a:avLst/>
              </a:prstGeom>
            </p:spPr>
            <p:txBody>
              <a:bodyPr lIns="0" tIns="0" rIns="0" bIns="0" rtlCol="0" anchor="t">
                <a:spAutoFit/>
              </a:bodyPr>
              <a:lstStyle/>
              <a:p>
                <a:pPr marL="0" lvl="0" indent="0">
                  <a:lnSpc>
                    <a:spcPts val="910"/>
                  </a:lnSpc>
                </a:pPr>
                <a:r>
                  <a:rPr lang="en-US" sz="700" b="1" dirty="0">
                    <a:solidFill>
                      <a:srgbClr val="34342F"/>
                    </a:solidFill>
                    <a:latin typeface="DM Sans" pitchFamily="2" charset="0"/>
                  </a:rPr>
                  <a:t>John Smith - CEO</a:t>
                </a:r>
              </a:p>
            </p:txBody>
          </p:sp>
          <p:sp>
            <p:nvSpPr>
              <p:cNvPr id="103" name="TextBox 103"/>
              <p:cNvSpPr txBox="1"/>
              <p:nvPr/>
            </p:nvSpPr>
            <p:spPr>
              <a:xfrm>
                <a:off x="757612" y="9536908"/>
                <a:ext cx="1439801" cy="98873"/>
              </a:xfrm>
              <a:prstGeom prst="rect">
                <a:avLst/>
              </a:prstGeom>
            </p:spPr>
            <p:txBody>
              <a:bodyPr lIns="0" tIns="0" rIns="0" bIns="0" rtlCol="0" anchor="t">
                <a:spAutoFit/>
              </a:bodyPr>
              <a:lstStyle/>
              <a:p>
                <a:pPr marL="0" lvl="0" indent="0">
                  <a:lnSpc>
                    <a:spcPts val="779"/>
                  </a:lnSpc>
                </a:pPr>
                <a:r>
                  <a:rPr lang="en-US" sz="599" dirty="0">
                    <a:solidFill>
                      <a:srgbClr val="3D3D3D"/>
                    </a:solidFill>
                    <a:latin typeface="DM Sans" pitchFamily="2" charset="0"/>
                  </a:rPr>
                  <a:t>ABC Construction Inc.</a:t>
                </a:r>
              </a:p>
            </p:txBody>
          </p:sp>
        </p:grpSp>
        <p:grpSp>
          <p:nvGrpSpPr>
            <p:cNvPr id="117" name="Group 116">
              <a:extLst>
                <a:ext uri="{FF2B5EF4-FFF2-40B4-BE49-F238E27FC236}">
                  <a16:creationId xmlns:a16="http://schemas.microsoft.com/office/drawing/2014/main" id="{549C9F4A-B3D2-A417-4666-AAD357F40E79}"/>
                </a:ext>
              </a:extLst>
            </p:cNvPr>
            <p:cNvGrpSpPr/>
            <p:nvPr/>
          </p:nvGrpSpPr>
          <p:grpSpPr>
            <a:xfrm>
              <a:off x="455948" y="5721078"/>
              <a:ext cx="6650926" cy="2419250"/>
              <a:chOff x="455948" y="5721078"/>
              <a:chExt cx="6650926" cy="2419250"/>
            </a:xfrm>
          </p:grpSpPr>
          <p:sp>
            <p:nvSpPr>
              <p:cNvPr id="45" name="Freeform 45"/>
              <p:cNvSpPr/>
              <p:nvPr/>
            </p:nvSpPr>
            <p:spPr>
              <a:xfrm>
                <a:off x="3777986" y="5721078"/>
                <a:ext cx="3328888" cy="2419250"/>
              </a:xfrm>
              <a:custGeom>
                <a:avLst/>
                <a:gdLst/>
                <a:ahLst/>
                <a:cxnLst/>
                <a:rect l="l" t="t" r="r" b="b"/>
                <a:pathLst>
                  <a:path w="1192998" h="867005">
                    <a:moveTo>
                      <a:pt x="0" y="0"/>
                    </a:moveTo>
                    <a:lnTo>
                      <a:pt x="1192998" y="0"/>
                    </a:lnTo>
                    <a:lnTo>
                      <a:pt x="1192998" y="867005"/>
                    </a:lnTo>
                    <a:lnTo>
                      <a:pt x="0" y="867005"/>
                    </a:lnTo>
                    <a:close/>
                  </a:path>
                </a:pathLst>
              </a:custGeom>
              <a:solidFill>
                <a:srgbClr val="34342F">
                  <a:alpha val="4706"/>
                </a:srgbClr>
              </a:solidFill>
            </p:spPr>
            <p:txBody>
              <a:bodyPr/>
              <a:lstStyle/>
              <a:p>
                <a:endParaRPr lang="en-US" dirty="0"/>
              </a:p>
            </p:txBody>
          </p:sp>
          <p:sp>
            <p:nvSpPr>
              <p:cNvPr id="48" name="Freeform 48"/>
              <p:cNvSpPr/>
              <p:nvPr/>
            </p:nvSpPr>
            <p:spPr>
              <a:xfrm>
                <a:off x="455948" y="5721078"/>
                <a:ext cx="3324052" cy="2419250"/>
              </a:xfrm>
              <a:custGeom>
                <a:avLst/>
                <a:gdLst/>
                <a:ahLst/>
                <a:cxnLst/>
                <a:rect l="l" t="t" r="r" b="b"/>
                <a:pathLst>
                  <a:path w="700744" h="510003">
                    <a:moveTo>
                      <a:pt x="0" y="0"/>
                    </a:moveTo>
                    <a:lnTo>
                      <a:pt x="700744" y="0"/>
                    </a:lnTo>
                    <a:lnTo>
                      <a:pt x="700744" y="510003"/>
                    </a:lnTo>
                    <a:lnTo>
                      <a:pt x="0" y="510003"/>
                    </a:lnTo>
                    <a:close/>
                  </a:path>
                </a:pathLst>
              </a:custGeom>
              <a:blipFill>
                <a:blip r:embed="rId11"/>
                <a:stretch>
                  <a:fillRect t="-38433" b="-67666"/>
                </a:stretch>
              </a:blipFill>
            </p:spPr>
            <p:txBody>
              <a:bodyPr/>
              <a:lstStyle/>
              <a:p>
                <a:endParaRPr lang="en-US" dirty="0"/>
              </a:p>
            </p:txBody>
          </p:sp>
          <p:grpSp>
            <p:nvGrpSpPr>
              <p:cNvPr id="114" name="Group 113">
                <a:extLst>
                  <a:ext uri="{FF2B5EF4-FFF2-40B4-BE49-F238E27FC236}">
                    <a16:creationId xmlns:a16="http://schemas.microsoft.com/office/drawing/2014/main" id="{B43A4FF6-291C-5CAC-91C1-7BE127AE09EC}"/>
                  </a:ext>
                </a:extLst>
              </p:cNvPr>
              <p:cNvGrpSpPr/>
              <p:nvPr/>
            </p:nvGrpSpPr>
            <p:grpSpPr>
              <a:xfrm>
                <a:off x="4223335" y="6712221"/>
                <a:ext cx="2438190" cy="304058"/>
                <a:chOff x="4223334" y="6710104"/>
                <a:chExt cx="2438190" cy="304058"/>
              </a:xfrm>
            </p:grpSpPr>
            <p:sp>
              <p:nvSpPr>
                <p:cNvPr id="50" name="Freeform 50"/>
                <p:cNvSpPr/>
                <p:nvPr/>
              </p:nvSpPr>
              <p:spPr>
                <a:xfrm>
                  <a:off x="4223334" y="6778162"/>
                  <a:ext cx="167942" cy="1679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34342F"/>
                  </a:solidFill>
                  <a:prstDash val="solid"/>
                  <a:miter/>
                </a:ln>
              </p:spPr>
              <p:txBody>
                <a:bodyPr/>
                <a:lstStyle/>
                <a:p>
                  <a:endParaRPr lang="en-US" dirty="0"/>
                </a:p>
              </p:txBody>
            </p:sp>
            <p:sp>
              <p:nvSpPr>
                <p:cNvPr id="52" name="TextBox 52"/>
                <p:cNvSpPr txBox="1"/>
                <p:nvPr/>
              </p:nvSpPr>
              <p:spPr>
                <a:xfrm>
                  <a:off x="4467560" y="6710104"/>
                  <a:ext cx="2193964" cy="304058"/>
                </a:xfrm>
                <a:prstGeom prst="rect">
                  <a:avLst/>
                </a:prstGeom>
              </p:spPr>
              <p:txBody>
                <a:bodyPr lIns="0" tIns="0" rIns="0" bIns="0" rtlCol="0" anchor="t">
                  <a:spAutoFit/>
                </a:bodyPr>
                <a:lstStyle/>
                <a:p>
                  <a:pPr marL="0" lvl="0" indent="0" algn="l">
                    <a:lnSpc>
                      <a:spcPts val="779"/>
                    </a:lnSpc>
                    <a:spcBef>
                      <a:spcPct val="0"/>
                    </a:spcBef>
                  </a:pPr>
                  <a:r>
                    <a:rPr lang="en-US" sz="599" u="none" strike="noStrike" dirty="0">
                      <a:solidFill>
                        <a:srgbClr val="3D3D3D"/>
                      </a:solidFill>
                      <a:latin typeface="DM Sans" pitchFamily="2" charset="0"/>
                    </a:rPr>
                    <a:t>Our dedicated team is committed to meticulous attention to </a:t>
                  </a:r>
                </a:p>
                <a:p>
                  <a:pPr marL="0" lvl="0" indent="0" algn="l">
                    <a:lnSpc>
                      <a:spcPts val="779"/>
                    </a:lnSpc>
                    <a:spcBef>
                      <a:spcPct val="0"/>
                    </a:spcBef>
                  </a:pPr>
                  <a:r>
                    <a:rPr lang="en-US" sz="599" u="none" strike="noStrike" dirty="0">
                      <a:solidFill>
                        <a:srgbClr val="3D3D3D"/>
                      </a:solidFill>
                      <a:latin typeface="DM Sans" pitchFamily="2" charset="0"/>
                    </a:rPr>
                    <a:t>detail, ensuring each project is executed flawlessly, meeting </a:t>
                  </a:r>
                </a:p>
                <a:p>
                  <a:pPr marL="0" lvl="0" indent="0" algn="l">
                    <a:lnSpc>
                      <a:spcPts val="779"/>
                    </a:lnSpc>
                    <a:spcBef>
                      <a:spcPct val="0"/>
                    </a:spcBef>
                  </a:pPr>
                  <a:r>
                    <a:rPr lang="en-US" sz="599" u="none" strike="noStrike" dirty="0">
                      <a:solidFill>
                        <a:srgbClr val="3D3D3D"/>
                      </a:solidFill>
                      <a:latin typeface="DM Sans" pitchFamily="2" charset="0"/>
                    </a:rPr>
                    <a:t>client specifications with precision</a:t>
                  </a:r>
                </a:p>
              </p:txBody>
            </p:sp>
            <p:sp>
              <p:nvSpPr>
                <p:cNvPr id="53" name="TextBox 53"/>
                <p:cNvSpPr txBox="1"/>
                <p:nvPr/>
              </p:nvSpPr>
              <p:spPr>
                <a:xfrm>
                  <a:off x="4288881" y="6808928"/>
                  <a:ext cx="36848" cy="96886"/>
                </a:xfrm>
                <a:prstGeom prst="rect">
                  <a:avLst/>
                </a:prstGeom>
              </p:spPr>
              <p:txBody>
                <a:bodyPr lIns="0" tIns="0" rIns="0" bIns="0" rtlCol="0" anchor="t">
                  <a:spAutoFit/>
                </a:bodyPr>
                <a:lstStyle/>
                <a:p>
                  <a:pPr algn="ctr">
                    <a:lnSpc>
                      <a:spcPts val="816"/>
                    </a:lnSpc>
                  </a:pPr>
                  <a:r>
                    <a:rPr lang="en-US" sz="544" dirty="0">
                      <a:solidFill>
                        <a:srgbClr val="34342F"/>
                      </a:solidFill>
                      <a:latin typeface="DM Sans Medium" pitchFamily="2" charset="0"/>
                    </a:rPr>
                    <a:t>2</a:t>
                  </a:r>
                </a:p>
              </p:txBody>
            </p:sp>
          </p:grpSp>
          <p:grpSp>
            <p:nvGrpSpPr>
              <p:cNvPr id="115" name="Group 114">
                <a:extLst>
                  <a:ext uri="{FF2B5EF4-FFF2-40B4-BE49-F238E27FC236}">
                    <a16:creationId xmlns:a16="http://schemas.microsoft.com/office/drawing/2014/main" id="{53FC55E0-7870-022A-7F9A-A4BA654940FD}"/>
                  </a:ext>
                </a:extLst>
              </p:cNvPr>
              <p:cNvGrpSpPr/>
              <p:nvPr/>
            </p:nvGrpSpPr>
            <p:grpSpPr>
              <a:xfrm>
                <a:off x="4223335" y="7158774"/>
                <a:ext cx="2438190" cy="304058"/>
                <a:chOff x="4223334" y="7157716"/>
                <a:chExt cx="2438190" cy="304058"/>
              </a:xfrm>
            </p:grpSpPr>
            <p:sp>
              <p:nvSpPr>
                <p:cNvPr id="55" name="Freeform 55"/>
                <p:cNvSpPr/>
                <p:nvPr/>
              </p:nvSpPr>
              <p:spPr>
                <a:xfrm>
                  <a:off x="4223334" y="7225774"/>
                  <a:ext cx="167942" cy="1679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34342F"/>
                  </a:solidFill>
                  <a:prstDash val="solid"/>
                  <a:miter/>
                </a:ln>
              </p:spPr>
              <p:txBody>
                <a:bodyPr/>
                <a:lstStyle/>
                <a:p>
                  <a:endParaRPr lang="en-US" dirty="0"/>
                </a:p>
              </p:txBody>
            </p:sp>
            <p:sp>
              <p:nvSpPr>
                <p:cNvPr id="57" name="TextBox 57"/>
                <p:cNvSpPr txBox="1"/>
                <p:nvPr/>
              </p:nvSpPr>
              <p:spPr>
                <a:xfrm>
                  <a:off x="4467560" y="7157716"/>
                  <a:ext cx="2193964" cy="304058"/>
                </a:xfrm>
                <a:prstGeom prst="rect">
                  <a:avLst/>
                </a:prstGeom>
              </p:spPr>
              <p:txBody>
                <a:bodyPr lIns="0" tIns="0" rIns="0" bIns="0" rtlCol="0" anchor="t">
                  <a:spAutoFit/>
                </a:bodyPr>
                <a:lstStyle/>
                <a:p>
                  <a:pPr marL="0" lvl="0" indent="0" algn="l">
                    <a:lnSpc>
                      <a:spcPts val="779"/>
                    </a:lnSpc>
                    <a:spcBef>
                      <a:spcPct val="0"/>
                    </a:spcBef>
                  </a:pPr>
                  <a:r>
                    <a:rPr lang="en-US" sz="599" u="none" strike="noStrike" dirty="0">
                      <a:solidFill>
                        <a:srgbClr val="3D3D3D"/>
                      </a:solidFill>
                      <a:latin typeface="DM Sans" pitchFamily="2" charset="0"/>
                    </a:rPr>
                    <a:t>Rigorous quality control processes ensure adherence to the </a:t>
                  </a:r>
                </a:p>
                <a:p>
                  <a:pPr marL="0" lvl="0" indent="0" algn="l">
                    <a:lnSpc>
                      <a:spcPts val="779"/>
                    </a:lnSpc>
                    <a:spcBef>
                      <a:spcPct val="0"/>
                    </a:spcBef>
                  </a:pPr>
                  <a:r>
                    <a:rPr lang="en-US" sz="599" u="none" strike="noStrike" dirty="0">
                      <a:solidFill>
                        <a:srgbClr val="3D3D3D"/>
                      </a:solidFill>
                      <a:latin typeface="DM Sans" pitchFamily="2" charset="0"/>
                    </a:rPr>
                    <a:t>highest standards, delivering superior outcomes that exceed </a:t>
                  </a:r>
                </a:p>
                <a:p>
                  <a:pPr marL="0" lvl="0" indent="0" algn="l">
                    <a:lnSpc>
                      <a:spcPts val="779"/>
                    </a:lnSpc>
                    <a:spcBef>
                      <a:spcPct val="0"/>
                    </a:spcBef>
                  </a:pPr>
                  <a:r>
                    <a:rPr lang="en-US" sz="599" u="none" strike="noStrike" dirty="0">
                      <a:solidFill>
                        <a:srgbClr val="3D3D3D"/>
                      </a:solidFill>
                      <a:latin typeface="DM Sans" pitchFamily="2" charset="0"/>
                    </a:rPr>
                    <a:t>client expectations consistently</a:t>
                  </a:r>
                </a:p>
              </p:txBody>
            </p:sp>
            <p:sp>
              <p:nvSpPr>
                <p:cNvPr id="58" name="TextBox 58"/>
                <p:cNvSpPr txBox="1"/>
                <p:nvPr/>
              </p:nvSpPr>
              <p:spPr>
                <a:xfrm>
                  <a:off x="4287441" y="7256540"/>
                  <a:ext cx="39727" cy="96886"/>
                </a:xfrm>
                <a:prstGeom prst="rect">
                  <a:avLst/>
                </a:prstGeom>
              </p:spPr>
              <p:txBody>
                <a:bodyPr lIns="0" tIns="0" rIns="0" bIns="0" rtlCol="0" anchor="t">
                  <a:spAutoFit/>
                </a:bodyPr>
                <a:lstStyle/>
                <a:p>
                  <a:pPr algn="ctr">
                    <a:lnSpc>
                      <a:spcPts val="816"/>
                    </a:lnSpc>
                  </a:pPr>
                  <a:r>
                    <a:rPr lang="en-US" sz="544" dirty="0">
                      <a:solidFill>
                        <a:srgbClr val="34342F"/>
                      </a:solidFill>
                      <a:latin typeface="DM Sans Medium" pitchFamily="2" charset="0"/>
                    </a:rPr>
                    <a:t>3</a:t>
                  </a:r>
                </a:p>
              </p:txBody>
            </p:sp>
          </p:grpSp>
          <p:grpSp>
            <p:nvGrpSpPr>
              <p:cNvPr id="116" name="Group 115">
                <a:extLst>
                  <a:ext uri="{FF2B5EF4-FFF2-40B4-BE49-F238E27FC236}">
                    <a16:creationId xmlns:a16="http://schemas.microsoft.com/office/drawing/2014/main" id="{3E541AF5-DC30-C790-3669-182586DB722C}"/>
                  </a:ext>
                </a:extLst>
              </p:cNvPr>
              <p:cNvGrpSpPr/>
              <p:nvPr/>
            </p:nvGrpSpPr>
            <p:grpSpPr>
              <a:xfrm>
                <a:off x="4223335" y="7605328"/>
                <a:ext cx="2438190" cy="304058"/>
                <a:chOff x="4223334" y="7605328"/>
                <a:chExt cx="2438190" cy="304058"/>
              </a:xfrm>
            </p:grpSpPr>
            <p:sp>
              <p:nvSpPr>
                <p:cNvPr id="60" name="Freeform 60"/>
                <p:cNvSpPr/>
                <p:nvPr/>
              </p:nvSpPr>
              <p:spPr>
                <a:xfrm>
                  <a:off x="4223334" y="7673386"/>
                  <a:ext cx="167942" cy="1679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34342F"/>
                  </a:solidFill>
                  <a:prstDash val="solid"/>
                  <a:miter/>
                </a:ln>
              </p:spPr>
              <p:txBody>
                <a:bodyPr/>
                <a:lstStyle/>
                <a:p>
                  <a:endParaRPr lang="en-US" dirty="0"/>
                </a:p>
              </p:txBody>
            </p:sp>
            <p:sp>
              <p:nvSpPr>
                <p:cNvPr id="62" name="TextBox 62"/>
                <p:cNvSpPr txBox="1"/>
                <p:nvPr/>
              </p:nvSpPr>
              <p:spPr>
                <a:xfrm>
                  <a:off x="4287441" y="7704152"/>
                  <a:ext cx="39727" cy="96886"/>
                </a:xfrm>
                <a:prstGeom prst="rect">
                  <a:avLst/>
                </a:prstGeom>
              </p:spPr>
              <p:txBody>
                <a:bodyPr lIns="0" tIns="0" rIns="0" bIns="0" rtlCol="0" anchor="t">
                  <a:spAutoFit/>
                </a:bodyPr>
                <a:lstStyle/>
                <a:p>
                  <a:pPr algn="ctr">
                    <a:lnSpc>
                      <a:spcPts val="816"/>
                    </a:lnSpc>
                  </a:pPr>
                  <a:r>
                    <a:rPr lang="en-US" sz="544" dirty="0">
                      <a:solidFill>
                        <a:srgbClr val="34342F"/>
                      </a:solidFill>
                      <a:latin typeface="DM Sans Medium" pitchFamily="2" charset="0"/>
                    </a:rPr>
                    <a:t>4</a:t>
                  </a:r>
                </a:p>
              </p:txBody>
            </p:sp>
            <p:sp>
              <p:nvSpPr>
                <p:cNvPr id="63" name="TextBox 63"/>
                <p:cNvSpPr txBox="1"/>
                <p:nvPr/>
              </p:nvSpPr>
              <p:spPr>
                <a:xfrm>
                  <a:off x="4467560" y="7605328"/>
                  <a:ext cx="2193964" cy="304058"/>
                </a:xfrm>
                <a:prstGeom prst="rect">
                  <a:avLst/>
                </a:prstGeom>
              </p:spPr>
              <p:txBody>
                <a:bodyPr lIns="0" tIns="0" rIns="0" bIns="0" rtlCol="0" anchor="t">
                  <a:spAutoFit/>
                </a:bodyPr>
                <a:lstStyle/>
                <a:p>
                  <a:pPr marL="0" lvl="0" indent="0" algn="l">
                    <a:lnSpc>
                      <a:spcPts val="779"/>
                    </a:lnSpc>
                    <a:spcBef>
                      <a:spcPct val="0"/>
                    </a:spcBef>
                  </a:pPr>
                  <a:r>
                    <a:rPr lang="en-US" sz="599" u="none" strike="noStrike" dirty="0">
                      <a:solidFill>
                        <a:srgbClr val="3D3D3D"/>
                      </a:solidFill>
                      <a:latin typeface="DM Sans" pitchFamily="2" charset="0"/>
                    </a:rPr>
                    <a:t>By prioritizing client satisfaction, we tailor solutions to meet </a:t>
                  </a:r>
                </a:p>
                <a:p>
                  <a:pPr marL="0" lvl="0" indent="0" algn="l">
                    <a:lnSpc>
                      <a:spcPts val="779"/>
                    </a:lnSpc>
                    <a:spcBef>
                      <a:spcPct val="0"/>
                    </a:spcBef>
                  </a:pPr>
                  <a:r>
                    <a:rPr lang="en-US" sz="599" u="none" strike="noStrike" dirty="0">
                      <a:solidFill>
                        <a:srgbClr val="3D3D3D"/>
                      </a:solidFill>
                      <a:latin typeface="DM Sans" pitchFamily="2" charset="0"/>
                    </a:rPr>
                    <a:t>individual needs, delivering projects on time and within </a:t>
                  </a:r>
                </a:p>
                <a:p>
                  <a:pPr marL="0" lvl="0" indent="0" algn="l">
                    <a:lnSpc>
                      <a:spcPts val="779"/>
                    </a:lnSpc>
                    <a:spcBef>
                      <a:spcPct val="0"/>
                    </a:spcBef>
                  </a:pPr>
                  <a:r>
                    <a:rPr lang="en-US" sz="599" u="none" strike="noStrike" dirty="0">
                      <a:solidFill>
                        <a:srgbClr val="3D3D3D"/>
                      </a:solidFill>
                      <a:latin typeface="DM Sans" pitchFamily="2" charset="0"/>
                    </a:rPr>
                    <a:t>budget reliably</a:t>
                  </a:r>
                </a:p>
              </p:txBody>
            </p:sp>
          </p:grpSp>
          <p:grpSp>
            <p:nvGrpSpPr>
              <p:cNvPr id="113" name="Group 112">
                <a:extLst>
                  <a:ext uri="{FF2B5EF4-FFF2-40B4-BE49-F238E27FC236}">
                    <a16:creationId xmlns:a16="http://schemas.microsoft.com/office/drawing/2014/main" id="{F2DA84FC-52B9-D4EA-B15D-07AB5E79E5D3}"/>
                  </a:ext>
                </a:extLst>
              </p:cNvPr>
              <p:cNvGrpSpPr/>
              <p:nvPr/>
            </p:nvGrpSpPr>
            <p:grpSpPr>
              <a:xfrm>
                <a:off x="4223335" y="6265668"/>
                <a:ext cx="2438190" cy="304058"/>
                <a:chOff x="4223334" y="6265668"/>
                <a:chExt cx="2438190" cy="304058"/>
              </a:xfrm>
            </p:grpSpPr>
            <p:sp>
              <p:nvSpPr>
                <p:cNvPr id="65" name="Freeform 65"/>
                <p:cNvSpPr/>
                <p:nvPr/>
              </p:nvSpPr>
              <p:spPr>
                <a:xfrm>
                  <a:off x="4223334" y="6333726"/>
                  <a:ext cx="167942" cy="1679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a:solidFill>
                    <a:srgbClr val="34342F"/>
                  </a:solidFill>
                  <a:prstDash val="solid"/>
                  <a:miter/>
                </a:ln>
              </p:spPr>
              <p:txBody>
                <a:bodyPr/>
                <a:lstStyle/>
                <a:p>
                  <a:endParaRPr lang="en-US" dirty="0"/>
                </a:p>
              </p:txBody>
            </p:sp>
            <p:sp>
              <p:nvSpPr>
                <p:cNvPr id="67" name="TextBox 67"/>
                <p:cNvSpPr txBox="1"/>
                <p:nvPr/>
              </p:nvSpPr>
              <p:spPr>
                <a:xfrm>
                  <a:off x="4467560" y="6265668"/>
                  <a:ext cx="2193964" cy="304058"/>
                </a:xfrm>
                <a:prstGeom prst="rect">
                  <a:avLst/>
                </a:prstGeom>
              </p:spPr>
              <p:txBody>
                <a:bodyPr lIns="0" tIns="0" rIns="0" bIns="0" rtlCol="0" anchor="t">
                  <a:spAutoFit/>
                </a:bodyPr>
                <a:lstStyle/>
                <a:p>
                  <a:pPr>
                    <a:lnSpc>
                      <a:spcPts val="779"/>
                    </a:lnSpc>
                  </a:pPr>
                  <a:r>
                    <a:rPr lang="en-US" sz="599" dirty="0">
                      <a:solidFill>
                        <a:srgbClr val="3D3D3D"/>
                      </a:solidFill>
                      <a:latin typeface="DM Sans" pitchFamily="2" charset="0"/>
                    </a:rPr>
                    <a:t>Decades of expertise ensure precision and excellence, </a:t>
                  </a:r>
                </a:p>
                <a:p>
                  <a:pPr>
                    <a:lnSpc>
                      <a:spcPts val="779"/>
                    </a:lnSpc>
                  </a:pPr>
                  <a:r>
                    <a:rPr lang="en-US" sz="599" dirty="0">
                      <a:solidFill>
                        <a:srgbClr val="3D3D3D"/>
                      </a:solidFill>
                      <a:latin typeface="DM Sans" pitchFamily="2" charset="0"/>
                    </a:rPr>
                    <a:t>guaranteeing that every project surpasses expectations </a:t>
                  </a:r>
                </a:p>
                <a:p>
                  <a:pPr marL="0" lvl="0" indent="0">
                    <a:lnSpc>
                      <a:spcPts val="779"/>
                    </a:lnSpc>
                    <a:spcBef>
                      <a:spcPct val="0"/>
                    </a:spcBef>
                  </a:pPr>
                  <a:r>
                    <a:rPr lang="en-US" sz="599" dirty="0">
                      <a:solidFill>
                        <a:srgbClr val="3D3D3D"/>
                      </a:solidFill>
                      <a:latin typeface="DM Sans" pitchFamily="2" charset="0"/>
                    </a:rPr>
                    <a:t>with unmatched quality and reliability</a:t>
                  </a:r>
                </a:p>
              </p:txBody>
            </p:sp>
            <p:sp>
              <p:nvSpPr>
                <p:cNvPr id="68" name="TextBox 68"/>
                <p:cNvSpPr txBox="1"/>
                <p:nvPr/>
              </p:nvSpPr>
              <p:spPr>
                <a:xfrm>
                  <a:off x="4295898" y="6357690"/>
                  <a:ext cx="22814" cy="110490"/>
                </a:xfrm>
                <a:prstGeom prst="rect">
                  <a:avLst/>
                </a:prstGeom>
              </p:spPr>
              <p:txBody>
                <a:bodyPr lIns="0" tIns="0" rIns="0" bIns="0" rtlCol="0" anchor="t">
                  <a:spAutoFit/>
                </a:bodyPr>
                <a:lstStyle/>
                <a:p>
                  <a:pPr algn="ctr">
                    <a:lnSpc>
                      <a:spcPts val="899"/>
                    </a:lnSpc>
                  </a:pPr>
                  <a:r>
                    <a:rPr lang="en-US" sz="599" dirty="0">
                      <a:solidFill>
                        <a:srgbClr val="34342F"/>
                      </a:solidFill>
                      <a:latin typeface="DM Sans Medium" pitchFamily="2" charset="0"/>
                    </a:rPr>
                    <a:t>1</a:t>
                  </a:r>
                </a:p>
              </p:txBody>
            </p:sp>
          </p:grpSp>
          <p:sp>
            <p:nvSpPr>
              <p:cNvPr id="94" name="TextBox 94"/>
              <p:cNvSpPr txBox="1"/>
              <p:nvPr/>
            </p:nvSpPr>
            <p:spPr>
              <a:xfrm>
                <a:off x="4292294" y="5952677"/>
                <a:ext cx="2300271" cy="167290"/>
              </a:xfrm>
              <a:prstGeom prst="rect">
                <a:avLst/>
              </a:prstGeom>
            </p:spPr>
            <p:txBody>
              <a:bodyPr lIns="0" tIns="0" rIns="0" bIns="0" rtlCol="0" anchor="t">
                <a:spAutoFit/>
              </a:bodyPr>
              <a:lstStyle/>
              <a:p>
                <a:pPr marL="0" lvl="0" indent="0" algn="ctr">
                  <a:lnSpc>
                    <a:spcPts val="1260"/>
                  </a:lnSpc>
                  <a:spcBef>
                    <a:spcPct val="0"/>
                  </a:spcBef>
                </a:pPr>
                <a:r>
                  <a:rPr lang="en-US" sz="1200" b="1" dirty="0">
                    <a:solidFill>
                      <a:srgbClr val="34342F"/>
                    </a:solidFill>
                    <a:latin typeface="Space Grotesk" pitchFamily="2" charset="0"/>
                  </a:rPr>
                  <a:t>WHY US?</a:t>
                </a:r>
              </a:p>
            </p:txBody>
          </p:sp>
        </p:grpSp>
        <p:grpSp>
          <p:nvGrpSpPr>
            <p:cNvPr id="112" name="Group 111">
              <a:extLst>
                <a:ext uri="{FF2B5EF4-FFF2-40B4-BE49-F238E27FC236}">
                  <a16:creationId xmlns:a16="http://schemas.microsoft.com/office/drawing/2014/main" id="{53D1EB65-AE73-460E-CD09-C3C98FA19217}"/>
                </a:ext>
              </a:extLst>
            </p:cNvPr>
            <p:cNvGrpSpPr/>
            <p:nvPr/>
          </p:nvGrpSpPr>
          <p:grpSpPr>
            <a:xfrm>
              <a:off x="452586" y="4000764"/>
              <a:ext cx="6651328" cy="1383896"/>
              <a:chOff x="452586" y="4000764"/>
              <a:chExt cx="6651328" cy="1383896"/>
            </a:xfrm>
          </p:grpSpPr>
          <p:grpSp>
            <p:nvGrpSpPr>
              <p:cNvPr id="111" name="Group 110">
                <a:extLst>
                  <a:ext uri="{FF2B5EF4-FFF2-40B4-BE49-F238E27FC236}">
                    <a16:creationId xmlns:a16="http://schemas.microsoft.com/office/drawing/2014/main" id="{1F4E8646-C1A7-FF7A-B822-99D39862FEC7}"/>
                  </a:ext>
                </a:extLst>
              </p:cNvPr>
              <p:cNvGrpSpPr/>
              <p:nvPr/>
            </p:nvGrpSpPr>
            <p:grpSpPr>
              <a:xfrm>
                <a:off x="5039527" y="4254379"/>
                <a:ext cx="2064387" cy="1130281"/>
                <a:chOff x="5039527" y="4254379"/>
                <a:chExt cx="2064387" cy="1130281"/>
              </a:xfrm>
            </p:grpSpPr>
            <p:sp>
              <p:nvSpPr>
                <p:cNvPr id="29" name="Freeform 29"/>
                <p:cNvSpPr/>
                <p:nvPr/>
              </p:nvSpPr>
              <p:spPr>
                <a:xfrm>
                  <a:off x="5039527" y="4254379"/>
                  <a:ext cx="2064387" cy="1130281"/>
                </a:xfrm>
                <a:custGeom>
                  <a:avLst/>
                  <a:gdLst/>
                  <a:ahLst/>
                  <a:cxnLst/>
                  <a:rect l="l" t="t" r="r" b="b"/>
                  <a:pathLst>
                    <a:path w="739830" h="405067">
                      <a:moveTo>
                        <a:pt x="0" y="0"/>
                      </a:moveTo>
                      <a:lnTo>
                        <a:pt x="739830" y="0"/>
                      </a:lnTo>
                      <a:lnTo>
                        <a:pt x="739830" y="405067"/>
                      </a:lnTo>
                      <a:lnTo>
                        <a:pt x="0" y="405067"/>
                      </a:lnTo>
                      <a:close/>
                    </a:path>
                  </a:pathLst>
                </a:custGeom>
                <a:solidFill>
                  <a:srgbClr val="34342F">
                    <a:alpha val="4706"/>
                  </a:srgbClr>
                </a:solidFill>
              </p:spPr>
              <p:txBody>
                <a:bodyPr/>
                <a:lstStyle/>
                <a:p>
                  <a:endParaRPr lang="en-US" dirty="0"/>
                </a:p>
              </p:txBody>
            </p:sp>
            <p:sp>
              <p:nvSpPr>
                <p:cNvPr id="31" name="TextBox 31"/>
                <p:cNvSpPr txBox="1"/>
                <p:nvPr/>
              </p:nvSpPr>
              <p:spPr>
                <a:xfrm>
                  <a:off x="5440299" y="4779850"/>
                  <a:ext cx="1262843" cy="111760"/>
                </a:xfrm>
                <a:prstGeom prst="rect">
                  <a:avLst/>
                </a:prstGeom>
              </p:spPr>
              <p:txBody>
                <a:bodyPr lIns="0" tIns="0" rIns="0" bIns="0" rtlCol="0" anchor="t">
                  <a:spAutoFit/>
                </a:bodyPr>
                <a:lstStyle/>
                <a:p>
                  <a:pPr marL="0" lvl="0" indent="0" algn="ctr">
                    <a:lnSpc>
                      <a:spcPts val="910"/>
                    </a:lnSpc>
                    <a:spcBef>
                      <a:spcPct val="0"/>
                    </a:spcBef>
                  </a:pPr>
                  <a:r>
                    <a:rPr lang="en-US" sz="700" b="1" u="none" strike="noStrike" dirty="0">
                      <a:solidFill>
                        <a:srgbClr val="34342F"/>
                      </a:solidFill>
                      <a:latin typeface="DM Sans" pitchFamily="2" charset="0"/>
                    </a:rPr>
                    <a:t>Commercial Construction</a:t>
                  </a:r>
                </a:p>
              </p:txBody>
            </p:sp>
            <p:sp>
              <p:nvSpPr>
                <p:cNvPr id="32" name="TextBox 32"/>
                <p:cNvSpPr txBox="1"/>
                <p:nvPr/>
              </p:nvSpPr>
              <p:spPr>
                <a:xfrm>
                  <a:off x="5943343" y="4531017"/>
                  <a:ext cx="256755" cy="196144"/>
                </a:xfrm>
                <a:prstGeom prst="rect">
                  <a:avLst/>
                </a:prstGeom>
              </p:spPr>
              <p:txBody>
                <a:bodyPr lIns="0" tIns="0" rIns="0" bIns="0" rtlCol="0" anchor="t">
                  <a:spAutoFit/>
                </a:bodyPr>
                <a:lstStyle/>
                <a:p>
                  <a:pPr marL="0" lvl="0" indent="0" algn="ctr">
                    <a:lnSpc>
                      <a:spcPts val="1560"/>
                    </a:lnSpc>
                    <a:spcBef>
                      <a:spcPct val="0"/>
                    </a:spcBef>
                  </a:pPr>
                  <a:r>
                    <a:rPr lang="en-US" sz="1200" u="none" strike="noStrike" dirty="0">
                      <a:solidFill>
                        <a:srgbClr val="34342F"/>
                      </a:solidFill>
                      <a:latin typeface="Space Grotesk SemiBold" pitchFamily="2" charset="0"/>
                      <a:cs typeface="Space Grotesk SemiBold" pitchFamily="2" charset="0"/>
                    </a:rPr>
                    <a:t>03</a:t>
                  </a:r>
                </a:p>
              </p:txBody>
            </p:sp>
            <p:sp>
              <p:nvSpPr>
                <p:cNvPr id="33" name="TextBox 33"/>
                <p:cNvSpPr txBox="1"/>
                <p:nvPr/>
              </p:nvSpPr>
              <p:spPr>
                <a:xfrm>
                  <a:off x="5351820" y="4906558"/>
                  <a:ext cx="1439801" cy="201465"/>
                </a:xfrm>
                <a:prstGeom prst="rect">
                  <a:avLst/>
                </a:prstGeom>
              </p:spPr>
              <p:txBody>
                <a:bodyPr lIns="0" tIns="0" rIns="0" bIns="0" rtlCol="0" anchor="t">
                  <a:spAutoFit/>
                </a:bodyPr>
                <a:lstStyle/>
                <a:p>
                  <a:pPr marL="0" lvl="0" indent="0" algn="ctr">
                    <a:lnSpc>
                      <a:spcPts val="779"/>
                    </a:lnSpc>
                    <a:spcBef>
                      <a:spcPct val="0"/>
                    </a:spcBef>
                  </a:pPr>
                  <a:r>
                    <a:rPr lang="en-US" sz="599" u="none" strike="noStrike" dirty="0">
                      <a:solidFill>
                        <a:srgbClr val="3D3D3D"/>
                      </a:solidFill>
                      <a:latin typeface="DM Sans" pitchFamily="2" charset="0"/>
                    </a:rPr>
                    <a:t>Office buildings, retail spaces, </a:t>
                  </a:r>
                </a:p>
                <a:p>
                  <a:pPr marL="0" lvl="0" indent="0" algn="ctr">
                    <a:lnSpc>
                      <a:spcPts val="779"/>
                    </a:lnSpc>
                    <a:spcBef>
                      <a:spcPct val="0"/>
                    </a:spcBef>
                  </a:pPr>
                  <a:r>
                    <a:rPr lang="en-US" sz="599" u="none" strike="noStrike" dirty="0">
                      <a:solidFill>
                        <a:srgbClr val="3D3D3D"/>
                      </a:solidFill>
                      <a:latin typeface="DM Sans" pitchFamily="2" charset="0"/>
                    </a:rPr>
                    <a:t>and hospitality projects</a:t>
                  </a:r>
                </a:p>
              </p:txBody>
            </p:sp>
          </p:grpSp>
          <p:grpSp>
            <p:nvGrpSpPr>
              <p:cNvPr id="109" name="Group 108">
                <a:extLst>
                  <a:ext uri="{FF2B5EF4-FFF2-40B4-BE49-F238E27FC236}">
                    <a16:creationId xmlns:a16="http://schemas.microsoft.com/office/drawing/2014/main" id="{FC4E8A19-5531-259E-6195-85B98D69F92A}"/>
                  </a:ext>
                </a:extLst>
              </p:cNvPr>
              <p:cNvGrpSpPr/>
              <p:nvPr/>
            </p:nvGrpSpPr>
            <p:grpSpPr>
              <a:xfrm>
                <a:off x="452586" y="4254379"/>
                <a:ext cx="2064387" cy="1130281"/>
                <a:chOff x="452586" y="4254379"/>
                <a:chExt cx="2064387" cy="1130281"/>
              </a:xfrm>
            </p:grpSpPr>
            <p:sp>
              <p:nvSpPr>
                <p:cNvPr id="35" name="Freeform 35"/>
                <p:cNvSpPr/>
                <p:nvPr/>
              </p:nvSpPr>
              <p:spPr>
                <a:xfrm>
                  <a:off x="452586" y="4254379"/>
                  <a:ext cx="2064387" cy="1130281"/>
                </a:xfrm>
                <a:custGeom>
                  <a:avLst/>
                  <a:gdLst/>
                  <a:ahLst/>
                  <a:cxnLst/>
                  <a:rect l="l" t="t" r="r" b="b"/>
                  <a:pathLst>
                    <a:path w="739830" h="405067">
                      <a:moveTo>
                        <a:pt x="0" y="0"/>
                      </a:moveTo>
                      <a:lnTo>
                        <a:pt x="739830" y="0"/>
                      </a:lnTo>
                      <a:lnTo>
                        <a:pt x="739830" y="405067"/>
                      </a:lnTo>
                      <a:lnTo>
                        <a:pt x="0" y="405067"/>
                      </a:lnTo>
                      <a:close/>
                    </a:path>
                  </a:pathLst>
                </a:custGeom>
                <a:solidFill>
                  <a:srgbClr val="34342F">
                    <a:alpha val="4706"/>
                  </a:srgbClr>
                </a:solidFill>
              </p:spPr>
              <p:txBody>
                <a:bodyPr/>
                <a:lstStyle/>
                <a:p>
                  <a:endParaRPr lang="en-US" dirty="0"/>
                </a:p>
              </p:txBody>
            </p:sp>
            <p:sp>
              <p:nvSpPr>
                <p:cNvPr id="37" name="TextBox 37"/>
                <p:cNvSpPr txBox="1"/>
                <p:nvPr/>
              </p:nvSpPr>
              <p:spPr>
                <a:xfrm>
                  <a:off x="1356402" y="4531017"/>
                  <a:ext cx="256755" cy="196144"/>
                </a:xfrm>
                <a:prstGeom prst="rect">
                  <a:avLst/>
                </a:prstGeom>
              </p:spPr>
              <p:txBody>
                <a:bodyPr lIns="0" tIns="0" rIns="0" bIns="0" rtlCol="0" anchor="t">
                  <a:spAutoFit/>
                </a:bodyPr>
                <a:lstStyle/>
                <a:p>
                  <a:pPr marL="0" lvl="0" indent="0" algn="ctr">
                    <a:lnSpc>
                      <a:spcPts val="1560"/>
                    </a:lnSpc>
                    <a:spcBef>
                      <a:spcPct val="0"/>
                    </a:spcBef>
                  </a:pPr>
                  <a:r>
                    <a:rPr lang="en-US" sz="1200" dirty="0">
                      <a:solidFill>
                        <a:srgbClr val="34342F"/>
                      </a:solidFill>
                      <a:latin typeface="Space Grotesk SemiBold" pitchFamily="2" charset="0"/>
                      <a:cs typeface="Space Grotesk SemiBold" pitchFamily="2" charset="0"/>
                    </a:rPr>
                    <a:t>01</a:t>
                  </a:r>
                </a:p>
              </p:txBody>
            </p:sp>
            <p:sp>
              <p:nvSpPr>
                <p:cNvPr id="38" name="TextBox 38"/>
                <p:cNvSpPr txBox="1"/>
                <p:nvPr/>
              </p:nvSpPr>
              <p:spPr>
                <a:xfrm>
                  <a:off x="853358" y="4779850"/>
                  <a:ext cx="1262843" cy="111760"/>
                </a:xfrm>
                <a:prstGeom prst="rect">
                  <a:avLst/>
                </a:prstGeom>
              </p:spPr>
              <p:txBody>
                <a:bodyPr lIns="0" tIns="0" rIns="0" bIns="0" rtlCol="0" anchor="t">
                  <a:spAutoFit/>
                </a:bodyPr>
                <a:lstStyle/>
                <a:p>
                  <a:pPr marL="0" lvl="0" indent="0" algn="ctr">
                    <a:lnSpc>
                      <a:spcPts val="910"/>
                    </a:lnSpc>
                  </a:pPr>
                  <a:r>
                    <a:rPr lang="en-US" sz="700" b="1" dirty="0">
                      <a:solidFill>
                        <a:srgbClr val="34342F"/>
                      </a:solidFill>
                      <a:latin typeface="DM Sans" pitchFamily="2" charset="0"/>
                    </a:rPr>
                    <a:t>Residential Construction</a:t>
                  </a:r>
                </a:p>
              </p:txBody>
            </p:sp>
            <p:sp>
              <p:nvSpPr>
                <p:cNvPr id="39" name="TextBox 39"/>
                <p:cNvSpPr txBox="1"/>
                <p:nvPr/>
              </p:nvSpPr>
              <p:spPr>
                <a:xfrm>
                  <a:off x="764879" y="4906558"/>
                  <a:ext cx="1439801" cy="201465"/>
                </a:xfrm>
                <a:prstGeom prst="rect">
                  <a:avLst/>
                </a:prstGeom>
              </p:spPr>
              <p:txBody>
                <a:bodyPr lIns="0" tIns="0" rIns="0" bIns="0" rtlCol="0" anchor="t">
                  <a:spAutoFit/>
                </a:bodyPr>
                <a:lstStyle/>
                <a:p>
                  <a:pPr algn="ctr">
                    <a:lnSpc>
                      <a:spcPts val="779"/>
                    </a:lnSpc>
                  </a:pPr>
                  <a:r>
                    <a:rPr lang="en-US" sz="599" dirty="0">
                      <a:solidFill>
                        <a:srgbClr val="3D3D3D"/>
                      </a:solidFill>
                      <a:latin typeface="DM Sans" pitchFamily="2" charset="0"/>
                    </a:rPr>
                    <a:t>Custom homes, renovations, </a:t>
                  </a:r>
                </a:p>
                <a:p>
                  <a:pPr marL="0" lvl="0" indent="0" algn="ctr">
                    <a:lnSpc>
                      <a:spcPts val="779"/>
                    </a:lnSpc>
                  </a:pPr>
                  <a:r>
                    <a:rPr lang="en-US" sz="599" dirty="0">
                      <a:solidFill>
                        <a:srgbClr val="3D3D3D"/>
                      </a:solidFill>
                      <a:latin typeface="DM Sans" pitchFamily="2" charset="0"/>
                    </a:rPr>
                    <a:t>and additions exclusively</a:t>
                  </a:r>
                </a:p>
              </p:txBody>
            </p:sp>
          </p:grpSp>
          <p:grpSp>
            <p:nvGrpSpPr>
              <p:cNvPr id="110" name="Group 109">
                <a:extLst>
                  <a:ext uri="{FF2B5EF4-FFF2-40B4-BE49-F238E27FC236}">
                    <a16:creationId xmlns:a16="http://schemas.microsoft.com/office/drawing/2014/main" id="{D08893E8-EDA7-00C2-A213-790BA316B651}"/>
                  </a:ext>
                </a:extLst>
              </p:cNvPr>
              <p:cNvGrpSpPr/>
              <p:nvPr/>
            </p:nvGrpSpPr>
            <p:grpSpPr>
              <a:xfrm>
                <a:off x="2746057" y="4254379"/>
                <a:ext cx="2064387" cy="1130281"/>
                <a:chOff x="2746057" y="4254379"/>
                <a:chExt cx="2064387" cy="1130281"/>
              </a:xfrm>
            </p:grpSpPr>
            <p:sp>
              <p:nvSpPr>
                <p:cNvPr id="23" name="Freeform 23"/>
                <p:cNvSpPr/>
                <p:nvPr/>
              </p:nvSpPr>
              <p:spPr>
                <a:xfrm>
                  <a:off x="2746057" y="4254379"/>
                  <a:ext cx="2064387" cy="1130281"/>
                </a:xfrm>
                <a:custGeom>
                  <a:avLst/>
                  <a:gdLst/>
                  <a:ahLst/>
                  <a:cxnLst/>
                  <a:rect l="l" t="t" r="r" b="b"/>
                  <a:pathLst>
                    <a:path w="739830" h="405067">
                      <a:moveTo>
                        <a:pt x="0" y="0"/>
                      </a:moveTo>
                      <a:lnTo>
                        <a:pt x="739830" y="0"/>
                      </a:lnTo>
                      <a:lnTo>
                        <a:pt x="739830" y="405067"/>
                      </a:lnTo>
                      <a:lnTo>
                        <a:pt x="0" y="405067"/>
                      </a:lnTo>
                      <a:close/>
                    </a:path>
                  </a:pathLst>
                </a:custGeom>
                <a:solidFill>
                  <a:srgbClr val="34342F">
                    <a:alpha val="4706"/>
                  </a:srgbClr>
                </a:solidFill>
              </p:spPr>
              <p:txBody>
                <a:bodyPr/>
                <a:lstStyle/>
                <a:p>
                  <a:endParaRPr lang="en-US" dirty="0"/>
                </a:p>
              </p:txBody>
            </p:sp>
            <p:sp>
              <p:nvSpPr>
                <p:cNvPr id="25" name="TextBox 25"/>
                <p:cNvSpPr txBox="1"/>
                <p:nvPr/>
              </p:nvSpPr>
              <p:spPr>
                <a:xfrm>
                  <a:off x="3134267" y="4779850"/>
                  <a:ext cx="1287967" cy="111760"/>
                </a:xfrm>
                <a:prstGeom prst="rect">
                  <a:avLst/>
                </a:prstGeom>
              </p:spPr>
              <p:txBody>
                <a:bodyPr lIns="0" tIns="0" rIns="0" bIns="0" rtlCol="0" anchor="t">
                  <a:spAutoFit/>
                </a:bodyPr>
                <a:lstStyle/>
                <a:p>
                  <a:pPr marL="0" lvl="0" indent="0" algn="ctr">
                    <a:lnSpc>
                      <a:spcPts val="910"/>
                    </a:lnSpc>
                  </a:pPr>
                  <a:r>
                    <a:rPr lang="en-US" sz="700" b="1" dirty="0">
                      <a:solidFill>
                        <a:srgbClr val="34342F"/>
                      </a:solidFill>
                      <a:latin typeface="DM Sans" pitchFamily="2" charset="0"/>
                    </a:rPr>
                    <a:t>Specialized Services</a:t>
                  </a:r>
                </a:p>
              </p:txBody>
            </p:sp>
            <p:sp>
              <p:nvSpPr>
                <p:cNvPr id="26" name="TextBox 26"/>
                <p:cNvSpPr txBox="1"/>
                <p:nvPr/>
              </p:nvSpPr>
              <p:spPr>
                <a:xfrm>
                  <a:off x="3652568" y="4531017"/>
                  <a:ext cx="251366" cy="196144"/>
                </a:xfrm>
                <a:prstGeom prst="rect">
                  <a:avLst/>
                </a:prstGeom>
              </p:spPr>
              <p:txBody>
                <a:bodyPr lIns="0" tIns="0" rIns="0" bIns="0" rtlCol="0" anchor="t">
                  <a:spAutoFit/>
                </a:bodyPr>
                <a:lstStyle/>
                <a:p>
                  <a:pPr marL="0" lvl="0" indent="0" algn="ctr">
                    <a:lnSpc>
                      <a:spcPts val="1560"/>
                    </a:lnSpc>
                    <a:spcBef>
                      <a:spcPct val="0"/>
                    </a:spcBef>
                  </a:pPr>
                  <a:r>
                    <a:rPr lang="en-US" sz="1200" u="none" strike="noStrike" dirty="0">
                      <a:solidFill>
                        <a:srgbClr val="34342F"/>
                      </a:solidFill>
                      <a:latin typeface="Space Grotesk SemiBold" pitchFamily="2" charset="0"/>
                      <a:cs typeface="Space Grotesk SemiBold" pitchFamily="2" charset="0"/>
                    </a:rPr>
                    <a:t>02</a:t>
                  </a:r>
                </a:p>
              </p:txBody>
            </p:sp>
            <p:sp>
              <p:nvSpPr>
                <p:cNvPr id="27" name="TextBox 27"/>
                <p:cNvSpPr txBox="1"/>
                <p:nvPr/>
              </p:nvSpPr>
              <p:spPr>
                <a:xfrm>
                  <a:off x="2942527" y="4906558"/>
                  <a:ext cx="1671447" cy="201465"/>
                </a:xfrm>
                <a:prstGeom prst="rect">
                  <a:avLst/>
                </a:prstGeom>
              </p:spPr>
              <p:txBody>
                <a:bodyPr lIns="0" tIns="0" rIns="0" bIns="0" rtlCol="0" anchor="t">
                  <a:spAutoFit/>
                </a:bodyPr>
                <a:lstStyle/>
                <a:p>
                  <a:pPr marL="0" lvl="0" indent="0" algn="ctr">
                    <a:lnSpc>
                      <a:spcPts val="779"/>
                    </a:lnSpc>
                    <a:spcBef>
                      <a:spcPct val="0"/>
                    </a:spcBef>
                  </a:pPr>
                  <a:r>
                    <a:rPr lang="en-US" sz="599" u="none" strike="noStrike" dirty="0">
                      <a:solidFill>
                        <a:srgbClr val="3D3D3D"/>
                      </a:solidFill>
                      <a:latin typeface="DM Sans" pitchFamily="2" charset="0"/>
                    </a:rPr>
                    <a:t>Green building, LEED certification, and sustainable construction solutions</a:t>
                  </a:r>
                </a:p>
              </p:txBody>
            </p:sp>
          </p:grpSp>
          <p:sp>
            <p:nvSpPr>
              <p:cNvPr id="40" name="TextBox 40"/>
              <p:cNvSpPr txBox="1"/>
              <p:nvPr/>
            </p:nvSpPr>
            <p:spPr>
              <a:xfrm>
                <a:off x="2775771" y="4000764"/>
                <a:ext cx="2004959" cy="167290"/>
              </a:xfrm>
              <a:prstGeom prst="rect">
                <a:avLst/>
              </a:prstGeom>
            </p:spPr>
            <p:txBody>
              <a:bodyPr lIns="0" tIns="0" rIns="0" bIns="0" rtlCol="0" anchor="t">
                <a:spAutoFit/>
              </a:bodyPr>
              <a:lstStyle/>
              <a:p>
                <a:pPr marL="0" lvl="0" indent="0" algn="ctr">
                  <a:lnSpc>
                    <a:spcPts val="1260"/>
                  </a:lnSpc>
                  <a:spcBef>
                    <a:spcPct val="0"/>
                  </a:spcBef>
                </a:pPr>
                <a:r>
                  <a:rPr lang="en-US" sz="1200" b="1" dirty="0">
                    <a:solidFill>
                      <a:srgbClr val="34342F"/>
                    </a:solidFill>
                    <a:latin typeface="Space Grotesk" pitchFamily="2" charset="0"/>
                    <a:cs typeface="Space Grotesk" pitchFamily="2" charset="0"/>
                  </a:rPr>
                  <a:t>OUR </a:t>
                </a:r>
                <a:r>
                  <a:rPr lang="en-US" sz="1200" b="1" u="none" strike="noStrike" dirty="0">
                    <a:solidFill>
                      <a:srgbClr val="34342F"/>
                    </a:solidFill>
                    <a:latin typeface="Space Grotesk" pitchFamily="2" charset="0"/>
                    <a:cs typeface="Space Grotesk" pitchFamily="2" charset="0"/>
                  </a:rPr>
                  <a:t>SERVICES</a:t>
                </a:r>
              </a:p>
            </p:txBody>
          </p:sp>
        </p:grpSp>
        <p:grpSp>
          <p:nvGrpSpPr>
            <p:cNvPr id="70" name="Group 69">
              <a:extLst>
                <a:ext uri="{FF2B5EF4-FFF2-40B4-BE49-F238E27FC236}">
                  <a16:creationId xmlns:a16="http://schemas.microsoft.com/office/drawing/2014/main" id="{BC51D2EA-12C0-7E6D-08AA-5A3F1B719C58}"/>
                </a:ext>
              </a:extLst>
            </p:cNvPr>
            <p:cNvGrpSpPr/>
            <p:nvPr/>
          </p:nvGrpSpPr>
          <p:grpSpPr>
            <a:xfrm>
              <a:off x="0" y="1727226"/>
              <a:ext cx="7560000" cy="1928313"/>
              <a:chOff x="0" y="1727226"/>
              <a:chExt cx="7560000" cy="1928313"/>
            </a:xfrm>
          </p:grpSpPr>
          <p:sp>
            <p:nvSpPr>
              <p:cNvPr id="71" name="Freeform 71"/>
              <p:cNvSpPr/>
              <p:nvPr/>
            </p:nvSpPr>
            <p:spPr>
              <a:xfrm>
                <a:off x="0" y="1727226"/>
                <a:ext cx="5354779" cy="1921112"/>
              </a:xfrm>
              <a:custGeom>
                <a:avLst/>
                <a:gdLst/>
                <a:ahLst/>
                <a:cxnLst/>
                <a:rect l="l" t="t" r="r" b="b"/>
                <a:pathLst>
                  <a:path w="1128842" h="404990">
                    <a:moveTo>
                      <a:pt x="0" y="0"/>
                    </a:moveTo>
                    <a:lnTo>
                      <a:pt x="1128842" y="0"/>
                    </a:lnTo>
                    <a:lnTo>
                      <a:pt x="1128842" y="404990"/>
                    </a:lnTo>
                    <a:lnTo>
                      <a:pt x="0" y="404990"/>
                    </a:lnTo>
                    <a:close/>
                  </a:path>
                </a:pathLst>
              </a:custGeom>
              <a:blipFill>
                <a:blip r:embed="rId12"/>
                <a:stretch>
                  <a:fillRect t="-39717" b="-39717"/>
                </a:stretch>
              </a:blipFill>
            </p:spPr>
            <p:txBody>
              <a:bodyPr/>
              <a:lstStyle/>
              <a:p>
                <a:endParaRPr lang="en-US" dirty="0"/>
              </a:p>
            </p:txBody>
          </p:sp>
          <p:grpSp>
            <p:nvGrpSpPr>
              <p:cNvPr id="49" name="Group 48">
                <a:extLst>
                  <a:ext uri="{FF2B5EF4-FFF2-40B4-BE49-F238E27FC236}">
                    <a16:creationId xmlns:a16="http://schemas.microsoft.com/office/drawing/2014/main" id="{C4C22DC0-F45A-5B74-FDF8-17C35C54EBDF}"/>
                  </a:ext>
                </a:extLst>
              </p:cNvPr>
              <p:cNvGrpSpPr/>
              <p:nvPr/>
            </p:nvGrpSpPr>
            <p:grpSpPr>
              <a:xfrm>
                <a:off x="455948" y="2960285"/>
                <a:ext cx="4258165" cy="695254"/>
                <a:chOff x="455948" y="2960285"/>
                <a:chExt cx="4258165" cy="695254"/>
              </a:xfrm>
            </p:grpSpPr>
            <p:grpSp>
              <p:nvGrpSpPr>
                <p:cNvPr id="44" name="Group 43">
                  <a:extLst>
                    <a:ext uri="{FF2B5EF4-FFF2-40B4-BE49-F238E27FC236}">
                      <a16:creationId xmlns:a16="http://schemas.microsoft.com/office/drawing/2014/main" id="{B27F7ED8-93AE-73FA-41E6-A16286435344}"/>
                    </a:ext>
                  </a:extLst>
                </p:cNvPr>
                <p:cNvGrpSpPr/>
                <p:nvPr/>
              </p:nvGrpSpPr>
              <p:grpSpPr>
                <a:xfrm>
                  <a:off x="455948" y="2960285"/>
                  <a:ext cx="4258165" cy="695254"/>
                  <a:chOff x="455948" y="2960285"/>
                  <a:chExt cx="4258165" cy="695254"/>
                </a:xfrm>
              </p:grpSpPr>
              <p:sp>
                <p:nvSpPr>
                  <p:cNvPr id="76" name="Freeform 76"/>
                  <p:cNvSpPr/>
                  <p:nvPr/>
                </p:nvSpPr>
                <p:spPr>
                  <a:xfrm>
                    <a:off x="455948" y="2960285"/>
                    <a:ext cx="4258165" cy="695254"/>
                  </a:xfrm>
                  <a:custGeom>
                    <a:avLst/>
                    <a:gdLst/>
                    <a:ahLst/>
                    <a:cxnLst/>
                    <a:rect l="l" t="t" r="r" b="b"/>
                    <a:pathLst>
                      <a:path w="1526030" h="249163">
                        <a:moveTo>
                          <a:pt x="0" y="0"/>
                        </a:moveTo>
                        <a:lnTo>
                          <a:pt x="1526030" y="0"/>
                        </a:lnTo>
                        <a:lnTo>
                          <a:pt x="1526030" y="249163"/>
                        </a:lnTo>
                        <a:lnTo>
                          <a:pt x="0" y="249163"/>
                        </a:lnTo>
                        <a:close/>
                      </a:path>
                    </a:pathLst>
                  </a:custGeom>
                  <a:solidFill>
                    <a:srgbClr val="FFFFFF"/>
                  </a:solidFill>
                </p:spPr>
                <p:txBody>
                  <a:bodyPr/>
                  <a:lstStyle/>
                  <a:p>
                    <a:endParaRPr lang="en-US" dirty="0"/>
                  </a:p>
                </p:txBody>
              </p:sp>
              <p:sp>
                <p:nvSpPr>
                  <p:cNvPr id="80" name="Freeform 80"/>
                  <p:cNvSpPr/>
                  <p:nvPr/>
                </p:nvSpPr>
                <p:spPr>
                  <a:xfrm>
                    <a:off x="2347324" y="3137170"/>
                    <a:ext cx="250215" cy="341484"/>
                  </a:xfrm>
                  <a:custGeom>
                    <a:avLst/>
                    <a:gdLst/>
                    <a:ahLst/>
                    <a:cxnLst/>
                    <a:rect l="l" t="t" r="r" b="b"/>
                    <a:pathLst>
                      <a:path w="250215" h="341484">
                        <a:moveTo>
                          <a:pt x="0" y="0"/>
                        </a:moveTo>
                        <a:lnTo>
                          <a:pt x="250215" y="0"/>
                        </a:lnTo>
                        <a:lnTo>
                          <a:pt x="250215" y="341484"/>
                        </a:lnTo>
                        <a:lnTo>
                          <a:pt x="0" y="341484"/>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dirty="0"/>
                  </a:p>
                </p:txBody>
              </p:sp>
              <p:sp>
                <p:nvSpPr>
                  <p:cNvPr id="81" name="Freeform 81"/>
                  <p:cNvSpPr/>
                  <p:nvPr/>
                </p:nvSpPr>
                <p:spPr>
                  <a:xfrm>
                    <a:off x="648469" y="3134353"/>
                    <a:ext cx="378799" cy="347118"/>
                  </a:xfrm>
                  <a:custGeom>
                    <a:avLst/>
                    <a:gdLst/>
                    <a:ahLst/>
                    <a:cxnLst/>
                    <a:rect l="l" t="t" r="r" b="b"/>
                    <a:pathLst>
                      <a:path w="378799" h="347118">
                        <a:moveTo>
                          <a:pt x="0" y="0"/>
                        </a:moveTo>
                        <a:lnTo>
                          <a:pt x="378799" y="0"/>
                        </a:lnTo>
                        <a:lnTo>
                          <a:pt x="378799" y="347118"/>
                        </a:lnTo>
                        <a:lnTo>
                          <a:pt x="0" y="34711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dirty="0"/>
                  </a:p>
                </p:txBody>
              </p:sp>
              <p:sp>
                <p:nvSpPr>
                  <p:cNvPr id="82" name="Freeform 82"/>
                  <p:cNvSpPr/>
                  <p:nvPr/>
                </p:nvSpPr>
                <p:spPr>
                  <a:xfrm>
                    <a:off x="3783524" y="3142018"/>
                    <a:ext cx="264828" cy="331789"/>
                  </a:xfrm>
                  <a:custGeom>
                    <a:avLst/>
                    <a:gdLst/>
                    <a:ahLst/>
                    <a:cxnLst/>
                    <a:rect l="l" t="t" r="r" b="b"/>
                    <a:pathLst>
                      <a:path w="264828" h="331789">
                        <a:moveTo>
                          <a:pt x="0" y="0"/>
                        </a:moveTo>
                        <a:lnTo>
                          <a:pt x="264829" y="0"/>
                        </a:lnTo>
                        <a:lnTo>
                          <a:pt x="264829" y="331790"/>
                        </a:lnTo>
                        <a:lnTo>
                          <a:pt x="0" y="331790"/>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dirty="0"/>
                  </a:p>
                </p:txBody>
              </p:sp>
              <p:sp>
                <p:nvSpPr>
                  <p:cNvPr id="83" name="TextBox 83"/>
                  <p:cNvSpPr txBox="1"/>
                  <p:nvPr/>
                </p:nvSpPr>
                <p:spPr>
                  <a:xfrm>
                    <a:off x="2686017" y="3153026"/>
                    <a:ext cx="394708" cy="180975"/>
                  </a:xfrm>
                  <a:prstGeom prst="rect">
                    <a:avLst/>
                  </a:prstGeom>
                </p:spPr>
                <p:txBody>
                  <a:bodyPr lIns="0" tIns="0" rIns="0" bIns="0" rtlCol="0" anchor="t">
                    <a:spAutoFit/>
                  </a:bodyPr>
                  <a:lstStyle/>
                  <a:p>
                    <a:pPr marL="0" lvl="0" indent="0" algn="l">
                      <a:lnSpc>
                        <a:spcPts val="1439"/>
                      </a:lnSpc>
                      <a:spcBef>
                        <a:spcPct val="0"/>
                      </a:spcBef>
                    </a:pPr>
                    <a:r>
                      <a:rPr lang="en-US" sz="1199" u="none" strike="noStrike" spc="-28" dirty="0">
                        <a:solidFill>
                          <a:srgbClr val="34342F"/>
                        </a:solidFill>
                        <a:latin typeface="Space Grotesk SemiBold" pitchFamily="2" charset="0"/>
                      </a:rPr>
                      <a:t>2018</a:t>
                    </a:r>
                  </a:p>
                </p:txBody>
              </p:sp>
              <p:sp>
                <p:nvSpPr>
                  <p:cNvPr id="84" name="TextBox 84"/>
                  <p:cNvSpPr txBox="1"/>
                  <p:nvPr/>
                </p:nvSpPr>
                <p:spPr>
                  <a:xfrm>
                    <a:off x="2686017" y="3333852"/>
                    <a:ext cx="661616" cy="128946"/>
                  </a:xfrm>
                  <a:prstGeom prst="rect">
                    <a:avLst/>
                  </a:prstGeom>
                </p:spPr>
                <p:txBody>
                  <a:bodyPr lIns="0" tIns="0" rIns="0" bIns="0" rtlCol="0" anchor="t">
                    <a:spAutoFit/>
                  </a:bodyPr>
                  <a:lstStyle/>
                  <a:p>
                    <a:pPr>
                      <a:lnSpc>
                        <a:spcPts val="547"/>
                      </a:lnSpc>
                    </a:pPr>
                    <a:r>
                      <a:rPr lang="en-US" sz="450" spc="-10" dirty="0">
                        <a:solidFill>
                          <a:srgbClr val="3D3D3D"/>
                        </a:solidFill>
                        <a:latin typeface="DM Sans SemiBold" pitchFamily="2" charset="0"/>
                      </a:rPr>
                      <a:t>Received "Contractor of </a:t>
                    </a:r>
                  </a:p>
                  <a:p>
                    <a:pPr marL="0" lvl="0" indent="0" algn="l">
                      <a:lnSpc>
                        <a:spcPts val="547"/>
                      </a:lnSpc>
                      <a:spcBef>
                        <a:spcPct val="0"/>
                      </a:spcBef>
                    </a:pPr>
                    <a:r>
                      <a:rPr lang="en-US" sz="450" spc="-10" dirty="0">
                        <a:solidFill>
                          <a:srgbClr val="3D3D3D"/>
                        </a:solidFill>
                        <a:latin typeface="DM Sans SemiBold" pitchFamily="2" charset="0"/>
                      </a:rPr>
                      <a:t>the Year" award</a:t>
                    </a:r>
                  </a:p>
                </p:txBody>
              </p:sp>
              <p:sp>
                <p:nvSpPr>
                  <p:cNvPr id="85" name="TextBox 85"/>
                  <p:cNvSpPr txBox="1"/>
                  <p:nvPr/>
                </p:nvSpPr>
                <p:spPr>
                  <a:xfrm>
                    <a:off x="1115747" y="3153026"/>
                    <a:ext cx="454200" cy="180975"/>
                  </a:xfrm>
                  <a:prstGeom prst="rect">
                    <a:avLst/>
                  </a:prstGeom>
                </p:spPr>
                <p:txBody>
                  <a:bodyPr lIns="0" tIns="0" rIns="0" bIns="0" rtlCol="0" anchor="t">
                    <a:spAutoFit/>
                  </a:bodyPr>
                  <a:lstStyle/>
                  <a:p>
                    <a:pPr marL="0" lvl="0" indent="0" algn="l">
                      <a:lnSpc>
                        <a:spcPts val="1439"/>
                      </a:lnSpc>
                      <a:spcBef>
                        <a:spcPct val="0"/>
                      </a:spcBef>
                    </a:pPr>
                    <a:r>
                      <a:rPr lang="en-US" sz="1199" spc="-28" dirty="0">
                        <a:solidFill>
                          <a:srgbClr val="34342F"/>
                        </a:solidFill>
                        <a:latin typeface="Space Grotesk SemiBold" pitchFamily="2" charset="0"/>
                      </a:rPr>
                      <a:t>+ 500</a:t>
                    </a:r>
                  </a:p>
                </p:txBody>
              </p:sp>
              <p:sp>
                <p:nvSpPr>
                  <p:cNvPr id="86" name="TextBox 86"/>
                  <p:cNvSpPr txBox="1"/>
                  <p:nvPr/>
                </p:nvSpPr>
                <p:spPr>
                  <a:xfrm>
                    <a:off x="1115747" y="3333852"/>
                    <a:ext cx="795685" cy="128946"/>
                  </a:xfrm>
                  <a:prstGeom prst="rect">
                    <a:avLst/>
                  </a:prstGeom>
                </p:spPr>
                <p:txBody>
                  <a:bodyPr lIns="0" tIns="0" rIns="0" bIns="0" rtlCol="0" anchor="t">
                    <a:spAutoFit/>
                  </a:bodyPr>
                  <a:lstStyle/>
                  <a:p>
                    <a:pPr marL="0" lvl="0" indent="0" algn="l">
                      <a:lnSpc>
                        <a:spcPts val="547"/>
                      </a:lnSpc>
                      <a:spcBef>
                        <a:spcPct val="0"/>
                      </a:spcBef>
                    </a:pPr>
                    <a:r>
                      <a:rPr lang="en-US" sz="450" spc="-10" dirty="0">
                        <a:solidFill>
                          <a:srgbClr val="3D3D3D"/>
                        </a:solidFill>
                        <a:latin typeface="DM Sans SemiBold" pitchFamily="2" charset="0"/>
                      </a:rPr>
                      <a:t>Residential and commercial projects are completed</a:t>
                    </a:r>
                  </a:p>
                </p:txBody>
              </p:sp>
              <p:sp>
                <p:nvSpPr>
                  <p:cNvPr id="87" name="TextBox 87"/>
                  <p:cNvSpPr txBox="1"/>
                  <p:nvPr/>
                </p:nvSpPr>
                <p:spPr>
                  <a:xfrm>
                    <a:off x="4139841" y="3333852"/>
                    <a:ext cx="318874" cy="64826"/>
                  </a:xfrm>
                  <a:prstGeom prst="rect">
                    <a:avLst/>
                  </a:prstGeom>
                </p:spPr>
                <p:txBody>
                  <a:bodyPr lIns="0" tIns="0" rIns="0" bIns="0" rtlCol="0" anchor="t">
                    <a:spAutoFit/>
                  </a:bodyPr>
                  <a:lstStyle/>
                  <a:p>
                    <a:pPr marL="0" lvl="0" indent="0" algn="l">
                      <a:lnSpc>
                        <a:spcPts val="547"/>
                      </a:lnSpc>
                      <a:spcBef>
                        <a:spcPct val="0"/>
                      </a:spcBef>
                    </a:pPr>
                    <a:r>
                      <a:rPr lang="en-US" sz="450" spc="-10" dirty="0">
                        <a:solidFill>
                          <a:srgbClr val="3D3D3D"/>
                        </a:solidFill>
                        <a:latin typeface="DM Sans SemiBold" pitchFamily="2" charset="0"/>
                      </a:rPr>
                      <a:t>Compliant</a:t>
                    </a:r>
                  </a:p>
                </p:txBody>
              </p:sp>
              <p:sp>
                <p:nvSpPr>
                  <p:cNvPr id="88" name="TextBox 88"/>
                  <p:cNvSpPr txBox="1"/>
                  <p:nvPr/>
                </p:nvSpPr>
                <p:spPr>
                  <a:xfrm>
                    <a:off x="4134078" y="3153026"/>
                    <a:ext cx="398492" cy="181166"/>
                  </a:xfrm>
                  <a:prstGeom prst="rect">
                    <a:avLst/>
                  </a:prstGeom>
                </p:spPr>
                <p:txBody>
                  <a:bodyPr lIns="0" tIns="0" rIns="0" bIns="0" rtlCol="0" anchor="t">
                    <a:spAutoFit/>
                  </a:bodyPr>
                  <a:lstStyle/>
                  <a:p>
                    <a:pPr marL="0" lvl="0" indent="0" algn="l">
                      <a:lnSpc>
                        <a:spcPts val="1439"/>
                      </a:lnSpc>
                      <a:spcBef>
                        <a:spcPct val="0"/>
                      </a:spcBef>
                    </a:pPr>
                    <a:r>
                      <a:rPr lang="en-US" sz="1199" u="none" strike="noStrike" spc="-28" dirty="0">
                        <a:solidFill>
                          <a:srgbClr val="34342F"/>
                        </a:solidFill>
                        <a:latin typeface="Space Grotesk SemiBold" pitchFamily="2" charset="0"/>
                      </a:rPr>
                      <a:t>OSHA</a:t>
                    </a:r>
                  </a:p>
                </p:txBody>
              </p:sp>
            </p:grpSp>
            <p:sp>
              <p:nvSpPr>
                <p:cNvPr id="78" name="AutoShape 78"/>
                <p:cNvSpPr/>
                <p:nvPr/>
              </p:nvSpPr>
              <p:spPr>
                <a:xfrm>
                  <a:off x="2148428" y="3134353"/>
                  <a:ext cx="0" cy="347118"/>
                </a:xfrm>
                <a:prstGeom prst="line">
                  <a:avLst/>
                </a:prstGeom>
                <a:ln w="9525" cap="flat">
                  <a:solidFill>
                    <a:srgbClr val="34342F"/>
                  </a:solidFill>
                  <a:prstDash val="solid"/>
                  <a:headEnd type="none" w="sm" len="sm"/>
                  <a:tailEnd type="none" w="sm" len="sm"/>
                </a:ln>
              </p:spPr>
              <p:txBody>
                <a:bodyPr/>
                <a:lstStyle/>
                <a:p>
                  <a:endParaRPr lang="en-US" dirty="0"/>
                </a:p>
              </p:txBody>
            </p:sp>
            <p:sp>
              <p:nvSpPr>
                <p:cNvPr id="79" name="AutoShape 79"/>
                <p:cNvSpPr/>
                <p:nvPr/>
              </p:nvSpPr>
              <p:spPr>
                <a:xfrm>
                  <a:off x="3584629" y="3134353"/>
                  <a:ext cx="0" cy="347118"/>
                </a:xfrm>
                <a:prstGeom prst="line">
                  <a:avLst/>
                </a:prstGeom>
                <a:ln w="9525" cap="flat">
                  <a:solidFill>
                    <a:srgbClr val="34342F"/>
                  </a:solidFill>
                  <a:prstDash val="solid"/>
                  <a:headEnd type="none" w="sm" len="sm"/>
                  <a:tailEnd type="none" w="sm" len="sm"/>
                </a:ln>
              </p:spPr>
              <p:txBody>
                <a:bodyPr/>
                <a:lstStyle/>
                <a:p>
                  <a:endParaRPr lang="en-US" dirty="0"/>
                </a:p>
              </p:txBody>
            </p:sp>
          </p:grpSp>
          <p:grpSp>
            <p:nvGrpSpPr>
              <p:cNvPr id="64" name="Group 63">
                <a:extLst>
                  <a:ext uri="{FF2B5EF4-FFF2-40B4-BE49-F238E27FC236}">
                    <a16:creationId xmlns:a16="http://schemas.microsoft.com/office/drawing/2014/main" id="{CEA0E36A-B664-99FF-2E27-40FD0DC3974D}"/>
                  </a:ext>
                </a:extLst>
              </p:cNvPr>
              <p:cNvGrpSpPr/>
              <p:nvPr/>
            </p:nvGrpSpPr>
            <p:grpSpPr>
              <a:xfrm>
                <a:off x="5166837" y="1728747"/>
                <a:ext cx="2393163" cy="1918071"/>
                <a:chOff x="5166837" y="1728747"/>
                <a:chExt cx="2393163" cy="1918071"/>
              </a:xfrm>
            </p:grpSpPr>
            <p:sp>
              <p:nvSpPr>
                <p:cNvPr id="73" name="Freeform 73"/>
                <p:cNvSpPr/>
                <p:nvPr/>
              </p:nvSpPr>
              <p:spPr>
                <a:xfrm>
                  <a:off x="5166837" y="1728747"/>
                  <a:ext cx="2393163" cy="1918071"/>
                </a:xfrm>
                <a:custGeom>
                  <a:avLst/>
                  <a:gdLst/>
                  <a:ahLst/>
                  <a:cxnLst/>
                  <a:rect l="l" t="t" r="r" b="b"/>
                  <a:pathLst>
                    <a:path w="857656" h="687393">
                      <a:moveTo>
                        <a:pt x="0" y="0"/>
                      </a:moveTo>
                      <a:lnTo>
                        <a:pt x="857656" y="0"/>
                      </a:lnTo>
                      <a:lnTo>
                        <a:pt x="857656" y="687393"/>
                      </a:lnTo>
                      <a:lnTo>
                        <a:pt x="0" y="687393"/>
                      </a:lnTo>
                      <a:close/>
                    </a:path>
                  </a:pathLst>
                </a:custGeom>
                <a:solidFill>
                  <a:srgbClr val="34342F"/>
                </a:solidFill>
              </p:spPr>
              <p:txBody>
                <a:bodyPr/>
                <a:lstStyle/>
                <a:p>
                  <a:endParaRPr lang="en-US" dirty="0"/>
                </a:p>
              </p:txBody>
            </p:sp>
            <p:grpSp>
              <p:nvGrpSpPr>
                <p:cNvPr id="59" name="Group 58">
                  <a:extLst>
                    <a:ext uri="{FF2B5EF4-FFF2-40B4-BE49-F238E27FC236}">
                      <a16:creationId xmlns:a16="http://schemas.microsoft.com/office/drawing/2014/main" id="{FB6EB7E5-AA71-6038-BFBE-657A08F957CA}"/>
                    </a:ext>
                  </a:extLst>
                </p:cNvPr>
                <p:cNvGrpSpPr/>
                <p:nvPr/>
              </p:nvGrpSpPr>
              <p:grpSpPr>
                <a:xfrm>
                  <a:off x="5658055" y="2140195"/>
                  <a:ext cx="1410726" cy="1095174"/>
                  <a:chOff x="5658055" y="2146909"/>
                  <a:chExt cx="1410726" cy="1095174"/>
                </a:xfrm>
              </p:grpSpPr>
              <p:grpSp>
                <p:nvGrpSpPr>
                  <p:cNvPr id="54" name="Group 53">
                    <a:extLst>
                      <a:ext uri="{FF2B5EF4-FFF2-40B4-BE49-F238E27FC236}">
                        <a16:creationId xmlns:a16="http://schemas.microsoft.com/office/drawing/2014/main" id="{4AD87227-3EA0-BF22-0D1B-24977A060E93}"/>
                      </a:ext>
                    </a:extLst>
                  </p:cNvPr>
                  <p:cNvGrpSpPr/>
                  <p:nvPr/>
                </p:nvGrpSpPr>
                <p:grpSpPr>
                  <a:xfrm>
                    <a:off x="5658055" y="2445862"/>
                    <a:ext cx="1410726" cy="796221"/>
                    <a:chOff x="5658055" y="2445862"/>
                    <a:chExt cx="1410726" cy="796221"/>
                  </a:xfrm>
                </p:grpSpPr>
                <p:sp>
                  <p:nvSpPr>
                    <p:cNvPr id="89" name="TextBox 89"/>
                    <p:cNvSpPr txBox="1"/>
                    <p:nvPr/>
                  </p:nvSpPr>
                  <p:spPr>
                    <a:xfrm>
                      <a:off x="5658055" y="2445862"/>
                      <a:ext cx="1410726" cy="119969"/>
                    </a:xfrm>
                    <a:prstGeom prst="rect">
                      <a:avLst/>
                    </a:prstGeom>
                  </p:spPr>
                  <p:txBody>
                    <a:bodyPr lIns="0" tIns="0" rIns="0" bIns="0" rtlCol="0" anchor="t">
                      <a:spAutoFit/>
                    </a:bodyPr>
                    <a:lstStyle/>
                    <a:p>
                      <a:pPr>
                        <a:lnSpc>
                          <a:spcPts val="1020"/>
                        </a:lnSpc>
                      </a:pPr>
                      <a:r>
                        <a:rPr lang="en-US" sz="650" dirty="0">
                          <a:solidFill>
                            <a:srgbClr val="FFFFFF"/>
                          </a:solidFill>
                          <a:latin typeface="DM Sans SemiBold" pitchFamily="2" charset="0"/>
                        </a:rPr>
                        <a:t>Founding Year: </a:t>
                      </a:r>
                      <a:r>
                        <a:rPr lang="en-US" sz="650" dirty="0">
                          <a:solidFill>
                            <a:srgbClr val="FFFFFF"/>
                          </a:solidFill>
                          <a:latin typeface="DM Sans 1 Light"/>
                        </a:rPr>
                        <a:t>2005</a:t>
                      </a:r>
                    </a:p>
                  </p:txBody>
                </p:sp>
                <p:sp>
                  <p:nvSpPr>
                    <p:cNvPr id="90" name="TextBox 90"/>
                    <p:cNvSpPr txBox="1"/>
                    <p:nvPr/>
                  </p:nvSpPr>
                  <p:spPr>
                    <a:xfrm>
                      <a:off x="5658055" y="2585786"/>
                      <a:ext cx="1410726" cy="119969"/>
                    </a:xfrm>
                    <a:prstGeom prst="rect">
                      <a:avLst/>
                    </a:prstGeom>
                  </p:spPr>
                  <p:txBody>
                    <a:bodyPr lIns="0" tIns="0" rIns="0" bIns="0" rtlCol="0" anchor="t">
                      <a:spAutoFit/>
                    </a:bodyPr>
                    <a:lstStyle/>
                    <a:p>
                      <a:pPr>
                        <a:lnSpc>
                          <a:spcPts val="1020"/>
                        </a:lnSpc>
                      </a:pPr>
                      <a:r>
                        <a:rPr lang="en-US" sz="650" dirty="0">
                          <a:solidFill>
                            <a:srgbClr val="FFFFFF"/>
                          </a:solidFill>
                          <a:latin typeface="DM Sans SemiBold" pitchFamily="2" charset="0"/>
                        </a:rPr>
                        <a:t>Founder/CEO: </a:t>
                      </a:r>
                      <a:r>
                        <a:rPr lang="en-US" sz="650" dirty="0">
                          <a:solidFill>
                            <a:srgbClr val="FFFFFF"/>
                          </a:solidFill>
                          <a:latin typeface="DM Sans" pitchFamily="2" charset="0"/>
                        </a:rPr>
                        <a:t>John Smith</a:t>
                      </a:r>
                    </a:p>
                  </p:txBody>
                </p:sp>
                <p:sp>
                  <p:nvSpPr>
                    <p:cNvPr id="91" name="TextBox 91"/>
                    <p:cNvSpPr txBox="1"/>
                    <p:nvPr/>
                  </p:nvSpPr>
                  <p:spPr>
                    <a:xfrm>
                      <a:off x="5658055" y="2725710"/>
                      <a:ext cx="1410726" cy="119969"/>
                    </a:xfrm>
                    <a:prstGeom prst="rect">
                      <a:avLst/>
                    </a:prstGeom>
                  </p:spPr>
                  <p:txBody>
                    <a:bodyPr lIns="0" tIns="0" rIns="0" bIns="0" rtlCol="0" anchor="t">
                      <a:spAutoFit/>
                    </a:bodyPr>
                    <a:lstStyle/>
                    <a:p>
                      <a:pPr>
                        <a:lnSpc>
                          <a:spcPts val="1020"/>
                        </a:lnSpc>
                      </a:pPr>
                      <a:r>
                        <a:rPr lang="en-US" sz="650" dirty="0">
                          <a:solidFill>
                            <a:srgbClr val="FFFFFF"/>
                          </a:solidFill>
                          <a:latin typeface="DM Sans SemiBold" pitchFamily="2" charset="0"/>
                        </a:rPr>
                        <a:t>Employees: </a:t>
                      </a:r>
                      <a:r>
                        <a:rPr lang="en-US" sz="650" dirty="0">
                          <a:solidFill>
                            <a:srgbClr val="FFFFFF"/>
                          </a:solidFill>
                          <a:latin typeface="DM Sans" pitchFamily="2" charset="0"/>
                        </a:rPr>
                        <a:t>+400</a:t>
                      </a:r>
                    </a:p>
                  </p:txBody>
                </p:sp>
                <p:sp>
                  <p:nvSpPr>
                    <p:cNvPr id="92" name="TextBox 92"/>
                    <p:cNvSpPr txBox="1"/>
                    <p:nvPr/>
                  </p:nvSpPr>
                  <p:spPr>
                    <a:xfrm>
                      <a:off x="5658055" y="2865633"/>
                      <a:ext cx="1410726" cy="376450"/>
                    </a:xfrm>
                    <a:prstGeom prst="rect">
                      <a:avLst/>
                    </a:prstGeom>
                  </p:spPr>
                  <p:txBody>
                    <a:bodyPr lIns="0" tIns="0" rIns="0" bIns="0" rtlCol="0" anchor="t">
                      <a:spAutoFit/>
                    </a:bodyPr>
                    <a:lstStyle/>
                    <a:p>
                      <a:pPr>
                        <a:lnSpc>
                          <a:spcPts val="1020"/>
                        </a:lnSpc>
                      </a:pPr>
                      <a:r>
                        <a:rPr lang="en-US" sz="650" dirty="0">
                          <a:solidFill>
                            <a:srgbClr val="FFFFFF"/>
                          </a:solidFill>
                          <a:latin typeface="DM Sans SemiBold" pitchFamily="2" charset="0"/>
                        </a:rPr>
                        <a:t>Industry: </a:t>
                      </a:r>
                      <a:r>
                        <a:rPr lang="en-US" sz="650" dirty="0">
                          <a:solidFill>
                            <a:srgbClr val="FFFFFF"/>
                          </a:solidFill>
                          <a:latin typeface="DM Sans" pitchFamily="2" charset="0"/>
                        </a:rPr>
                        <a:t>construction industry, specializing in residential and commercial projects</a:t>
                      </a:r>
                    </a:p>
                  </p:txBody>
                </p:sp>
              </p:grpSp>
              <p:sp>
                <p:nvSpPr>
                  <p:cNvPr id="93" name="TextBox 93"/>
                  <p:cNvSpPr txBox="1"/>
                  <p:nvPr/>
                </p:nvSpPr>
                <p:spPr>
                  <a:xfrm>
                    <a:off x="5658055" y="2146909"/>
                    <a:ext cx="1323373" cy="180975"/>
                  </a:xfrm>
                  <a:prstGeom prst="rect">
                    <a:avLst/>
                  </a:prstGeom>
                </p:spPr>
                <p:txBody>
                  <a:bodyPr lIns="0" tIns="0" rIns="0" bIns="0" rtlCol="0" anchor="t">
                    <a:spAutoFit/>
                  </a:bodyPr>
                  <a:lstStyle/>
                  <a:p>
                    <a:pPr marL="0" lvl="0" indent="0" algn="l">
                      <a:lnSpc>
                        <a:spcPts val="1439"/>
                      </a:lnSpc>
                      <a:spcBef>
                        <a:spcPct val="0"/>
                      </a:spcBef>
                    </a:pPr>
                    <a:r>
                      <a:rPr lang="en-US" sz="1199" b="1" u="none" strike="noStrike" spc="-28" dirty="0">
                        <a:solidFill>
                          <a:srgbClr val="FFFFFF"/>
                        </a:solidFill>
                        <a:latin typeface="Space Grotesk" pitchFamily="2" charset="0"/>
                        <a:cs typeface="Space Grotesk" pitchFamily="2" charset="0"/>
                      </a:rPr>
                      <a:t>KEY INFORMATION</a:t>
                    </a:r>
                  </a:p>
                </p:txBody>
              </p:sp>
            </p:grpSp>
          </p:grpSp>
        </p:grpSp>
        <p:grpSp>
          <p:nvGrpSpPr>
            <p:cNvPr id="72" name="Group 71">
              <a:extLst>
                <a:ext uri="{FF2B5EF4-FFF2-40B4-BE49-F238E27FC236}">
                  <a16:creationId xmlns:a16="http://schemas.microsoft.com/office/drawing/2014/main" id="{6D2DA896-CF7A-A239-3F43-5D7413188218}"/>
                </a:ext>
              </a:extLst>
            </p:cNvPr>
            <p:cNvGrpSpPr/>
            <p:nvPr/>
          </p:nvGrpSpPr>
          <p:grpSpPr>
            <a:xfrm>
              <a:off x="436448" y="482410"/>
              <a:ext cx="6670828" cy="912000"/>
              <a:chOff x="436448" y="482410"/>
              <a:chExt cx="6670828" cy="912000"/>
            </a:xfrm>
          </p:grpSpPr>
          <p:sp>
            <p:nvSpPr>
              <p:cNvPr id="95" name="TextBox 95"/>
              <p:cNvSpPr txBox="1"/>
              <p:nvPr/>
            </p:nvSpPr>
            <p:spPr>
              <a:xfrm>
                <a:off x="455948" y="482410"/>
                <a:ext cx="2004959" cy="122873"/>
              </a:xfrm>
              <a:prstGeom prst="rect">
                <a:avLst/>
              </a:prstGeom>
            </p:spPr>
            <p:txBody>
              <a:bodyPr lIns="0" tIns="0" rIns="0" bIns="0" rtlCol="0" anchor="t">
                <a:spAutoFit/>
              </a:bodyPr>
              <a:lstStyle/>
              <a:p>
                <a:pPr algn="just">
                  <a:lnSpc>
                    <a:spcPts val="997"/>
                  </a:lnSpc>
                  <a:spcBef>
                    <a:spcPct val="0"/>
                  </a:spcBef>
                </a:pPr>
                <a:r>
                  <a:rPr lang="en-US" sz="950" dirty="0">
                    <a:solidFill>
                      <a:srgbClr val="3D3D3D"/>
                    </a:solidFill>
                    <a:latin typeface="Space Grotesk"/>
                  </a:rPr>
                  <a:t>ABC CONSTRUCTION INC.</a:t>
                </a:r>
              </a:p>
            </p:txBody>
          </p:sp>
          <p:sp>
            <p:nvSpPr>
              <p:cNvPr id="96" name="TextBox 96"/>
              <p:cNvSpPr txBox="1"/>
              <p:nvPr/>
            </p:nvSpPr>
            <p:spPr>
              <a:xfrm>
                <a:off x="436448" y="678130"/>
                <a:ext cx="3025097" cy="716280"/>
              </a:xfrm>
              <a:prstGeom prst="rect">
                <a:avLst/>
              </a:prstGeom>
            </p:spPr>
            <p:txBody>
              <a:bodyPr lIns="0" tIns="0" rIns="0" bIns="0" rtlCol="0" anchor="t">
                <a:spAutoFit/>
              </a:bodyPr>
              <a:lstStyle/>
              <a:p>
                <a:pPr>
                  <a:lnSpc>
                    <a:spcPts val="2700"/>
                  </a:lnSpc>
                </a:pPr>
                <a:r>
                  <a:rPr lang="en-US" sz="2700" b="1" spc="-102" dirty="0">
                    <a:solidFill>
                      <a:srgbClr val="34342F"/>
                    </a:solidFill>
                    <a:latin typeface="Space Grotesk" pitchFamily="2" charset="0"/>
                  </a:rPr>
                  <a:t>CONSTRUCTION COMPANY PROFILE</a:t>
                </a:r>
              </a:p>
            </p:txBody>
          </p:sp>
          <p:sp>
            <p:nvSpPr>
              <p:cNvPr id="97" name="TextBox 97"/>
              <p:cNvSpPr txBox="1"/>
              <p:nvPr/>
            </p:nvSpPr>
            <p:spPr>
              <a:xfrm>
                <a:off x="3824697" y="796129"/>
                <a:ext cx="3282579" cy="507681"/>
              </a:xfrm>
              <a:prstGeom prst="rect">
                <a:avLst/>
              </a:prstGeom>
            </p:spPr>
            <p:txBody>
              <a:bodyPr lIns="0" tIns="0" rIns="0" bIns="0" rtlCol="0" anchor="t">
                <a:spAutoFit/>
              </a:bodyPr>
              <a:lstStyle/>
              <a:p>
                <a:pPr marL="0" lvl="0" indent="0" algn="l">
                  <a:lnSpc>
                    <a:spcPts val="844"/>
                  </a:lnSpc>
                </a:pPr>
                <a:r>
                  <a:rPr lang="en-US" sz="649" b="1" dirty="0">
                    <a:solidFill>
                      <a:srgbClr val="3D3D3D"/>
                    </a:solidFill>
                    <a:latin typeface="DM Sans" pitchFamily="2" charset="0"/>
                  </a:rPr>
                  <a:t>ABC Construction Inc</a:t>
                </a:r>
                <a:r>
                  <a:rPr lang="en-US" sz="649" dirty="0">
                    <a:solidFill>
                      <a:srgbClr val="3D3D3D"/>
                    </a:solidFill>
                    <a:latin typeface="DM Sans" pitchFamily="2" charset="0"/>
                  </a:rPr>
                  <a:t>. is a premier construction firm specializing in residential and commercial projects since 2005. Renowned for our commitment to quality, safety, and sustainability, we excel in custom home construction, commercial developments, and green building initiatives. Our strength lies in delivering innovative solutions tailored to clients' unique needs, setting us apart in the industry</a:t>
                </a:r>
              </a:p>
            </p:txBody>
          </p:sp>
        </p:grpSp>
        <p:sp>
          <p:nvSpPr>
            <p:cNvPr id="69" name="TemplateLAB"/>
            <p:cNvSpPr/>
            <p:nvPr/>
          </p:nvSpPr>
          <p:spPr>
            <a:xfrm rot="5400000">
              <a:off x="6986937" y="9153849"/>
              <a:ext cx="576000" cy="95040"/>
            </a:xfrm>
            <a:custGeom>
              <a:avLst/>
              <a:gdLst/>
              <a:ahLst/>
              <a:cxnLst/>
              <a:rect l="l" t="t" r="r" b="b"/>
              <a:pathLst>
                <a:path w="576000" h="95040">
                  <a:moveTo>
                    <a:pt x="0" y="0"/>
                  </a:moveTo>
                  <a:lnTo>
                    <a:pt x="576000" y="0"/>
                  </a:lnTo>
                  <a:lnTo>
                    <a:pt x="576000" y="95040"/>
                  </a:lnTo>
                  <a:lnTo>
                    <a:pt x="0" y="9504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299</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Space Grotesk</vt:lpstr>
      <vt:lpstr>DM Sans 1 Light</vt:lpstr>
      <vt:lpstr>Arial</vt:lpstr>
      <vt:lpstr>DM Sans</vt:lpstr>
      <vt:lpstr>DM Sans SemiBold</vt:lpstr>
      <vt:lpstr>DM Sans Medium</vt:lpstr>
      <vt:lpstr>Calibri</vt:lpstr>
      <vt:lpstr>Space Grotesk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of Company profile template</dc:title>
  <dc:creator>Hoang Anh</dc:creator>
  <cp:lastModifiedBy>Hoang Anh</cp:lastModifiedBy>
  <cp:revision>24</cp:revision>
  <dcterms:created xsi:type="dcterms:W3CDTF">2006-08-16T00:00:00Z</dcterms:created>
  <dcterms:modified xsi:type="dcterms:W3CDTF">2024-03-01T03:58:33Z</dcterms:modified>
  <dc:identifier>DAF-MLSAJGM</dc:identifier>
</cp:coreProperties>
</file>