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Poppins" panose="00000500000000000000" pitchFamily="2" charset="0"/>
      <p:regular r:id="rId3"/>
      <p:bold r:id="rId4"/>
      <p:italic r:id="rId5"/>
      <p:boldItalic r:id="rId6"/>
    </p:embeddedFont>
    <p:embeddedFont>
      <p:font typeface="Poppins Medium" panose="00000600000000000000" pitchFamily="2" charset="0"/>
      <p:regular r:id="rId7"/>
      <p:italic r:id="rId8"/>
    </p:embeddedFont>
    <p:embeddedFont>
      <p:font typeface="Poppins SemiBold" panose="00000700000000000000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555" autoAdjust="0"/>
    <p:restoredTop sz="94622" autoAdjust="0"/>
  </p:normalViewPr>
  <p:slideViewPr>
    <p:cSldViewPr>
      <p:cViewPr>
        <p:scale>
          <a:sx n="100" d="100"/>
          <a:sy n="100" d="100"/>
        </p:scale>
        <p:origin x="3198" y="-11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8">
            <a:extLst>
              <a:ext uri="{FF2B5EF4-FFF2-40B4-BE49-F238E27FC236}">
                <a16:creationId xmlns:a16="http://schemas.microsoft.com/office/drawing/2014/main" id="{8D6DF1ED-CB20-62EC-483F-670003F4E435}"/>
              </a:ext>
            </a:extLst>
          </p:cNvPr>
          <p:cNvGrpSpPr/>
          <p:nvPr/>
        </p:nvGrpSpPr>
        <p:grpSpPr>
          <a:xfrm>
            <a:off x="221050" y="603736"/>
            <a:ext cx="7114401" cy="9869211"/>
            <a:chOff x="221050" y="603736"/>
            <a:chExt cx="7114401" cy="9869211"/>
          </a:xfrm>
        </p:grpSpPr>
        <p:sp>
          <p:nvSpPr>
            <p:cNvPr id="3" name="Freeform 3"/>
            <p:cNvSpPr/>
            <p:nvPr/>
          </p:nvSpPr>
          <p:spPr>
            <a:xfrm>
              <a:off x="221050" y="2537074"/>
              <a:ext cx="7114401" cy="7935873"/>
            </a:xfrm>
            <a:custGeom>
              <a:avLst/>
              <a:gdLst/>
              <a:ahLst/>
              <a:cxnLst/>
              <a:rect l="l" t="t" r="r" b="b"/>
              <a:pathLst>
                <a:path w="2549641" h="2844038">
                  <a:moveTo>
                    <a:pt x="10882" y="0"/>
                  </a:moveTo>
                  <a:lnTo>
                    <a:pt x="2538759" y="0"/>
                  </a:lnTo>
                  <a:cubicBezTo>
                    <a:pt x="2541645" y="0"/>
                    <a:pt x="2544413" y="1146"/>
                    <a:pt x="2546453" y="3187"/>
                  </a:cubicBezTo>
                  <a:cubicBezTo>
                    <a:pt x="2548494" y="5228"/>
                    <a:pt x="2549641" y="7996"/>
                    <a:pt x="2549641" y="10882"/>
                  </a:cubicBezTo>
                  <a:lnTo>
                    <a:pt x="2549641" y="2833156"/>
                  </a:lnTo>
                  <a:cubicBezTo>
                    <a:pt x="2549641" y="2839166"/>
                    <a:pt x="2544769" y="2844038"/>
                    <a:pt x="2538759" y="2844038"/>
                  </a:cubicBezTo>
                  <a:lnTo>
                    <a:pt x="10882" y="2844038"/>
                  </a:lnTo>
                  <a:cubicBezTo>
                    <a:pt x="4872" y="2844038"/>
                    <a:pt x="0" y="2839166"/>
                    <a:pt x="0" y="2833156"/>
                  </a:cubicBezTo>
                  <a:lnTo>
                    <a:pt x="0" y="10882"/>
                  </a:lnTo>
                  <a:cubicBezTo>
                    <a:pt x="0" y="4872"/>
                    <a:pt x="4872" y="0"/>
                    <a:pt x="1088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A2DC862-A402-AE14-1F96-DFBF90DC1E73}"/>
                </a:ext>
              </a:extLst>
            </p:cNvPr>
            <p:cNvGrpSpPr/>
            <p:nvPr/>
          </p:nvGrpSpPr>
          <p:grpSpPr>
            <a:xfrm>
              <a:off x="503848" y="2823035"/>
              <a:ext cx="3109419" cy="7366694"/>
              <a:chOff x="503848" y="2823035"/>
              <a:chExt cx="3109419" cy="736669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03848" y="2823035"/>
                <a:ext cx="3105818" cy="7363951"/>
              </a:xfrm>
              <a:custGeom>
                <a:avLst/>
                <a:gdLst/>
                <a:ahLst/>
                <a:cxnLst/>
                <a:rect l="l" t="t" r="r" b="b"/>
                <a:pathLst>
                  <a:path w="1113055" h="2639074">
                    <a:moveTo>
                      <a:pt x="24927" y="0"/>
                    </a:moveTo>
                    <a:lnTo>
                      <a:pt x="1088128" y="0"/>
                    </a:lnTo>
                    <a:cubicBezTo>
                      <a:pt x="1101895" y="0"/>
                      <a:pt x="1113055" y="11160"/>
                      <a:pt x="1113055" y="24927"/>
                    </a:cubicBezTo>
                    <a:lnTo>
                      <a:pt x="1113055" y="2614147"/>
                    </a:lnTo>
                    <a:cubicBezTo>
                      <a:pt x="1113055" y="2620758"/>
                      <a:pt x="1110429" y="2627098"/>
                      <a:pt x="1105754" y="2631773"/>
                    </a:cubicBezTo>
                    <a:cubicBezTo>
                      <a:pt x="1101079" y="2636448"/>
                      <a:pt x="1094739" y="2639074"/>
                      <a:pt x="1088128" y="2639074"/>
                    </a:cubicBezTo>
                    <a:lnTo>
                      <a:pt x="24927" y="2639074"/>
                    </a:lnTo>
                    <a:cubicBezTo>
                      <a:pt x="11160" y="2639074"/>
                      <a:pt x="0" y="2627914"/>
                      <a:pt x="0" y="2614147"/>
                    </a:cubicBezTo>
                    <a:lnTo>
                      <a:pt x="0" y="24927"/>
                    </a:lnTo>
                    <a:cubicBezTo>
                      <a:pt x="0" y="11160"/>
                      <a:pt x="11160" y="0"/>
                      <a:pt x="24927" y="0"/>
                    </a:cubicBezTo>
                    <a:close/>
                  </a:path>
                </a:pathLst>
              </a:custGeom>
              <a:solidFill>
                <a:srgbClr val="F3F8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079309" y="6748849"/>
                <a:ext cx="1533958" cy="3440880"/>
              </a:xfrm>
              <a:custGeom>
                <a:avLst/>
                <a:gdLst/>
                <a:ahLst/>
                <a:cxnLst/>
                <a:rect l="l" t="t" r="r" b="b"/>
                <a:pathLst>
                  <a:path w="1533958" h="3440880">
                    <a:moveTo>
                      <a:pt x="0" y="0"/>
                    </a:moveTo>
                    <a:lnTo>
                      <a:pt x="1533957" y="0"/>
                    </a:lnTo>
                    <a:lnTo>
                      <a:pt x="1533957" y="3440880"/>
                    </a:lnTo>
                    <a:lnTo>
                      <a:pt x="0" y="34408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6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12431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876DB5F-89B7-7F71-8642-E887FAED8942}"/>
                </a:ext>
              </a:extLst>
            </p:cNvPr>
            <p:cNvGrpSpPr/>
            <p:nvPr/>
          </p:nvGrpSpPr>
          <p:grpSpPr>
            <a:xfrm>
              <a:off x="800897" y="7187556"/>
              <a:ext cx="2275117" cy="2730769"/>
              <a:chOff x="800897" y="7187556"/>
              <a:chExt cx="2275117" cy="2730769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CF0503E7-B24B-D316-E10C-934A8640F845}"/>
                  </a:ext>
                </a:extLst>
              </p:cNvPr>
              <p:cNvGrpSpPr/>
              <p:nvPr/>
            </p:nvGrpSpPr>
            <p:grpSpPr>
              <a:xfrm>
                <a:off x="800897" y="7947220"/>
                <a:ext cx="1966885" cy="257593"/>
                <a:chOff x="800897" y="7947221"/>
                <a:chExt cx="1966885" cy="257593"/>
              </a:xfrm>
            </p:grpSpPr>
            <p:sp>
              <p:nvSpPr>
                <p:cNvPr id="90" name="TextBox 90"/>
                <p:cNvSpPr txBox="1"/>
                <p:nvPr/>
              </p:nvSpPr>
              <p:spPr>
                <a:xfrm>
                  <a:off x="800897" y="7947221"/>
                  <a:ext cx="595892" cy="1365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12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Website</a:t>
                  </a:r>
                </a:p>
              </p:txBody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800897" y="8079137"/>
                  <a:ext cx="1966885" cy="12567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0097B2"/>
                      </a:solidFill>
                      <a:latin typeface="Poppins Medium" panose="00000600000000000000" pitchFamily="2" charset="0"/>
                    </a:rPr>
                    <a:t>www.sparklingcleansolutions.com</a:t>
                  </a: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5AA66AD-FDBD-9F68-1CAB-73CBAD2D59AB}"/>
                  </a:ext>
                </a:extLst>
              </p:cNvPr>
              <p:cNvGrpSpPr/>
              <p:nvPr/>
            </p:nvGrpSpPr>
            <p:grpSpPr>
              <a:xfrm>
                <a:off x="800897" y="7494602"/>
                <a:ext cx="2275117" cy="282097"/>
                <a:chOff x="800897" y="7494602"/>
                <a:chExt cx="2275117" cy="282097"/>
              </a:xfrm>
            </p:grpSpPr>
            <p:sp>
              <p:nvSpPr>
                <p:cNvPr id="93" name="TextBox 93"/>
                <p:cNvSpPr txBox="1"/>
                <p:nvPr/>
              </p:nvSpPr>
              <p:spPr>
                <a:xfrm>
                  <a:off x="800897" y="7494602"/>
                  <a:ext cx="595892" cy="1365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Hotline</a:t>
                  </a:r>
                </a:p>
              </p:txBody>
            </p:sp>
            <p:sp>
              <p:nvSpPr>
                <p:cNvPr id="94" name="TextBox 94"/>
                <p:cNvSpPr txBox="1"/>
                <p:nvPr/>
              </p:nvSpPr>
              <p:spPr>
                <a:xfrm>
                  <a:off x="800897" y="7651022"/>
                  <a:ext cx="2275117" cy="12567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97B2"/>
                      </a:solidFill>
                      <a:latin typeface="Poppins Medium" panose="00000600000000000000" pitchFamily="2" charset="0"/>
                    </a:rPr>
                    <a:t>+123-456-7890</a:t>
                  </a:r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1802F0E9-9DE0-B2EE-D661-4F5419D038A0}"/>
                  </a:ext>
                </a:extLst>
              </p:cNvPr>
              <p:cNvGrpSpPr/>
              <p:nvPr/>
            </p:nvGrpSpPr>
            <p:grpSpPr>
              <a:xfrm>
                <a:off x="800897" y="8375334"/>
                <a:ext cx="2003076" cy="250811"/>
                <a:chOff x="800897" y="8375336"/>
                <a:chExt cx="2003076" cy="250811"/>
              </a:xfrm>
            </p:grpSpPr>
            <p:sp>
              <p:nvSpPr>
                <p:cNvPr id="96" name="TextBox 96"/>
                <p:cNvSpPr txBox="1"/>
                <p:nvPr/>
              </p:nvSpPr>
              <p:spPr>
                <a:xfrm>
                  <a:off x="800897" y="8375336"/>
                  <a:ext cx="595891" cy="1365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12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Email</a:t>
                  </a:r>
                </a:p>
              </p:txBody>
            </p:sp>
            <p:sp>
              <p:nvSpPr>
                <p:cNvPr id="97" name="TextBox 97"/>
                <p:cNvSpPr txBox="1"/>
                <p:nvPr/>
              </p:nvSpPr>
              <p:spPr>
                <a:xfrm>
                  <a:off x="800897" y="8500601"/>
                  <a:ext cx="2003076" cy="1255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dirty="0">
                      <a:solidFill>
                        <a:srgbClr val="0097B2"/>
                      </a:solidFill>
                      <a:latin typeface="Poppins Medium" panose="00000600000000000000" pitchFamily="2" charset="0"/>
                    </a:rPr>
                    <a:t>hello@sparklingcleansolutions.com</a:t>
                  </a: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2E421DB0-1DDC-4F70-C98B-9C69A3A53D7F}"/>
                  </a:ext>
                </a:extLst>
              </p:cNvPr>
              <p:cNvGrpSpPr/>
              <p:nvPr/>
            </p:nvGrpSpPr>
            <p:grpSpPr>
              <a:xfrm>
                <a:off x="800897" y="8796666"/>
                <a:ext cx="2275117" cy="281933"/>
                <a:chOff x="800897" y="8796667"/>
                <a:chExt cx="2275117" cy="281933"/>
              </a:xfrm>
            </p:grpSpPr>
            <p:sp>
              <p:nvSpPr>
                <p:cNvPr id="99" name="TextBox 99"/>
                <p:cNvSpPr txBox="1"/>
                <p:nvPr/>
              </p:nvSpPr>
              <p:spPr>
                <a:xfrm>
                  <a:off x="800897" y="8796667"/>
                  <a:ext cx="595892" cy="1365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Facebook</a:t>
                  </a:r>
                </a:p>
              </p:txBody>
            </p:sp>
            <p:sp>
              <p:nvSpPr>
                <p:cNvPr id="100" name="TextBox 100"/>
                <p:cNvSpPr txBox="1"/>
                <p:nvPr/>
              </p:nvSpPr>
              <p:spPr>
                <a:xfrm>
                  <a:off x="800897" y="8953054"/>
                  <a:ext cx="2275117" cy="1255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97B2"/>
                      </a:solidFill>
                      <a:latin typeface="Poppins Medium" panose="00000600000000000000" pitchFamily="2" charset="0"/>
                    </a:rPr>
                    <a:t>Sparkling Clean Solutions Official</a:t>
                  </a:r>
                </a:p>
              </p:txBody>
            </p:sp>
          </p:grpSp>
          <p:sp>
            <p:nvSpPr>
              <p:cNvPr id="108" name="TextBox 108"/>
              <p:cNvSpPr txBox="1"/>
              <p:nvPr/>
            </p:nvSpPr>
            <p:spPr>
              <a:xfrm>
                <a:off x="800897" y="7187556"/>
                <a:ext cx="1834428" cy="141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099"/>
                  </a:lnSpc>
                </a:pPr>
                <a:r>
                  <a:rPr lang="en-US" sz="999" b="1" u="none" strike="noStrike" dirty="0">
                    <a:solidFill>
                      <a:srgbClr val="0097B2"/>
                    </a:solidFill>
                    <a:latin typeface="Poppins" panose="00000500000000000000" pitchFamily="2" charset="0"/>
                  </a:rPr>
                  <a:t>CONTACT </a:t>
                </a: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FC4DEA1-391E-55A4-B6E3-E18544F9AC77}"/>
                  </a:ext>
                </a:extLst>
              </p:cNvPr>
              <p:cNvGrpSpPr/>
              <p:nvPr/>
            </p:nvGrpSpPr>
            <p:grpSpPr>
              <a:xfrm>
                <a:off x="800897" y="9249120"/>
                <a:ext cx="2275117" cy="669205"/>
                <a:chOff x="800897" y="9249120"/>
                <a:chExt cx="2275117" cy="669205"/>
              </a:xfrm>
            </p:grpSpPr>
            <p:sp>
              <p:nvSpPr>
                <p:cNvPr id="110" name="TextBox 110"/>
                <p:cNvSpPr txBox="1"/>
                <p:nvPr/>
              </p:nvSpPr>
              <p:spPr>
                <a:xfrm>
                  <a:off x="800897" y="9249120"/>
                  <a:ext cx="595892" cy="1365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Location</a:t>
                  </a:r>
                </a:p>
              </p:txBody>
            </p:sp>
            <p:sp>
              <p:nvSpPr>
                <p:cNvPr id="111" name="TextBox 111"/>
                <p:cNvSpPr txBox="1"/>
                <p:nvPr/>
              </p:nvSpPr>
              <p:spPr>
                <a:xfrm>
                  <a:off x="800897" y="9408698"/>
                  <a:ext cx="2275117" cy="50962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dirty="0">
                      <a:solidFill>
                        <a:srgbClr val="0097B2"/>
                      </a:solidFill>
                      <a:latin typeface="Poppins Medium" panose="00000600000000000000" pitchFamily="2" charset="0"/>
                    </a:rPr>
                    <a:t>1234 Sparkling Avenue </a:t>
                  </a:r>
                </a:p>
                <a:p>
                  <a:pPr>
                    <a:lnSpc>
                      <a:spcPts val="960"/>
                    </a:lnSpc>
                  </a:pPr>
                  <a:r>
                    <a:rPr lang="en-US" sz="800" dirty="0">
                      <a:solidFill>
                        <a:srgbClr val="0097B2"/>
                      </a:solidFill>
                      <a:latin typeface="Poppins Medium" panose="00000600000000000000" pitchFamily="2" charset="0"/>
                    </a:rPr>
                    <a:t>Suite 200B </a:t>
                  </a:r>
                </a:p>
                <a:p>
                  <a:pPr>
                    <a:lnSpc>
                      <a:spcPts val="960"/>
                    </a:lnSpc>
                  </a:pPr>
                  <a:r>
                    <a:rPr lang="en-US" sz="800" dirty="0">
                      <a:solidFill>
                        <a:srgbClr val="0097B2"/>
                      </a:solidFill>
                      <a:latin typeface="Poppins Medium" panose="00000600000000000000" pitchFamily="2" charset="0"/>
                    </a:rPr>
                    <a:t>Sunshine City, </a:t>
                  </a:r>
                  <a:r>
                    <a:rPr lang="en-US" sz="800" dirty="0" err="1">
                      <a:solidFill>
                        <a:srgbClr val="0097B2"/>
                      </a:solidFill>
                      <a:latin typeface="Poppins Medium" panose="00000600000000000000" pitchFamily="2" charset="0"/>
                    </a:rPr>
                    <a:t>Cleanstate</a:t>
                  </a:r>
                  <a:r>
                    <a:rPr lang="en-US" sz="800" dirty="0">
                      <a:solidFill>
                        <a:srgbClr val="0097B2"/>
                      </a:solidFill>
                      <a:latin typeface="Poppins Medium" panose="00000600000000000000" pitchFamily="2" charset="0"/>
                    </a:rPr>
                    <a:t> 56789 </a:t>
                  </a:r>
                </a:p>
                <a:p>
                  <a:pPr marL="0" lvl="1" indent="0" algn="l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97B2"/>
                      </a:solidFill>
                      <a:latin typeface="Poppins Medium" panose="00000600000000000000" pitchFamily="2" charset="0"/>
                    </a:rPr>
                    <a:t>United States</a:t>
                  </a:r>
                </a:p>
              </p:txBody>
            </p:sp>
          </p:grp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EE794E7-EA68-4B74-D502-AD048F38EF09}"/>
                </a:ext>
              </a:extLst>
            </p:cNvPr>
            <p:cNvGrpSpPr/>
            <p:nvPr/>
          </p:nvGrpSpPr>
          <p:grpSpPr>
            <a:xfrm>
              <a:off x="3890715" y="7165331"/>
              <a:ext cx="3165437" cy="3021655"/>
              <a:chOff x="3890715" y="7165331"/>
              <a:chExt cx="3165437" cy="3021655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44AFF5D-0273-A539-C40A-F5FF13363CB1}"/>
                  </a:ext>
                </a:extLst>
              </p:cNvPr>
              <p:cNvGrpSpPr/>
              <p:nvPr/>
            </p:nvGrpSpPr>
            <p:grpSpPr>
              <a:xfrm>
                <a:off x="3890715" y="8447419"/>
                <a:ext cx="3165437" cy="793733"/>
                <a:chOff x="3890715" y="8447420"/>
                <a:chExt cx="3165437" cy="793733"/>
              </a:xfrm>
            </p:grpSpPr>
            <p:sp>
              <p:nvSpPr>
                <p:cNvPr id="77" name="Freeform 77"/>
                <p:cNvSpPr/>
                <p:nvPr/>
              </p:nvSpPr>
              <p:spPr>
                <a:xfrm>
                  <a:off x="3890715" y="8447420"/>
                  <a:ext cx="3165437" cy="793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421" h="284456">
                      <a:moveTo>
                        <a:pt x="24458" y="0"/>
                      </a:moveTo>
                      <a:lnTo>
                        <a:pt x="1109963" y="0"/>
                      </a:lnTo>
                      <a:cubicBezTo>
                        <a:pt x="1116450" y="0"/>
                        <a:pt x="1122671" y="2577"/>
                        <a:pt x="1127258" y="7163"/>
                      </a:cubicBezTo>
                      <a:cubicBezTo>
                        <a:pt x="1131844" y="11750"/>
                        <a:pt x="1134421" y="17971"/>
                        <a:pt x="1134421" y="24458"/>
                      </a:cubicBezTo>
                      <a:lnTo>
                        <a:pt x="1134421" y="259998"/>
                      </a:lnTo>
                      <a:cubicBezTo>
                        <a:pt x="1134421" y="266485"/>
                        <a:pt x="1131844" y="272706"/>
                        <a:pt x="1127258" y="277292"/>
                      </a:cubicBezTo>
                      <a:cubicBezTo>
                        <a:pt x="1122671" y="281879"/>
                        <a:pt x="1116450" y="284456"/>
                        <a:pt x="1109963" y="284456"/>
                      </a:cubicBezTo>
                      <a:lnTo>
                        <a:pt x="24458" y="284456"/>
                      </a:lnTo>
                      <a:cubicBezTo>
                        <a:pt x="10950" y="284456"/>
                        <a:pt x="0" y="273506"/>
                        <a:pt x="0" y="259998"/>
                      </a:cubicBezTo>
                      <a:lnTo>
                        <a:pt x="0" y="24458"/>
                      </a:lnTo>
                      <a:cubicBezTo>
                        <a:pt x="0" y="10950"/>
                        <a:pt x="10950" y="0"/>
                        <a:pt x="24458" y="0"/>
                      </a:cubicBezTo>
                      <a:close/>
                    </a:path>
                  </a:pathLst>
                </a:custGeom>
                <a:solidFill>
                  <a:srgbClr val="F3F8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D1C06E04-7C37-35EE-3DA2-7A0F0561EFF9}"/>
                    </a:ext>
                  </a:extLst>
                </p:cNvPr>
                <p:cNvGrpSpPr/>
                <p:nvPr/>
              </p:nvGrpSpPr>
              <p:grpSpPr>
                <a:xfrm>
                  <a:off x="4122844" y="8629811"/>
                  <a:ext cx="2681156" cy="428951"/>
                  <a:chOff x="4122844" y="8629810"/>
                  <a:chExt cx="2681156" cy="428951"/>
                </a:xfrm>
              </p:grpSpPr>
              <p:sp>
                <p:nvSpPr>
                  <p:cNvPr id="82" name="TextBox 82"/>
                  <p:cNvSpPr txBox="1"/>
                  <p:nvPr/>
                </p:nvSpPr>
                <p:spPr>
                  <a:xfrm>
                    <a:off x="4122844" y="8629810"/>
                    <a:ext cx="1370687" cy="1056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1" indent="0" algn="l">
                      <a:lnSpc>
                        <a:spcPts val="800"/>
                      </a:lnSpc>
                    </a:pPr>
                    <a:r>
                      <a:rPr lang="en-US" sz="800" dirty="0">
                        <a:solidFill>
                          <a:srgbClr val="0097B2"/>
                        </a:solidFill>
                        <a:latin typeface="Poppins SemiBold" panose="00000700000000000000" pitchFamily="2" charset="0"/>
                      </a:rPr>
                      <a:t>Eco-Friendly Practices</a:t>
                    </a:r>
                  </a:p>
                </p:txBody>
              </p:sp>
              <p:sp>
                <p:nvSpPr>
                  <p:cNvPr id="83" name="TextBox 83"/>
                  <p:cNvSpPr txBox="1"/>
                  <p:nvPr/>
                </p:nvSpPr>
                <p:spPr>
                  <a:xfrm>
                    <a:off x="4122844" y="8792061"/>
                    <a:ext cx="2681156" cy="26670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9"/>
                      </a:lnSpc>
                    </a:pPr>
                    <a:r>
                      <a:rPr lang="en-US" sz="600" dirty="0">
                        <a:solidFill>
                          <a:srgbClr val="444444"/>
                        </a:solidFill>
                        <a:latin typeface="Poppins" panose="00000500000000000000" pitchFamily="2" charset="0"/>
                      </a:rPr>
                      <a:t>Our sustainable solutions involve green cleaning, reducing carbon footprints for healthier environments with non-toxic formulations and community commitment to local sustainability</a:t>
                    </a:r>
                  </a:p>
                </p:txBody>
              </p:sp>
            </p:grp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B4382B79-B9B9-D6C3-D3E4-4C9C76A07590}"/>
                  </a:ext>
                </a:extLst>
              </p:cNvPr>
              <p:cNvGrpSpPr/>
              <p:nvPr/>
            </p:nvGrpSpPr>
            <p:grpSpPr>
              <a:xfrm>
                <a:off x="3890715" y="9393253"/>
                <a:ext cx="3165437" cy="793733"/>
                <a:chOff x="3890715" y="9393253"/>
                <a:chExt cx="3165437" cy="793733"/>
              </a:xfrm>
            </p:grpSpPr>
            <p:sp>
              <p:nvSpPr>
                <p:cNvPr id="80" name="Freeform 80"/>
                <p:cNvSpPr/>
                <p:nvPr/>
              </p:nvSpPr>
              <p:spPr>
                <a:xfrm>
                  <a:off x="3890715" y="9393253"/>
                  <a:ext cx="3165437" cy="793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421" h="284456">
                      <a:moveTo>
                        <a:pt x="24458" y="0"/>
                      </a:moveTo>
                      <a:lnTo>
                        <a:pt x="1109963" y="0"/>
                      </a:lnTo>
                      <a:cubicBezTo>
                        <a:pt x="1116450" y="0"/>
                        <a:pt x="1122671" y="2577"/>
                        <a:pt x="1127258" y="7163"/>
                      </a:cubicBezTo>
                      <a:cubicBezTo>
                        <a:pt x="1131844" y="11750"/>
                        <a:pt x="1134421" y="17971"/>
                        <a:pt x="1134421" y="24458"/>
                      </a:cubicBezTo>
                      <a:lnTo>
                        <a:pt x="1134421" y="259998"/>
                      </a:lnTo>
                      <a:cubicBezTo>
                        <a:pt x="1134421" y="266485"/>
                        <a:pt x="1131844" y="272706"/>
                        <a:pt x="1127258" y="277292"/>
                      </a:cubicBezTo>
                      <a:cubicBezTo>
                        <a:pt x="1122671" y="281879"/>
                        <a:pt x="1116450" y="284456"/>
                        <a:pt x="1109963" y="284456"/>
                      </a:cubicBezTo>
                      <a:lnTo>
                        <a:pt x="24458" y="284456"/>
                      </a:lnTo>
                      <a:cubicBezTo>
                        <a:pt x="10950" y="284456"/>
                        <a:pt x="0" y="273506"/>
                        <a:pt x="0" y="259998"/>
                      </a:cubicBezTo>
                      <a:lnTo>
                        <a:pt x="0" y="24458"/>
                      </a:lnTo>
                      <a:cubicBezTo>
                        <a:pt x="0" y="10950"/>
                        <a:pt x="10950" y="0"/>
                        <a:pt x="24458" y="0"/>
                      </a:cubicBezTo>
                      <a:close/>
                    </a:path>
                  </a:pathLst>
                </a:custGeom>
                <a:solidFill>
                  <a:srgbClr val="F3F8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2A4CBE21-D705-8458-486F-25C548BBDC99}"/>
                    </a:ext>
                  </a:extLst>
                </p:cNvPr>
                <p:cNvGrpSpPr/>
                <p:nvPr/>
              </p:nvGrpSpPr>
              <p:grpSpPr>
                <a:xfrm>
                  <a:off x="4122844" y="9577232"/>
                  <a:ext cx="2701178" cy="425776"/>
                  <a:chOff x="4122844" y="9577232"/>
                  <a:chExt cx="2701178" cy="425776"/>
                </a:xfrm>
              </p:grpSpPr>
              <p:sp>
                <p:nvSpPr>
                  <p:cNvPr id="84" name="TextBox 84"/>
                  <p:cNvSpPr txBox="1"/>
                  <p:nvPr/>
                </p:nvSpPr>
                <p:spPr>
                  <a:xfrm>
                    <a:off x="4122844" y="9577232"/>
                    <a:ext cx="1648415" cy="1056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1" indent="0" algn="l">
                      <a:lnSpc>
                        <a:spcPts val="80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0097B2"/>
                        </a:solidFill>
                        <a:latin typeface="Poppins SemiBold" panose="00000700000000000000" pitchFamily="2" charset="0"/>
                      </a:rPr>
                      <a:t>Innovation and Technology</a:t>
                    </a:r>
                  </a:p>
                </p:txBody>
              </p:sp>
              <p:sp>
                <p:nvSpPr>
                  <p:cNvPr id="85" name="TextBox 85"/>
                  <p:cNvSpPr txBox="1"/>
                  <p:nvPr/>
                </p:nvSpPr>
                <p:spPr>
                  <a:xfrm>
                    <a:off x="4122844" y="9736308"/>
                    <a:ext cx="2701178" cy="26670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9"/>
                      </a:lnSpc>
                    </a:pPr>
                    <a:r>
                      <a:rPr lang="en-US" sz="600" dirty="0">
                        <a:solidFill>
                          <a:srgbClr val="444444"/>
                        </a:solidFill>
                        <a:latin typeface="Poppins" panose="00000500000000000000" pitchFamily="2" charset="0"/>
                      </a:rPr>
                      <a:t>Employing cutting-edge equipment and digital solutions ensures efficiency and effectiveness with state-of-the-art machinery and continuous improvement through feedback-driven enhancements</a:t>
                    </a:r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F26C84E6-C287-9CBF-8DE7-E11225C31AA9}"/>
                  </a:ext>
                </a:extLst>
              </p:cNvPr>
              <p:cNvGrpSpPr/>
              <p:nvPr/>
            </p:nvGrpSpPr>
            <p:grpSpPr>
              <a:xfrm>
                <a:off x="3890715" y="7501586"/>
                <a:ext cx="3165437" cy="793733"/>
                <a:chOff x="3890715" y="7501586"/>
                <a:chExt cx="3165437" cy="793733"/>
              </a:xfrm>
            </p:grpSpPr>
            <p:sp>
              <p:nvSpPr>
                <p:cNvPr id="74" name="Freeform 74"/>
                <p:cNvSpPr/>
                <p:nvPr/>
              </p:nvSpPr>
              <p:spPr>
                <a:xfrm>
                  <a:off x="3890715" y="7501586"/>
                  <a:ext cx="3165437" cy="793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421" h="284456">
                      <a:moveTo>
                        <a:pt x="24458" y="0"/>
                      </a:moveTo>
                      <a:lnTo>
                        <a:pt x="1109963" y="0"/>
                      </a:lnTo>
                      <a:cubicBezTo>
                        <a:pt x="1116450" y="0"/>
                        <a:pt x="1122671" y="2577"/>
                        <a:pt x="1127258" y="7163"/>
                      </a:cubicBezTo>
                      <a:cubicBezTo>
                        <a:pt x="1131844" y="11750"/>
                        <a:pt x="1134421" y="17971"/>
                        <a:pt x="1134421" y="24458"/>
                      </a:cubicBezTo>
                      <a:lnTo>
                        <a:pt x="1134421" y="259998"/>
                      </a:lnTo>
                      <a:cubicBezTo>
                        <a:pt x="1134421" y="266485"/>
                        <a:pt x="1131844" y="272706"/>
                        <a:pt x="1127258" y="277292"/>
                      </a:cubicBezTo>
                      <a:cubicBezTo>
                        <a:pt x="1122671" y="281879"/>
                        <a:pt x="1116450" y="284456"/>
                        <a:pt x="1109963" y="284456"/>
                      </a:cubicBezTo>
                      <a:lnTo>
                        <a:pt x="24458" y="284456"/>
                      </a:lnTo>
                      <a:cubicBezTo>
                        <a:pt x="10950" y="284456"/>
                        <a:pt x="0" y="273506"/>
                        <a:pt x="0" y="259998"/>
                      </a:cubicBezTo>
                      <a:lnTo>
                        <a:pt x="0" y="24458"/>
                      </a:lnTo>
                      <a:cubicBezTo>
                        <a:pt x="0" y="10950"/>
                        <a:pt x="10950" y="0"/>
                        <a:pt x="24458" y="0"/>
                      </a:cubicBezTo>
                      <a:close/>
                    </a:path>
                  </a:pathLst>
                </a:custGeom>
                <a:solidFill>
                  <a:srgbClr val="F3F8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3BB3C84-F966-C1CF-7ECF-74616CA41F55}"/>
                    </a:ext>
                  </a:extLst>
                </p:cNvPr>
                <p:cNvGrpSpPr/>
                <p:nvPr/>
              </p:nvGrpSpPr>
              <p:grpSpPr>
                <a:xfrm>
                  <a:off x="4122844" y="7683977"/>
                  <a:ext cx="2701178" cy="428951"/>
                  <a:chOff x="4122844" y="7683977"/>
                  <a:chExt cx="2701178" cy="428951"/>
                </a:xfrm>
              </p:grpSpPr>
              <p:sp>
                <p:nvSpPr>
                  <p:cNvPr id="86" name="TextBox 86"/>
                  <p:cNvSpPr txBox="1"/>
                  <p:nvPr/>
                </p:nvSpPr>
                <p:spPr>
                  <a:xfrm>
                    <a:off x="4122844" y="7683977"/>
                    <a:ext cx="1421870" cy="1056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1" indent="0" algn="l">
                      <a:lnSpc>
                        <a:spcPts val="80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0097B2"/>
                        </a:solidFill>
                        <a:latin typeface="Poppins SemiBold" panose="00000700000000000000" pitchFamily="2" charset="0"/>
                      </a:rPr>
                      <a:t>Reliability and Expertise</a:t>
                    </a:r>
                  </a:p>
                </p:txBody>
              </p:sp>
              <p:sp>
                <p:nvSpPr>
                  <p:cNvPr id="87" name="TextBox 87"/>
                  <p:cNvSpPr txBox="1"/>
                  <p:nvPr/>
                </p:nvSpPr>
                <p:spPr>
                  <a:xfrm>
                    <a:off x="4122844" y="7846228"/>
                    <a:ext cx="2701178" cy="26670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9"/>
                      </a:lnSpc>
                    </a:pPr>
                    <a:r>
                      <a:rPr lang="en-US" sz="600" dirty="0">
                        <a:solidFill>
                          <a:srgbClr val="444444"/>
                        </a:solidFill>
                        <a:latin typeface="Poppins" panose="00000500000000000000" pitchFamily="2" charset="0"/>
                      </a:rPr>
                      <a:t>Our certified, trained professionals ensure consistent quality assurance and attention to detail, providing client-centric, responsive, and personalized cleaning solutions for utmost customer satisfaction</a:t>
                    </a:r>
                  </a:p>
                </p:txBody>
              </p:sp>
            </p:grpSp>
          </p:grpSp>
          <p:sp>
            <p:nvSpPr>
              <p:cNvPr id="88" name="TextBox 88"/>
              <p:cNvSpPr txBox="1"/>
              <p:nvPr/>
            </p:nvSpPr>
            <p:spPr>
              <a:xfrm>
                <a:off x="3919614" y="7165331"/>
                <a:ext cx="2201811" cy="1608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2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0097B2"/>
                    </a:solidFill>
                    <a:latin typeface="Poppins" panose="00000500000000000000" pitchFamily="2" charset="0"/>
                  </a:rPr>
                  <a:t>WHY US?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4EE884D-4794-A6F4-88C1-E147BA510B41}"/>
                </a:ext>
              </a:extLst>
            </p:cNvPr>
            <p:cNvGrpSpPr/>
            <p:nvPr/>
          </p:nvGrpSpPr>
          <p:grpSpPr>
            <a:xfrm>
              <a:off x="3919614" y="5801453"/>
              <a:ext cx="3136538" cy="854639"/>
              <a:chOff x="3919614" y="5801453"/>
              <a:chExt cx="3136538" cy="854639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6505220" y="6105160"/>
                <a:ext cx="550932" cy="550932"/>
              </a:xfrm>
              <a:custGeom>
                <a:avLst/>
                <a:gdLst/>
                <a:ahLst/>
                <a:cxnLst/>
                <a:rect l="l" t="t" r="r" b="b"/>
                <a:pathLst>
                  <a:path w="550932" h="550932">
                    <a:moveTo>
                      <a:pt x="0" y="0"/>
                    </a:moveTo>
                    <a:lnTo>
                      <a:pt x="550932" y="0"/>
                    </a:lnTo>
                    <a:lnTo>
                      <a:pt x="550932" y="550933"/>
                    </a:lnTo>
                    <a:lnTo>
                      <a:pt x="0" y="5509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19999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3922801" y="6105160"/>
                <a:ext cx="546926" cy="550932"/>
              </a:xfrm>
              <a:custGeom>
                <a:avLst/>
                <a:gdLst/>
                <a:ahLst/>
                <a:cxnLst/>
                <a:rect l="l" t="t" r="r" b="b"/>
                <a:pathLst>
                  <a:path w="546926" h="550932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550933"/>
                    </a:lnTo>
                    <a:lnTo>
                      <a:pt x="0" y="5509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19999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4728082" y="6109193"/>
                <a:ext cx="550904" cy="546898"/>
              </a:xfrm>
              <a:custGeom>
                <a:avLst/>
                <a:gdLst/>
                <a:ahLst/>
                <a:cxnLst/>
                <a:rect l="l" t="t" r="r" b="b"/>
                <a:pathLst>
                  <a:path w="550904" h="546898">
                    <a:moveTo>
                      <a:pt x="0" y="0"/>
                    </a:moveTo>
                    <a:lnTo>
                      <a:pt x="550904" y="0"/>
                    </a:lnTo>
                    <a:lnTo>
                      <a:pt x="550904" y="546898"/>
                    </a:lnTo>
                    <a:lnTo>
                      <a:pt x="0" y="5468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19999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/>
              <p:nvPr/>
            </p:nvSpPr>
            <p:spPr>
              <a:xfrm>
                <a:off x="5537341" y="6041482"/>
                <a:ext cx="709525" cy="614609"/>
              </a:xfrm>
              <a:custGeom>
                <a:avLst/>
                <a:gdLst/>
                <a:ahLst/>
                <a:cxnLst/>
                <a:rect l="l" t="t" r="r" b="b"/>
                <a:pathLst>
                  <a:path w="709525" h="614609">
                    <a:moveTo>
                      <a:pt x="0" y="0"/>
                    </a:moveTo>
                    <a:lnTo>
                      <a:pt x="709525" y="0"/>
                    </a:lnTo>
                    <a:lnTo>
                      <a:pt x="709525" y="614609"/>
                    </a:lnTo>
                    <a:lnTo>
                      <a:pt x="0" y="6146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alphaModFix amt="19999"/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3919614" y="5801453"/>
                <a:ext cx="2201811" cy="1608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2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0097B2"/>
                    </a:solidFill>
                    <a:latin typeface="Poppins" panose="00000500000000000000" pitchFamily="2" charset="0"/>
                  </a:rPr>
                  <a:t>KEY CUSTOMERS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E21A4A5-DF8B-EF18-73A1-2A0D7B77CE4B}"/>
                </a:ext>
              </a:extLst>
            </p:cNvPr>
            <p:cNvGrpSpPr/>
            <p:nvPr/>
          </p:nvGrpSpPr>
          <p:grpSpPr>
            <a:xfrm>
              <a:off x="3919614" y="4264583"/>
              <a:ext cx="3136538" cy="1005917"/>
              <a:chOff x="3919614" y="4264583"/>
              <a:chExt cx="3136538" cy="1005917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3919614" y="4264583"/>
                <a:ext cx="2201810" cy="1608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2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97B2"/>
                    </a:solidFill>
                    <a:latin typeface="Poppins" panose="00000500000000000000" pitchFamily="2" charset="0"/>
                  </a:rPr>
                  <a:t>OUR SERVICES</a:t>
                </a: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3919614" y="4546352"/>
                <a:ext cx="162720" cy="162720"/>
              </a:xfrm>
              <a:custGeom>
                <a:avLst/>
                <a:gdLst/>
                <a:ahLst/>
                <a:cxnLst/>
                <a:rect l="l" t="t" r="r" b="b"/>
                <a:pathLst>
                  <a:path w="216960" h="216960">
                    <a:moveTo>
                      <a:pt x="0" y="0"/>
                    </a:moveTo>
                    <a:lnTo>
                      <a:pt x="216960" y="0"/>
                    </a:lnTo>
                    <a:lnTo>
                      <a:pt x="216960" y="216960"/>
                    </a:lnTo>
                    <a:lnTo>
                      <a:pt x="0" y="216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163399" y="4490358"/>
                <a:ext cx="1330132" cy="2018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760"/>
                  </a:lnSpc>
                </a:pPr>
                <a:r>
                  <a:rPr lang="en-US" sz="800" dirty="0">
                    <a:solidFill>
                      <a:srgbClr val="444444"/>
                    </a:solidFill>
                    <a:latin typeface="Poppins SemiBold" panose="00000700000000000000" pitchFamily="2" charset="0"/>
                  </a:rPr>
                  <a:t>Residential Cleaning</a:t>
                </a: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5722800" y="4546352"/>
                <a:ext cx="162720" cy="162720"/>
              </a:xfrm>
              <a:custGeom>
                <a:avLst/>
                <a:gdLst/>
                <a:ahLst/>
                <a:cxnLst/>
                <a:rect l="l" t="t" r="r" b="b"/>
                <a:pathLst>
                  <a:path w="216960" h="216960">
                    <a:moveTo>
                      <a:pt x="0" y="0"/>
                    </a:moveTo>
                    <a:lnTo>
                      <a:pt x="216960" y="0"/>
                    </a:lnTo>
                    <a:lnTo>
                      <a:pt x="216960" y="216960"/>
                    </a:lnTo>
                    <a:lnTo>
                      <a:pt x="0" y="216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5966585" y="4490358"/>
                <a:ext cx="1089567" cy="2018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7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444444"/>
                    </a:solidFill>
                    <a:latin typeface="Poppins SemiBold" panose="00000700000000000000" pitchFamily="2" charset="0"/>
                  </a:rPr>
                  <a:t>Carpet Cleaning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3919614" y="4827066"/>
                <a:ext cx="162720" cy="162720"/>
              </a:xfrm>
              <a:custGeom>
                <a:avLst/>
                <a:gdLst/>
                <a:ahLst/>
                <a:cxnLst/>
                <a:rect l="l" t="t" r="r" b="b"/>
                <a:pathLst>
                  <a:path w="216960" h="216960">
                    <a:moveTo>
                      <a:pt x="0" y="0"/>
                    </a:moveTo>
                    <a:lnTo>
                      <a:pt x="216960" y="0"/>
                    </a:lnTo>
                    <a:lnTo>
                      <a:pt x="216960" y="216960"/>
                    </a:lnTo>
                    <a:lnTo>
                      <a:pt x="0" y="216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163399" y="4771072"/>
                <a:ext cx="1330132" cy="2018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7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444444"/>
                    </a:solidFill>
                    <a:latin typeface="Poppins SemiBold" panose="00000700000000000000" pitchFamily="2" charset="0"/>
                  </a:rPr>
                  <a:t>Commercial Cleaning</a:t>
                </a: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22800" y="4827066"/>
                <a:ext cx="162720" cy="162720"/>
              </a:xfrm>
              <a:custGeom>
                <a:avLst/>
                <a:gdLst/>
                <a:ahLst/>
                <a:cxnLst/>
                <a:rect l="l" t="t" r="r" b="b"/>
                <a:pathLst>
                  <a:path w="216960" h="216960">
                    <a:moveTo>
                      <a:pt x="0" y="0"/>
                    </a:moveTo>
                    <a:lnTo>
                      <a:pt x="216960" y="0"/>
                    </a:lnTo>
                    <a:lnTo>
                      <a:pt x="216960" y="216960"/>
                    </a:lnTo>
                    <a:lnTo>
                      <a:pt x="0" y="216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966585" y="4771072"/>
                <a:ext cx="1089567" cy="2018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7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444444"/>
                    </a:solidFill>
                    <a:latin typeface="Poppins SemiBold" panose="00000700000000000000" pitchFamily="2" charset="0"/>
                  </a:rPr>
                  <a:t>Window Cleaning</a:t>
                </a: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3919614" y="5107780"/>
                <a:ext cx="162720" cy="162720"/>
              </a:xfrm>
              <a:custGeom>
                <a:avLst/>
                <a:gdLst/>
                <a:ahLst/>
                <a:cxnLst/>
                <a:rect l="l" t="t" r="r" b="b"/>
                <a:pathLst>
                  <a:path w="216960" h="216960">
                    <a:moveTo>
                      <a:pt x="0" y="0"/>
                    </a:moveTo>
                    <a:lnTo>
                      <a:pt x="216960" y="0"/>
                    </a:lnTo>
                    <a:lnTo>
                      <a:pt x="216960" y="216960"/>
                    </a:lnTo>
                    <a:lnTo>
                      <a:pt x="0" y="216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4163399" y="5051786"/>
                <a:ext cx="1330132" cy="2018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7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444444"/>
                    </a:solidFill>
                    <a:latin typeface="Poppins SemiBold" panose="00000700000000000000" pitchFamily="2" charset="0"/>
                  </a:rPr>
                  <a:t>Janitorial Services</a:t>
                </a: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722800" y="5107780"/>
                <a:ext cx="162720" cy="162720"/>
              </a:xfrm>
              <a:custGeom>
                <a:avLst/>
                <a:gdLst/>
                <a:ahLst/>
                <a:cxnLst/>
                <a:rect l="l" t="t" r="r" b="b"/>
                <a:pathLst>
                  <a:path w="216960" h="216960">
                    <a:moveTo>
                      <a:pt x="0" y="0"/>
                    </a:moveTo>
                    <a:lnTo>
                      <a:pt x="216960" y="0"/>
                    </a:lnTo>
                    <a:lnTo>
                      <a:pt x="216960" y="216960"/>
                    </a:lnTo>
                    <a:lnTo>
                      <a:pt x="0" y="216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5966585" y="5051786"/>
                <a:ext cx="1089567" cy="2018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7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444444"/>
                    </a:solidFill>
                    <a:latin typeface="Poppins SemiBold" panose="00000700000000000000" pitchFamily="2" charset="0"/>
                  </a:rPr>
                  <a:t>Deep Cleaning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A76E58-CFA1-BF48-7A82-D05C10CDF9D0}"/>
                </a:ext>
              </a:extLst>
            </p:cNvPr>
            <p:cNvGrpSpPr/>
            <p:nvPr/>
          </p:nvGrpSpPr>
          <p:grpSpPr>
            <a:xfrm>
              <a:off x="3919614" y="2997273"/>
              <a:ext cx="3087526" cy="770429"/>
              <a:chOff x="3919614" y="2997273"/>
              <a:chExt cx="3087526" cy="770429"/>
            </a:xfrm>
          </p:grpSpPr>
          <p:sp>
            <p:nvSpPr>
              <p:cNvPr id="106" name="TextBox 106"/>
              <p:cNvSpPr txBox="1"/>
              <p:nvPr/>
            </p:nvSpPr>
            <p:spPr>
              <a:xfrm>
                <a:off x="3919614" y="2997273"/>
                <a:ext cx="2201810" cy="1608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2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97B2"/>
                    </a:solidFill>
                    <a:latin typeface="Poppins" panose="00000500000000000000" pitchFamily="2" charset="0"/>
                  </a:rPr>
                  <a:t>ABOUT US</a:t>
                </a:r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3919614" y="3209985"/>
                <a:ext cx="3087526" cy="5577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</a:pPr>
                <a:r>
                  <a:rPr lang="en-US" sz="800" dirty="0">
                    <a:solidFill>
                      <a:srgbClr val="444444"/>
                    </a:solidFill>
                    <a:latin typeface="Poppins" panose="00000500000000000000" pitchFamily="2" charset="0"/>
                  </a:rPr>
                  <a:t>Founded in </a:t>
                </a:r>
                <a:r>
                  <a:rPr lang="en-US" sz="800" dirty="0">
                    <a:solidFill>
                      <a:srgbClr val="444444"/>
                    </a:solidFill>
                    <a:latin typeface="Poppins SemiBold" panose="00000700000000000000" pitchFamily="2" charset="0"/>
                  </a:rPr>
                  <a:t>2004</a:t>
                </a:r>
                <a:r>
                  <a:rPr lang="en-US" sz="800" dirty="0">
                    <a:solidFill>
                      <a:srgbClr val="444444"/>
                    </a:solidFill>
                    <a:latin typeface="Poppins" panose="00000500000000000000" pitchFamily="2" charset="0"/>
                  </a:rPr>
                  <a:t> by </a:t>
                </a:r>
                <a:r>
                  <a:rPr lang="en-US" sz="800" dirty="0">
                    <a:solidFill>
                      <a:srgbClr val="444444"/>
                    </a:solidFill>
                    <a:latin typeface="Poppins SemiBold" panose="00000700000000000000" pitchFamily="2" charset="0"/>
                  </a:rPr>
                  <a:t>Sarah Johnson</a:t>
                </a:r>
                <a:r>
                  <a:rPr lang="en-US" sz="800" dirty="0">
                    <a:solidFill>
                      <a:srgbClr val="444444"/>
                    </a:solidFill>
                    <a:latin typeface="Poppins" panose="00000500000000000000" pitchFamily="2" charset="0"/>
                  </a:rPr>
                  <a:t>, Sparkling Clean Solutions has grown from a local cleaning service to a trusted provider of residential and commercial cleaning solutions in the greater metropolitan area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A9FCEEF-B679-548B-D9C3-87C7D6E28F39}"/>
                </a:ext>
              </a:extLst>
            </p:cNvPr>
            <p:cNvGrpSpPr/>
            <p:nvPr/>
          </p:nvGrpSpPr>
          <p:grpSpPr>
            <a:xfrm>
              <a:off x="800401" y="2994892"/>
              <a:ext cx="2512697" cy="3746451"/>
              <a:chOff x="800401" y="2994892"/>
              <a:chExt cx="2512697" cy="3746451"/>
            </a:xfrm>
          </p:grpSpPr>
          <p:sp>
            <p:nvSpPr>
              <p:cNvPr id="27" name="AutoShape 27"/>
              <p:cNvSpPr/>
              <p:nvPr/>
            </p:nvSpPr>
            <p:spPr>
              <a:xfrm>
                <a:off x="1286782" y="3492189"/>
                <a:ext cx="0" cy="3241109"/>
              </a:xfrm>
              <a:prstGeom prst="line">
                <a:avLst/>
              </a:prstGeom>
              <a:ln w="9525" cap="flat">
                <a:solidFill>
                  <a:srgbClr val="0097B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V="1">
                <a:off x="800417" y="6733298"/>
                <a:ext cx="2512681" cy="8045"/>
              </a:xfrm>
              <a:prstGeom prst="line">
                <a:avLst/>
              </a:prstGeom>
              <a:ln w="9525" cap="flat">
                <a:solidFill>
                  <a:srgbClr val="0097B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806F0F5-7286-6360-D1A4-1512AED977D8}"/>
                  </a:ext>
                </a:extLst>
              </p:cNvPr>
              <p:cNvGrpSpPr/>
              <p:nvPr/>
            </p:nvGrpSpPr>
            <p:grpSpPr>
              <a:xfrm>
                <a:off x="800401" y="5396661"/>
                <a:ext cx="2512697" cy="170496"/>
                <a:chOff x="800401" y="5398182"/>
                <a:chExt cx="2512697" cy="170496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1252195" y="5448843"/>
                  <a:ext cx="69173" cy="69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97B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1452547" y="5415271"/>
                  <a:ext cx="1860551" cy="1363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7"/>
                    </a:lnSpc>
                    <a:spcBef>
                      <a:spcPct val="0"/>
                    </a:spcBef>
                  </a:pPr>
                  <a:r>
                    <a:rPr lang="en-US" sz="798" u="none" strike="noStrike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Recipient of 'Best Cleaning Service' 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800401" y="5398182"/>
                  <a:ext cx="443929" cy="1704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7"/>
                    </a:lnSpc>
                    <a:spcBef>
                      <a:spcPct val="0"/>
                    </a:spcBef>
                  </a:pPr>
                  <a:r>
                    <a:rPr lang="en-US" sz="998" u="none" strike="noStrike" dirty="0">
                      <a:solidFill>
                        <a:srgbClr val="444444"/>
                      </a:solidFill>
                      <a:latin typeface="Poppins SemiBold" panose="00000700000000000000" pitchFamily="2" charset="0"/>
                    </a:rPr>
                    <a:t>2010</a:t>
                  </a: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D792537-DDE2-17FC-D879-EFD8DBCD3922}"/>
                  </a:ext>
                </a:extLst>
              </p:cNvPr>
              <p:cNvGrpSpPr/>
              <p:nvPr/>
            </p:nvGrpSpPr>
            <p:grpSpPr>
              <a:xfrm>
                <a:off x="800401" y="5801332"/>
                <a:ext cx="2512697" cy="275525"/>
                <a:chOff x="800401" y="5802091"/>
                <a:chExt cx="2512697" cy="275525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1252195" y="5905267"/>
                  <a:ext cx="69173" cy="69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97B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1452547" y="5802091"/>
                  <a:ext cx="1860551" cy="2755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7"/>
                    </a:lnSpc>
                  </a:pPr>
                  <a:r>
                    <a:rPr lang="en-US" sz="798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Expanded services to neighboring metropolitan areas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800401" y="5854606"/>
                  <a:ext cx="443929" cy="1704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7"/>
                    </a:lnSpc>
                    <a:spcBef>
                      <a:spcPct val="0"/>
                    </a:spcBef>
                  </a:pPr>
                  <a:r>
                    <a:rPr lang="en-US" sz="998" u="none" strike="noStrike" dirty="0">
                      <a:solidFill>
                        <a:srgbClr val="444444"/>
                      </a:solidFill>
                      <a:latin typeface="Poppins SemiBold" panose="00000700000000000000" pitchFamily="2" charset="0"/>
                    </a:rPr>
                    <a:t>2008</a:t>
                  </a: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6FD2A90-2828-C9F5-77CB-69E2D88FA0C4}"/>
                  </a:ext>
                </a:extLst>
              </p:cNvPr>
              <p:cNvGrpSpPr/>
              <p:nvPr/>
            </p:nvGrpSpPr>
            <p:grpSpPr>
              <a:xfrm>
                <a:off x="800401" y="6311030"/>
                <a:ext cx="1967381" cy="170496"/>
                <a:chOff x="800401" y="6311030"/>
                <a:chExt cx="1967381" cy="170496"/>
              </a:xfrm>
            </p:grpSpPr>
            <p:sp>
              <p:nvSpPr>
                <p:cNvPr id="42" name="Freeform 42"/>
                <p:cNvSpPr/>
                <p:nvPr/>
              </p:nvSpPr>
              <p:spPr>
                <a:xfrm>
                  <a:off x="1252195" y="6361691"/>
                  <a:ext cx="69172" cy="69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97B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1452547" y="6327019"/>
                  <a:ext cx="1315235" cy="13851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7"/>
                    </a:lnSpc>
                    <a:spcBef>
                      <a:spcPct val="0"/>
                    </a:spcBef>
                  </a:pPr>
                  <a:r>
                    <a:rPr lang="en-US" sz="798" u="none" strike="noStrike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Company Inception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800401" y="6311030"/>
                  <a:ext cx="443929" cy="1704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7"/>
                    </a:lnSpc>
                    <a:spcBef>
                      <a:spcPct val="0"/>
                    </a:spcBef>
                  </a:pPr>
                  <a:r>
                    <a:rPr lang="en-US" sz="998" u="none" strike="noStrike" dirty="0">
                      <a:solidFill>
                        <a:srgbClr val="444444"/>
                      </a:solidFill>
                      <a:latin typeface="Poppins SemiBold" panose="00000700000000000000" pitchFamily="2" charset="0"/>
                    </a:rPr>
                    <a:t>2004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A28AF927-3703-AE0C-785C-FA7189AAE745}"/>
                  </a:ext>
                </a:extLst>
              </p:cNvPr>
              <p:cNvGrpSpPr/>
              <p:nvPr/>
            </p:nvGrpSpPr>
            <p:grpSpPr>
              <a:xfrm>
                <a:off x="800401" y="4886961"/>
                <a:ext cx="2185966" cy="275525"/>
                <a:chOff x="800401" y="4887077"/>
                <a:chExt cx="2185966" cy="275525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1252195" y="4990252"/>
                  <a:ext cx="69173" cy="69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97B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1452547" y="4887077"/>
                  <a:ext cx="1533820" cy="2755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7"/>
                    </a:lnSpc>
                    <a:spcBef>
                      <a:spcPct val="0"/>
                    </a:spcBef>
                  </a:pPr>
                  <a:r>
                    <a:rPr lang="en-US" sz="798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Implemented innovative green cleaning technologies</a:t>
                  </a:r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800401" y="4939591"/>
                  <a:ext cx="443929" cy="1704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7"/>
                    </a:lnSpc>
                    <a:spcBef>
                      <a:spcPct val="0"/>
                    </a:spcBef>
                  </a:pPr>
                  <a:r>
                    <a:rPr lang="en-US" sz="998" u="none" strike="noStrike" dirty="0">
                      <a:solidFill>
                        <a:srgbClr val="444444"/>
                      </a:solidFill>
                      <a:latin typeface="Poppins SemiBold" panose="00000700000000000000" pitchFamily="2" charset="0"/>
                    </a:rPr>
                    <a:t>2013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F53528B-F117-31BF-D6B1-94C9EF0A4796}"/>
                  </a:ext>
                </a:extLst>
              </p:cNvPr>
              <p:cNvGrpSpPr/>
              <p:nvPr/>
            </p:nvGrpSpPr>
            <p:grpSpPr>
              <a:xfrm>
                <a:off x="800401" y="4377261"/>
                <a:ext cx="2185966" cy="275525"/>
                <a:chOff x="800401" y="4375279"/>
                <a:chExt cx="2185966" cy="275525"/>
              </a:xfrm>
            </p:grpSpPr>
            <p:sp>
              <p:nvSpPr>
                <p:cNvPr id="54" name="Freeform 54"/>
                <p:cNvSpPr/>
                <p:nvPr/>
              </p:nvSpPr>
              <p:spPr>
                <a:xfrm>
                  <a:off x="1252195" y="4478455"/>
                  <a:ext cx="69173" cy="69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97B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1452547" y="4375279"/>
                  <a:ext cx="1533820" cy="2755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7"/>
                    </a:lnSpc>
                    <a:spcBef>
                      <a:spcPct val="0"/>
                    </a:spcBef>
                  </a:pPr>
                  <a:r>
                    <a:rPr lang="en-US" sz="798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Reached 1000+ satisfied residential clientele</a:t>
                  </a:r>
                </a:p>
              </p:txBody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800401" y="4427794"/>
                  <a:ext cx="443929" cy="1704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7"/>
                    </a:lnSpc>
                    <a:spcBef>
                      <a:spcPct val="0"/>
                    </a:spcBef>
                  </a:pPr>
                  <a:r>
                    <a:rPr lang="en-US" sz="998" u="none" strike="noStrike" dirty="0">
                      <a:solidFill>
                        <a:srgbClr val="444444"/>
                      </a:solidFill>
                      <a:latin typeface="Poppins SemiBold" panose="00000700000000000000" pitchFamily="2" charset="0"/>
                    </a:rPr>
                    <a:t>2016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CBFA962-DF46-3C3F-D6D6-4182C9A3A6CC}"/>
                  </a:ext>
                </a:extLst>
              </p:cNvPr>
              <p:cNvGrpSpPr/>
              <p:nvPr/>
            </p:nvGrpSpPr>
            <p:grpSpPr>
              <a:xfrm>
                <a:off x="800401" y="3860057"/>
                <a:ext cx="2512681" cy="283029"/>
                <a:chOff x="800401" y="3854966"/>
                <a:chExt cx="2512681" cy="283029"/>
              </a:xfrm>
            </p:grpSpPr>
            <p:sp>
              <p:nvSpPr>
                <p:cNvPr id="59" name="Freeform 59"/>
                <p:cNvSpPr/>
                <p:nvPr/>
              </p:nvSpPr>
              <p:spPr>
                <a:xfrm>
                  <a:off x="1252195" y="3961894"/>
                  <a:ext cx="69173" cy="69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97B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1452547" y="3854966"/>
                  <a:ext cx="1860535" cy="28302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7"/>
                    </a:lnSpc>
                    <a:spcBef>
                      <a:spcPct val="0"/>
                    </a:spcBef>
                  </a:pPr>
                  <a:r>
                    <a:rPr lang="en-US" sz="798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Partnered with leading commercial property developers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800401" y="3911233"/>
                  <a:ext cx="443929" cy="1704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7"/>
                    </a:lnSpc>
                  </a:pPr>
                  <a:r>
                    <a:rPr lang="en-US" sz="998" dirty="0">
                      <a:solidFill>
                        <a:srgbClr val="444444"/>
                      </a:solidFill>
                      <a:latin typeface="Poppins SemiBold" panose="00000700000000000000" pitchFamily="2" charset="0"/>
                    </a:rPr>
                    <a:t>2018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7D0C77A-6A8C-FA6C-1923-F7D325BBD72E}"/>
                  </a:ext>
                </a:extLst>
              </p:cNvPr>
              <p:cNvGrpSpPr/>
              <p:nvPr/>
            </p:nvGrpSpPr>
            <p:grpSpPr>
              <a:xfrm>
                <a:off x="800401" y="3347186"/>
                <a:ext cx="2512681" cy="278696"/>
                <a:chOff x="800401" y="3347186"/>
                <a:chExt cx="2512681" cy="278696"/>
              </a:xfrm>
            </p:grpSpPr>
            <p:sp>
              <p:nvSpPr>
                <p:cNvPr id="62" name="Freeform 62"/>
                <p:cNvSpPr/>
                <p:nvPr/>
              </p:nvSpPr>
              <p:spPr>
                <a:xfrm>
                  <a:off x="1252195" y="3451947"/>
                  <a:ext cx="69173" cy="69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97B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1452547" y="3347186"/>
                  <a:ext cx="1860535" cy="2786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7"/>
                    </a:lnSpc>
                    <a:spcBef>
                      <a:spcPct val="0"/>
                    </a:spcBef>
                  </a:pPr>
                  <a:r>
                    <a:rPr lang="en-US" sz="798" dirty="0">
                      <a:solidFill>
                        <a:srgbClr val="444444"/>
                      </a:solidFill>
                      <a:latin typeface="Poppins" panose="00000500000000000000" pitchFamily="2" charset="0"/>
                    </a:rPr>
                    <a:t>Maintained zero workplace safety incidents consistently</a:t>
                  </a:r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800401" y="3401286"/>
                  <a:ext cx="443929" cy="1704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7"/>
                    </a:lnSpc>
                    <a:spcBef>
                      <a:spcPct val="0"/>
                    </a:spcBef>
                  </a:pPr>
                  <a:r>
                    <a:rPr lang="en-US" sz="998" u="none" strike="noStrike" dirty="0">
                      <a:solidFill>
                        <a:srgbClr val="444444"/>
                      </a:solidFill>
                      <a:latin typeface="Poppins SemiBold" panose="00000700000000000000" pitchFamily="2" charset="0"/>
                    </a:rPr>
                    <a:t>2020</a:t>
                  </a:r>
                </a:p>
              </p:txBody>
            </p:sp>
          </p:grpSp>
          <p:sp>
            <p:nvSpPr>
              <p:cNvPr id="104" name="TextBox 104"/>
              <p:cNvSpPr txBox="1"/>
              <p:nvPr/>
            </p:nvSpPr>
            <p:spPr>
              <a:xfrm>
                <a:off x="800401" y="2994892"/>
                <a:ext cx="2201811" cy="1608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>
                  <a:lnSpc>
                    <a:spcPts val="12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0097B2"/>
                    </a:solidFill>
                    <a:latin typeface="Poppins" panose="00000500000000000000" pitchFamily="2" charset="0"/>
                  </a:rPr>
                  <a:t>ACHIEVEMENTS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CF30E98-94CF-85DD-F906-7E8FDD38AE2C}"/>
                </a:ext>
              </a:extLst>
            </p:cNvPr>
            <p:cNvGrpSpPr/>
            <p:nvPr/>
          </p:nvGrpSpPr>
          <p:grpSpPr>
            <a:xfrm>
              <a:off x="445599" y="603736"/>
              <a:ext cx="6664900" cy="1969339"/>
              <a:chOff x="445599" y="603736"/>
              <a:chExt cx="6664900" cy="1969339"/>
            </a:xfrm>
          </p:grpSpPr>
          <p:sp>
            <p:nvSpPr>
              <p:cNvPr id="6" name="Freeform 6"/>
              <p:cNvSpPr/>
              <p:nvPr/>
            </p:nvSpPr>
            <p:spPr>
              <a:xfrm flipH="1">
                <a:off x="2599622" y="603736"/>
                <a:ext cx="2763103" cy="1969339"/>
              </a:xfrm>
              <a:custGeom>
                <a:avLst/>
                <a:gdLst/>
                <a:ahLst/>
                <a:cxnLst/>
                <a:rect l="l" t="t" r="r" b="b"/>
                <a:pathLst>
                  <a:path w="3684137" h="2625785">
                    <a:moveTo>
                      <a:pt x="3684137" y="0"/>
                    </a:moveTo>
                    <a:lnTo>
                      <a:pt x="0" y="0"/>
                    </a:lnTo>
                    <a:lnTo>
                      <a:pt x="0" y="2625785"/>
                    </a:lnTo>
                    <a:lnTo>
                      <a:pt x="3684137" y="2625785"/>
                    </a:lnTo>
                    <a:lnTo>
                      <a:pt x="3684137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 flipH="1">
                <a:off x="5362725" y="603736"/>
                <a:ext cx="1747774" cy="1957793"/>
              </a:xfrm>
              <a:custGeom>
                <a:avLst/>
                <a:gdLst/>
                <a:ahLst/>
                <a:cxnLst/>
                <a:rect l="l" t="t" r="r" b="b"/>
                <a:pathLst>
                  <a:path w="2330366" h="2610390">
                    <a:moveTo>
                      <a:pt x="2330366" y="0"/>
                    </a:moveTo>
                    <a:lnTo>
                      <a:pt x="0" y="0"/>
                    </a:lnTo>
                    <a:lnTo>
                      <a:pt x="0" y="2610390"/>
                    </a:lnTo>
                    <a:lnTo>
                      <a:pt x="2330366" y="2610390"/>
                    </a:lnTo>
                    <a:lnTo>
                      <a:pt x="2330366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450017" y="621045"/>
                <a:ext cx="2175391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sz="1000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Sparkling Clean Solutions</a:t>
                </a:r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445599" y="889738"/>
                <a:ext cx="1927322" cy="10474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653"/>
                  </a:lnSpc>
                </a:pPr>
                <a:r>
                  <a:rPr lang="en-US" sz="2653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CLEANING COMPANY PROFILE</a:t>
                </a:r>
              </a:p>
            </p:txBody>
          </p:sp>
        </p:grpSp>
        <p:sp>
          <p:nvSpPr>
            <p:cNvPr id="112" name="TemplateLAB"/>
            <p:cNvSpPr/>
            <p:nvPr/>
          </p:nvSpPr>
          <p:spPr>
            <a:xfrm>
              <a:off x="6469352" y="7201948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214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Poppins SemiBold</vt:lpstr>
      <vt:lpstr>Calibri</vt:lpstr>
      <vt:lpstr>Poppins Medium</vt:lpstr>
      <vt:lpstr>Arial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Company profile template</dc:title>
  <dc:creator>Hoang Anh</dc:creator>
  <cp:lastModifiedBy>Hoang Anh</cp:lastModifiedBy>
  <cp:revision>19</cp:revision>
  <dcterms:created xsi:type="dcterms:W3CDTF">2006-08-16T00:00:00Z</dcterms:created>
  <dcterms:modified xsi:type="dcterms:W3CDTF">2024-03-01T10:18:24Z</dcterms:modified>
  <dc:identifier>DAF-MLSAJGM</dc:identifier>
</cp:coreProperties>
</file>