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Anek Bangla" pitchFamily="2" charset="0"/>
      <p:regular r:id="rId3"/>
      <p:bold r:id="rId4"/>
    </p:embeddedFont>
    <p:embeddedFont>
      <p:font typeface="Anek Bangla SemiBold" pitchFamily="2" charset="0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 autoAdjust="0"/>
    <p:restoredTop sz="94564" autoAdjust="0"/>
  </p:normalViewPr>
  <p:slideViewPr>
    <p:cSldViewPr>
      <p:cViewPr>
        <p:scale>
          <a:sx n="400" d="100"/>
          <a:sy n="400" d="100"/>
        </p:scale>
        <p:origin x="-6438" y="-142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6">
            <a:extLst>
              <a:ext uri="{FF2B5EF4-FFF2-40B4-BE49-F238E27FC236}">
                <a16:creationId xmlns:a16="http://schemas.microsoft.com/office/drawing/2014/main" id="{31292640-08AB-B89D-376E-6F07C5BD60CF}"/>
              </a:ext>
            </a:extLst>
          </p:cNvPr>
          <p:cNvGrpSpPr/>
          <p:nvPr/>
        </p:nvGrpSpPr>
        <p:grpSpPr>
          <a:xfrm>
            <a:off x="-8991" y="-12032"/>
            <a:ext cx="7568991" cy="10702531"/>
            <a:chOff x="-8991" y="-12032"/>
            <a:chExt cx="7568991" cy="1070253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0F7C4FA-1566-907B-14ED-5F03D8D98EB3}"/>
                </a:ext>
              </a:extLst>
            </p:cNvPr>
            <p:cNvGrpSpPr/>
            <p:nvPr/>
          </p:nvGrpSpPr>
          <p:grpSpPr>
            <a:xfrm>
              <a:off x="-8991" y="-12032"/>
              <a:ext cx="7568991" cy="2837374"/>
              <a:chOff x="-8991" y="-12032"/>
              <a:chExt cx="7568991" cy="283737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8991" y="-12032"/>
                <a:ext cx="7560000" cy="2837373"/>
              </a:xfrm>
              <a:custGeom>
                <a:avLst/>
                <a:gdLst/>
                <a:ahLst/>
                <a:cxnLst/>
                <a:rect l="l" t="t" r="r" b="b"/>
                <a:pathLst>
                  <a:path w="12480646" h="4673045">
                    <a:moveTo>
                      <a:pt x="0" y="0"/>
                    </a:moveTo>
                    <a:lnTo>
                      <a:pt x="12480646" y="0"/>
                    </a:lnTo>
                    <a:lnTo>
                      <a:pt x="12480646" y="4673045"/>
                    </a:lnTo>
                    <a:lnTo>
                      <a:pt x="0" y="4673045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39137" b="-39137"/>
                </a:stretch>
              </a:blipFill>
            </p:spPr>
            <p:txBody>
              <a:bodyPr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5" name="Freeform 5"/>
              <p:cNvSpPr/>
              <p:nvPr/>
            </p:nvSpPr>
            <p:spPr>
              <a:xfrm rot="10800000">
                <a:off x="0" y="-12032"/>
                <a:ext cx="7560000" cy="2837374"/>
              </a:xfrm>
              <a:custGeom>
                <a:avLst/>
                <a:gdLst/>
                <a:ahLst/>
                <a:cxnLst/>
                <a:rect l="l" t="t" r="r" b="b"/>
                <a:pathLst>
                  <a:path w="2956400" h="1109578">
                    <a:moveTo>
                      <a:pt x="0" y="0"/>
                    </a:moveTo>
                    <a:lnTo>
                      <a:pt x="2956400" y="0"/>
                    </a:lnTo>
                    <a:lnTo>
                      <a:pt x="2956400" y="1109578"/>
                    </a:lnTo>
                    <a:lnTo>
                      <a:pt x="0" y="110957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5892">
                      <a:alpha val="100000"/>
                    </a:srgbClr>
                  </a:gs>
                  <a:gs pos="100000">
                    <a:srgbClr val="005892">
                      <a:alpha val="9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47CCC808-7554-30F2-A9CE-FC60FDDF1075}"/>
                </a:ext>
              </a:extLst>
            </p:cNvPr>
            <p:cNvGrpSpPr/>
            <p:nvPr/>
          </p:nvGrpSpPr>
          <p:grpSpPr>
            <a:xfrm>
              <a:off x="0" y="10179871"/>
              <a:ext cx="7556500" cy="510628"/>
              <a:chOff x="0" y="10179871"/>
              <a:chExt cx="7556500" cy="5106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10179871"/>
                <a:ext cx="7556500" cy="510628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82998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82998"/>
                    </a:lnTo>
                    <a:lnTo>
                      <a:pt x="0" y="182998"/>
                    </a:lnTo>
                    <a:close/>
                  </a:path>
                </a:pathLst>
              </a:custGeom>
              <a:solidFill>
                <a:srgbClr val="005892"/>
              </a:solidFill>
            </p:spPr>
            <p:txBody>
              <a:bodyPr>
                <a:normAutofit/>
              </a:bodyPr>
              <a:lstStyle/>
              <a:p>
                <a:endParaRPr lang="en-US"/>
              </a:p>
            </p:txBody>
          </p: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3CAF0231-A490-D297-CBFC-D9F938697C6F}"/>
                  </a:ext>
                </a:extLst>
              </p:cNvPr>
              <p:cNvGrpSpPr/>
              <p:nvPr/>
            </p:nvGrpSpPr>
            <p:grpSpPr>
              <a:xfrm>
                <a:off x="2508462" y="10365343"/>
                <a:ext cx="1257843" cy="139683"/>
                <a:chOff x="2572780" y="10365343"/>
                <a:chExt cx="1257843" cy="139683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2572780" y="10365343"/>
                  <a:ext cx="139683" cy="139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Freeform 14"/>
                <p:cNvSpPr/>
                <p:nvPr/>
              </p:nvSpPr>
              <p:spPr>
                <a:xfrm>
                  <a:off x="2613600" y="10393725"/>
                  <a:ext cx="58044" cy="82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92" h="110559">
                      <a:moveTo>
                        <a:pt x="0" y="0"/>
                      </a:moveTo>
                      <a:lnTo>
                        <a:pt x="77392" y="0"/>
                      </a:lnTo>
                      <a:lnTo>
                        <a:pt x="77392" y="110560"/>
                      </a:lnTo>
                      <a:lnTo>
                        <a:pt x="0" y="1105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2760088" y="10387031"/>
                  <a:ext cx="1070535" cy="9630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779"/>
                    </a:lnSpc>
                    <a:spcBef>
                      <a:spcPct val="0"/>
                    </a:spcBef>
                  </a:pPr>
                  <a:r>
                    <a:rPr lang="en-US" sz="649" dirty="0">
                      <a:solidFill>
                        <a:srgbClr val="FFFFFF"/>
                      </a:solidFill>
                      <a:latin typeface="Anek Bangla"/>
                    </a:rPr>
                    <a:t>123 Main Street, Anytown, USA</a:t>
                  </a:r>
                </a:p>
              </p:txBody>
            </p: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CC50BDCA-9323-CF9E-EFEF-BEBDA3FDBA35}"/>
                  </a:ext>
                </a:extLst>
              </p:cNvPr>
              <p:cNvGrpSpPr/>
              <p:nvPr/>
            </p:nvGrpSpPr>
            <p:grpSpPr>
              <a:xfrm>
                <a:off x="4325316" y="10364715"/>
                <a:ext cx="1110562" cy="140941"/>
                <a:chOff x="4357474" y="10364714"/>
                <a:chExt cx="1110562" cy="140941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4357474" y="10364714"/>
                  <a:ext cx="140941" cy="140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/>
                <p:nvPr/>
              </p:nvSpPr>
              <p:spPr>
                <a:xfrm>
                  <a:off x="4388644" y="10407173"/>
                  <a:ext cx="78601" cy="5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2" h="74695">
                      <a:moveTo>
                        <a:pt x="0" y="0"/>
                      </a:moveTo>
                      <a:lnTo>
                        <a:pt x="104802" y="0"/>
                      </a:lnTo>
                      <a:lnTo>
                        <a:pt x="104802" y="74695"/>
                      </a:lnTo>
                      <a:lnTo>
                        <a:pt x="0" y="746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4551965" y="10387030"/>
                  <a:ext cx="916071" cy="9630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79"/>
                    </a:lnSpc>
                    <a:spcBef>
                      <a:spcPct val="0"/>
                    </a:spcBef>
                  </a:pPr>
                  <a:r>
                    <a:rPr lang="en-US" sz="649" dirty="0">
                      <a:solidFill>
                        <a:srgbClr val="FFFFFF"/>
                      </a:solidFill>
                      <a:latin typeface="Anek Bangla"/>
                    </a:rPr>
                    <a:t>info@coolbreezehvac.com</a:t>
                  </a:r>
                </a:p>
              </p:txBody>
            </p: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A8C9ACF3-A80F-9C2C-E8C6-B5801328519E}"/>
                  </a:ext>
                </a:extLst>
              </p:cNvPr>
              <p:cNvGrpSpPr/>
              <p:nvPr/>
            </p:nvGrpSpPr>
            <p:grpSpPr>
              <a:xfrm>
                <a:off x="5994888" y="10364715"/>
                <a:ext cx="1104173" cy="140941"/>
                <a:chOff x="5994888" y="10364714"/>
                <a:chExt cx="1104173" cy="140941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5994888" y="10364714"/>
                  <a:ext cx="140941" cy="140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6"/>
                <p:cNvSpPr/>
                <p:nvPr/>
              </p:nvSpPr>
              <p:spPr>
                <a:xfrm>
                  <a:off x="6024371" y="10394644"/>
                  <a:ext cx="81975" cy="81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00" h="108108">
                      <a:moveTo>
                        <a:pt x="0" y="0"/>
                      </a:moveTo>
                      <a:lnTo>
                        <a:pt x="109300" y="0"/>
                      </a:lnTo>
                      <a:lnTo>
                        <a:pt x="109300" y="108107"/>
                      </a:lnTo>
                      <a:lnTo>
                        <a:pt x="0" y="10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TextBox 27"/>
                <p:cNvSpPr txBox="1"/>
                <p:nvPr/>
              </p:nvSpPr>
              <p:spPr>
                <a:xfrm>
                  <a:off x="6189492" y="10387030"/>
                  <a:ext cx="909569" cy="9630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79"/>
                    </a:lnSpc>
                    <a:spcBef>
                      <a:spcPct val="0"/>
                    </a:spcBef>
                  </a:pPr>
                  <a:r>
                    <a:rPr lang="en-US" sz="649">
                      <a:solidFill>
                        <a:srgbClr val="FFFFFF"/>
                      </a:solidFill>
                      <a:latin typeface="Anek Bangla"/>
                    </a:rPr>
                    <a:t>www.coolbreezehvac.com</a:t>
                  </a:r>
                </a:p>
              </p:txBody>
            </p:sp>
          </p:grpSp>
          <p:sp>
            <p:nvSpPr>
              <p:cNvPr id="93" name="TextBox 93"/>
              <p:cNvSpPr txBox="1"/>
              <p:nvPr/>
            </p:nvSpPr>
            <p:spPr>
              <a:xfrm>
                <a:off x="452725" y="10371065"/>
                <a:ext cx="1496726" cy="12824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60"/>
                  </a:lnSpc>
                  <a:spcBef>
                    <a:spcPct val="0"/>
                  </a:spcBef>
                </a:pPr>
                <a:r>
                  <a:rPr lang="en-US" sz="800" u="none" strike="noStrike" spc="-19" dirty="0">
                    <a:solidFill>
                      <a:srgbClr val="FFFFFF"/>
                    </a:solidFill>
                    <a:latin typeface="Anek Bangla SemiBold" pitchFamily="2" charset="0"/>
                    <a:cs typeface="Anek Bangla SemiBold" pitchFamily="2" charset="0"/>
                  </a:rPr>
                  <a:t>CONTACT FOR MORE INFORMATION</a:t>
                </a: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9C7EF1B6-12E7-E122-1FE6-591881E396CA}"/>
                </a:ext>
              </a:extLst>
            </p:cNvPr>
            <p:cNvGrpSpPr/>
            <p:nvPr/>
          </p:nvGrpSpPr>
          <p:grpSpPr>
            <a:xfrm>
              <a:off x="452724" y="8336141"/>
              <a:ext cx="6627301" cy="1368586"/>
              <a:chOff x="452724" y="8336141"/>
              <a:chExt cx="6627301" cy="1368586"/>
            </a:xfrm>
          </p:grpSpPr>
          <p:sp>
            <p:nvSpPr>
              <p:cNvPr id="92" name="TextBox 92"/>
              <p:cNvSpPr txBox="1"/>
              <p:nvPr/>
            </p:nvSpPr>
            <p:spPr>
              <a:xfrm>
                <a:off x="452724" y="8336141"/>
                <a:ext cx="1695089" cy="1077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840"/>
                  </a:lnSpc>
                  <a:spcBef>
                    <a:spcPct val="0"/>
                  </a:spcBef>
                </a:pPr>
                <a:r>
                  <a:rPr lang="en-US" sz="800" b="1" dirty="0">
                    <a:solidFill>
                      <a:srgbClr val="005892"/>
                    </a:solidFill>
                    <a:latin typeface="Anek Bangla" pitchFamily="2" charset="0"/>
                  </a:rPr>
                  <a:t>WHAT OUR CUSTOMERS SAY</a:t>
                </a:r>
              </a:p>
            </p:txBody>
          </p: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E2BED522-B699-BFF5-98AA-6A47D4088041}"/>
                  </a:ext>
                </a:extLst>
              </p:cNvPr>
              <p:cNvGrpSpPr/>
              <p:nvPr/>
            </p:nvGrpSpPr>
            <p:grpSpPr>
              <a:xfrm>
                <a:off x="457449" y="8577662"/>
                <a:ext cx="3038325" cy="1127065"/>
                <a:chOff x="457449" y="8577662"/>
                <a:chExt cx="3038325" cy="1127065"/>
              </a:xfrm>
            </p:grpSpPr>
            <p:sp>
              <p:nvSpPr>
                <p:cNvPr id="70" name="Freeform 70"/>
                <p:cNvSpPr/>
                <p:nvPr/>
              </p:nvSpPr>
              <p:spPr>
                <a:xfrm>
                  <a:off x="457449" y="8577662"/>
                  <a:ext cx="3038325" cy="112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867" h="403915">
                      <a:moveTo>
                        <a:pt x="10192" y="0"/>
                      </a:moveTo>
                      <a:lnTo>
                        <a:pt x="1078675" y="0"/>
                      </a:lnTo>
                      <a:cubicBezTo>
                        <a:pt x="1081378" y="0"/>
                        <a:pt x="1083970" y="1074"/>
                        <a:pt x="1085882" y="2985"/>
                      </a:cubicBezTo>
                      <a:cubicBezTo>
                        <a:pt x="1087793" y="4897"/>
                        <a:pt x="1088867" y="7489"/>
                        <a:pt x="1088867" y="10192"/>
                      </a:cubicBezTo>
                      <a:lnTo>
                        <a:pt x="1088867" y="393722"/>
                      </a:lnTo>
                      <a:cubicBezTo>
                        <a:pt x="1088867" y="399351"/>
                        <a:pt x="1084304" y="403915"/>
                        <a:pt x="1078675" y="403915"/>
                      </a:cubicBezTo>
                      <a:lnTo>
                        <a:pt x="10192" y="403915"/>
                      </a:lnTo>
                      <a:cubicBezTo>
                        <a:pt x="4563" y="403915"/>
                        <a:pt x="0" y="399351"/>
                        <a:pt x="0" y="393722"/>
                      </a:cubicBezTo>
                      <a:lnTo>
                        <a:pt x="0" y="10192"/>
                      </a:lnTo>
                      <a:cubicBezTo>
                        <a:pt x="0" y="4563"/>
                        <a:pt x="4563" y="0"/>
                        <a:pt x="10192" y="0"/>
                      </a:cubicBezTo>
                      <a:close/>
                    </a:path>
                  </a:pathLst>
                </a:custGeom>
                <a:solidFill>
                  <a:srgbClr val="F6F5F5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TextBox 72"/>
                <p:cNvSpPr txBox="1"/>
                <p:nvPr/>
              </p:nvSpPr>
              <p:spPr>
                <a:xfrm>
                  <a:off x="1856830" y="9402230"/>
                  <a:ext cx="873560" cy="7302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649"/>
                    </a:lnSpc>
                  </a:pPr>
                  <a:r>
                    <a:rPr lang="en-US" sz="499">
                      <a:solidFill>
                        <a:srgbClr val="005892"/>
                      </a:solidFill>
                      <a:latin typeface="Anek Bangla"/>
                    </a:rPr>
                    <a:t>Office Manager</a:t>
                  </a:r>
                </a:p>
              </p:txBody>
            </p:sp>
            <p:sp>
              <p:nvSpPr>
                <p:cNvPr id="73" name="TextBox 73"/>
                <p:cNvSpPr txBox="1"/>
                <p:nvPr/>
              </p:nvSpPr>
              <p:spPr>
                <a:xfrm>
                  <a:off x="1856830" y="9309207"/>
                  <a:ext cx="938891" cy="1025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780"/>
                    </a:lnSpc>
                  </a:pPr>
                  <a:r>
                    <a:rPr lang="en-US" sz="600" dirty="0">
                      <a:solidFill>
                        <a:srgbClr val="005892"/>
                      </a:solidFill>
                      <a:latin typeface="Anek Bangla SemiBold" pitchFamily="2" charset="0"/>
                      <a:cs typeface="Anek Bangla SemiBold" pitchFamily="2" charset="0"/>
                    </a:rPr>
                    <a:t>David Thompson</a:t>
                  </a:r>
                </a:p>
              </p:txBody>
            </p:sp>
            <p:sp>
              <p:nvSpPr>
                <p:cNvPr id="74" name="TextBox 74"/>
                <p:cNvSpPr txBox="1"/>
                <p:nvPr/>
              </p:nvSpPr>
              <p:spPr>
                <a:xfrm>
                  <a:off x="1856830" y="8807133"/>
                  <a:ext cx="1369955" cy="28892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779"/>
                    </a:lnSpc>
                  </a:pPr>
                  <a:r>
                    <a:rPr lang="en-US" sz="649" spc="-15" dirty="0" err="1">
                      <a:solidFill>
                        <a:srgbClr val="474747"/>
                      </a:solidFill>
                      <a:latin typeface="Anek Bangla"/>
                    </a:rPr>
                    <a:t>CoolBreeze</a:t>
                  </a:r>
                  <a:r>
                    <a:rPr lang="en-US" sz="649" spc="-15" dirty="0">
                      <a:solidFill>
                        <a:srgbClr val="474747"/>
                      </a:solidFill>
                      <a:latin typeface="Anek Bangla"/>
                    </a:rPr>
                    <a:t> HVAC Solutions delivered exceptional service. Their knowledgeable </a:t>
                  </a:r>
                </a:p>
                <a:p>
                  <a:pPr marL="0" lvl="0" indent="0" algn="l">
                    <a:lnSpc>
                      <a:spcPts val="779"/>
                    </a:lnSpc>
                    <a:spcBef>
                      <a:spcPct val="0"/>
                    </a:spcBef>
                  </a:pPr>
                  <a:r>
                    <a:rPr lang="en-US" sz="649" spc="-15" dirty="0">
                      <a:solidFill>
                        <a:srgbClr val="474747"/>
                      </a:solidFill>
                      <a:latin typeface="Anek Bangla"/>
                    </a:rPr>
                    <a:t>team made installation seamless</a:t>
                  </a:r>
                </a:p>
              </p:txBody>
            </p:sp>
            <p:sp>
              <p:nvSpPr>
                <p:cNvPr id="76" name="Freeform 76"/>
                <p:cNvSpPr/>
                <p:nvPr/>
              </p:nvSpPr>
              <p:spPr>
                <a:xfrm>
                  <a:off x="726437" y="8710495"/>
                  <a:ext cx="861404" cy="861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49975">
                      <a:moveTo>
                        <a:pt x="6350000" y="3175025"/>
                      </a:moveTo>
                      <a:cubicBezTo>
                        <a:pt x="6350000" y="4928451"/>
                        <a:pt x="4928476" y="6349975"/>
                        <a:pt x="3175000" y="6349975"/>
                      </a:cubicBezTo>
                      <a:cubicBezTo>
                        <a:pt x="1421498" y="6349975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2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solidFill>
                  <a:srgbClr val="EFF7FF"/>
                </a:solidFill>
                <a:ln w="12700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79"/>
                <p:cNvSpPr/>
                <p:nvPr/>
              </p:nvSpPr>
              <p:spPr>
                <a:xfrm flipH="1" flipV="1">
                  <a:off x="2904525" y="9223307"/>
                  <a:ext cx="322259" cy="251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679" h="335931">
                      <a:moveTo>
                        <a:pt x="429680" y="335931"/>
                      </a:moveTo>
                      <a:lnTo>
                        <a:pt x="0" y="335931"/>
                      </a:lnTo>
                      <a:lnTo>
                        <a:pt x="0" y="0"/>
                      </a:lnTo>
                      <a:lnTo>
                        <a:pt x="429680" y="0"/>
                      </a:lnTo>
                      <a:lnTo>
                        <a:pt x="429680" y="335931"/>
                      </a:lnTo>
                      <a:close/>
                    </a:path>
                  </a:pathLst>
                </a:custGeom>
                <a:blipFill>
                  <a:blip r:embed="rId9">
                    <a:alphaModFix amt="8999"/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78"/>
                <p:cNvSpPr/>
                <p:nvPr/>
              </p:nvSpPr>
              <p:spPr>
                <a:xfrm>
                  <a:off x="728237" y="8712295"/>
                  <a:ext cx="857804" cy="857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49975">
                      <a:moveTo>
                        <a:pt x="6350000" y="3175025"/>
                      </a:moveTo>
                      <a:cubicBezTo>
                        <a:pt x="6350000" y="4928451"/>
                        <a:pt x="4928476" y="6349975"/>
                        <a:pt x="3175000" y="6349975"/>
                      </a:cubicBezTo>
                      <a:cubicBezTo>
                        <a:pt x="1421498" y="6349975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2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blipFill>
                  <a:blip r:embed="rId11"/>
                  <a:stretch>
                    <a:fillRect l="-77743" t="-11024" r="-79891" b="-60625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96862BF4-C8E1-4D00-F912-9B944B3EB0B4}"/>
                  </a:ext>
                </a:extLst>
              </p:cNvPr>
              <p:cNvGrpSpPr/>
              <p:nvPr/>
            </p:nvGrpSpPr>
            <p:grpSpPr>
              <a:xfrm>
                <a:off x="4041700" y="8577662"/>
                <a:ext cx="3038325" cy="1127065"/>
                <a:chOff x="4041700" y="8577662"/>
                <a:chExt cx="3038325" cy="1127065"/>
              </a:xfrm>
            </p:grpSpPr>
            <p:sp>
              <p:nvSpPr>
                <p:cNvPr id="81" name="Freeform 81"/>
                <p:cNvSpPr/>
                <p:nvPr/>
              </p:nvSpPr>
              <p:spPr>
                <a:xfrm>
                  <a:off x="4041700" y="8577662"/>
                  <a:ext cx="3038325" cy="112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867" h="403915">
                      <a:moveTo>
                        <a:pt x="10192" y="0"/>
                      </a:moveTo>
                      <a:lnTo>
                        <a:pt x="1078675" y="0"/>
                      </a:lnTo>
                      <a:cubicBezTo>
                        <a:pt x="1081378" y="0"/>
                        <a:pt x="1083970" y="1074"/>
                        <a:pt x="1085882" y="2985"/>
                      </a:cubicBezTo>
                      <a:cubicBezTo>
                        <a:pt x="1087793" y="4897"/>
                        <a:pt x="1088867" y="7489"/>
                        <a:pt x="1088867" y="10192"/>
                      </a:cubicBezTo>
                      <a:lnTo>
                        <a:pt x="1088867" y="393722"/>
                      </a:lnTo>
                      <a:cubicBezTo>
                        <a:pt x="1088867" y="399351"/>
                        <a:pt x="1084304" y="403915"/>
                        <a:pt x="1078675" y="403915"/>
                      </a:cubicBezTo>
                      <a:lnTo>
                        <a:pt x="10192" y="403915"/>
                      </a:lnTo>
                      <a:cubicBezTo>
                        <a:pt x="4563" y="403915"/>
                        <a:pt x="0" y="399351"/>
                        <a:pt x="0" y="393722"/>
                      </a:cubicBezTo>
                      <a:lnTo>
                        <a:pt x="0" y="10192"/>
                      </a:lnTo>
                      <a:cubicBezTo>
                        <a:pt x="0" y="4563"/>
                        <a:pt x="4563" y="0"/>
                        <a:pt x="10192" y="0"/>
                      </a:cubicBezTo>
                      <a:close/>
                    </a:path>
                  </a:pathLst>
                </a:custGeom>
                <a:solidFill>
                  <a:srgbClr val="F6F5F5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TextBox 83"/>
                <p:cNvSpPr txBox="1"/>
                <p:nvPr/>
              </p:nvSpPr>
              <p:spPr>
                <a:xfrm>
                  <a:off x="5441081" y="9402230"/>
                  <a:ext cx="873560" cy="7302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649"/>
                    </a:lnSpc>
                  </a:pPr>
                  <a:r>
                    <a:rPr lang="en-US" sz="499">
                      <a:solidFill>
                        <a:srgbClr val="005892"/>
                      </a:solidFill>
                      <a:latin typeface="Anek Bangla"/>
                    </a:rPr>
                    <a:t>Facilities Manager</a:t>
                  </a:r>
                </a:p>
              </p:txBody>
            </p:sp>
            <p:sp>
              <p:nvSpPr>
                <p:cNvPr id="84" name="TextBox 84"/>
                <p:cNvSpPr txBox="1"/>
                <p:nvPr/>
              </p:nvSpPr>
              <p:spPr>
                <a:xfrm>
                  <a:off x="5441081" y="9309207"/>
                  <a:ext cx="938891" cy="1025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780"/>
                    </a:lnSpc>
                  </a:pPr>
                  <a:r>
                    <a:rPr lang="en-US" sz="600" dirty="0">
                      <a:solidFill>
                        <a:srgbClr val="005892"/>
                      </a:solidFill>
                      <a:latin typeface="Anek Bangla SemiBold" pitchFamily="2" charset="0"/>
                      <a:cs typeface="Anek Bangla SemiBold" pitchFamily="2" charset="0"/>
                    </a:rPr>
                    <a:t>Samantha Johnson</a:t>
                  </a:r>
                </a:p>
              </p:txBody>
            </p:sp>
            <p:sp>
              <p:nvSpPr>
                <p:cNvPr id="85" name="TextBox 85"/>
                <p:cNvSpPr txBox="1"/>
                <p:nvPr/>
              </p:nvSpPr>
              <p:spPr>
                <a:xfrm>
                  <a:off x="5441081" y="8807133"/>
                  <a:ext cx="1369955" cy="28892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79"/>
                    </a:lnSpc>
                    <a:spcBef>
                      <a:spcPct val="0"/>
                    </a:spcBef>
                  </a:pPr>
                  <a:r>
                    <a:rPr lang="en-US" sz="649" spc="-15">
                      <a:solidFill>
                        <a:srgbClr val="474747"/>
                      </a:solidFill>
                      <a:latin typeface="Anek Bangla"/>
                    </a:rPr>
                    <a:t>CoolBreeze HVAC Solutions provided exceptional service, addressing all our HVAC needs promptly professionally</a:t>
                  </a:r>
                </a:p>
              </p:txBody>
            </p:sp>
            <p:sp>
              <p:nvSpPr>
                <p:cNvPr id="87" name="Freeform 87"/>
                <p:cNvSpPr/>
                <p:nvPr/>
              </p:nvSpPr>
              <p:spPr>
                <a:xfrm>
                  <a:off x="4310689" y="8710495"/>
                  <a:ext cx="861404" cy="861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49975">
                      <a:moveTo>
                        <a:pt x="6350000" y="3175025"/>
                      </a:moveTo>
                      <a:cubicBezTo>
                        <a:pt x="6350000" y="4928451"/>
                        <a:pt x="4928476" y="6349975"/>
                        <a:pt x="3175000" y="6349975"/>
                      </a:cubicBezTo>
                      <a:cubicBezTo>
                        <a:pt x="1421498" y="6349975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2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solidFill>
                  <a:srgbClr val="EFF7FF"/>
                </a:solidFill>
                <a:ln w="12700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90"/>
                <p:cNvSpPr/>
                <p:nvPr/>
              </p:nvSpPr>
              <p:spPr>
                <a:xfrm flipH="1" flipV="1">
                  <a:off x="6488777" y="9223307"/>
                  <a:ext cx="322259" cy="251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679" h="335931">
                      <a:moveTo>
                        <a:pt x="429679" y="335931"/>
                      </a:moveTo>
                      <a:lnTo>
                        <a:pt x="0" y="335931"/>
                      </a:lnTo>
                      <a:lnTo>
                        <a:pt x="0" y="0"/>
                      </a:lnTo>
                      <a:lnTo>
                        <a:pt x="429679" y="0"/>
                      </a:lnTo>
                      <a:lnTo>
                        <a:pt x="429679" y="335931"/>
                      </a:lnTo>
                      <a:close/>
                    </a:path>
                  </a:pathLst>
                </a:custGeom>
                <a:blipFill>
                  <a:blip r:embed="rId9">
                    <a:alphaModFix amt="8999"/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89"/>
                <p:cNvSpPr/>
                <p:nvPr/>
              </p:nvSpPr>
              <p:spPr>
                <a:xfrm>
                  <a:off x="4312489" y="8714095"/>
                  <a:ext cx="857804" cy="857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49975">
                      <a:moveTo>
                        <a:pt x="6350000" y="3175025"/>
                      </a:moveTo>
                      <a:cubicBezTo>
                        <a:pt x="6350000" y="4928451"/>
                        <a:pt x="4928476" y="6349975"/>
                        <a:pt x="3175000" y="6349975"/>
                      </a:cubicBezTo>
                      <a:cubicBezTo>
                        <a:pt x="1421498" y="6349975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2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blipFill>
                  <a:blip r:embed="rId12"/>
                  <a:stretch>
                    <a:fillRect l="-36186" t="-20095" r="-125031" b="-55134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1941C6A6-E8D1-CB4C-E691-4DEEFE91CCB7}"/>
                </a:ext>
              </a:extLst>
            </p:cNvPr>
            <p:cNvGrpSpPr/>
            <p:nvPr/>
          </p:nvGrpSpPr>
          <p:grpSpPr>
            <a:xfrm>
              <a:off x="452724" y="5682777"/>
              <a:ext cx="6581226" cy="2166348"/>
              <a:chOff x="452724" y="5682777"/>
              <a:chExt cx="6581226" cy="2166348"/>
            </a:xfrm>
          </p:grpSpPr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31CBFA03-C502-2899-A71F-F91C82E2C33B}"/>
                  </a:ext>
                </a:extLst>
              </p:cNvPr>
              <p:cNvGrpSpPr/>
              <p:nvPr/>
            </p:nvGrpSpPr>
            <p:grpSpPr>
              <a:xfrm>
                <a:off x="452724" y="5682777"/>
                <a:ext cx="3043050" cy="2166348"/>
                <a:chOff x="452724" y="5682777"/>
                <a:chExt cx="3043050" cy="2166348"/>
              </a:xfrm>
            </p:grpSpPr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33BFEF91-56C6-F731-A58E-671C19857D6B}"/>
                    </a:ext>
                  </a:extLst>
                </p:cNvPr>
                <p:cNvGrpSpPr/>
                <p:nvPr/>
              </p:nvGrpSpPr>
              <p:grpSpPr>
                <a:xfrm>
                  <a:off x="452724" y="6613899"/>
                  <a:ext cx="3043050" cy="548343"/>
                  <a:chOff x="452724" y="6600039"/>
                  <a:chExt cx="3043050" cy="548343"/>
                </a:xfrm>
              </p:grpSpPr>
              <p:sp>
                <p:nvSpPr>
                  <p:cNvPr id="141" name="Freeform 141"/>
                  <p:cNvSpPr/>
                  <p:nvPr/>
                </p:nvSpPr>
                <p:spPr>
                  <a:xfrm>
                    <a:off x="452724" y="6600039"/>
                    <a:ext cx="3043050" cy="5483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0560" h="196514">
                        <a:moveTo>
                          <a:pt x="10177" y="0"/>
                        </a:moveTo>
                        <a:lnTo>
                          <a:pt x="1080384" y="0"/>
                        </a:lnTo>
                        <a:cubicBezTo>
                          <a:pt x="1083083" y="0"/>
                          <a:pt x="1085671" y="1072"/>
                          <a:pt x="1087580" y="2981"/>
                        </a:cubicBezTo>
                        <a:cubicBezTo>
                          <a:pt x="1089488" y="4889"/>
                          <a:pt x="1090560" y="7478"/>
                          <a:pt x="1090560" y="10177"/>
                        </a:cubicBezTo>
                        <a:lnTo>
                          <a:pt x="1090560" y="186337"/>
                        </a:lnTo>
                        <a:cubicBezTo>
                          <a:pt x="1090560" y="191958"/>
                          <a:pt x="1086004" y="196514"/>
                          <a:pt x="1080384" y="196514"/>
                        </a:cubicBezTo>
                        <a:lnTo>
                          <a:pt x="10177" y="196514"/>
                        </a:lnTo>
                        <a:cubicBezTo>
                          <a:pt x="4556" y="196514"/>
                          <a:pt x="0" y="191958"/>
                          <a:pt x="0" y="186337"/>
                        </a:cubicBezTo>
                        <a:lnTo>
                          <a:pt x="0" y="10177"/>
                        </a:lnTo>
                        <a:cubicBezTo>
                          <a:pt x="0" y="4556"/>
                          <a:pt x="4556" y="0"/>
                          <a:pt x="10177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9525" cap="sq">
                    <a:solidFill>
                      <a:srgbClr val="005892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AutoShape 143"/>
                  <p:cNvSpPr/>
                  <p:nvPr/>
                </p:nvSpPr>
                <p:spPr>
                  <a:xfrm>
                    <a:off x="1134724" y="6603701"/>
                    <a:ext cx="0" cy="541019"/>
                  </a:xfrm>
                  <a:prstGeom prst="line">
                    <a:avLst/>
                  </a:prstGeom>
                  <a:ln w="9525" cap="flat">
                    <a:solidFill>
                      <a:srgbClr val="005892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149"/>
                  <p:cNvSpPr/>
                  <p:nvPr/>
                </p:nvSpPr>
                <p:spPr>
                  <a:xfrm>
                    <a:off x="650352" y="6731620"/>
                    <a:ext cx="286745" cy="285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745" h="285181">
                        <a:moveTo>
                          <a:pt x="0" y="0"/>
                        </a:moveTo>
                        <a:lnTo>
                          <a:pt x="286745" y="0"/>
                        </a:lnTo>
                        <a:lnTo>
                          <a:pt x="286745" y="285181"/>
                        </a:lnTo>
                        <a:lnTo>
                          <a:pt x="0" y="2851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3">
                      <a:extLst>
                        <a:ext uri="{96DAC541-7B7A-43D3-8B79-37D633B846F1}">
                          <asvg:svgBlip xmlns:asvg="http://schemas.microsoft.com/office/drawing/2016/SVG/main" r:embed="rId14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68" name="Group 167">
                    <a:extLst>
                      <a:ext uri="{FF2B5EF4-FFF2-40B4-BE49-F238E27FC236}">
                        <a16:creationId xmlns:a16="http://schemas.microsoft.com/office/drawing/2014/main" id="{D7C3108E-70E5-9868-7378-BA6F5FE27B61}"/>
                      </a:ext>
                    </a:extLst>
                  </p:cNvPr>
                  <p:cNvGrpSpPr/>
                  <p:nvPr/>
                </p:nvGrpSpPr>
                <p:grpSpPr>
                  <a:xfrm>
                    <a:off x="1300268" y="6718794"/>
                    <a:ext cx="2033331" cy="310833"/>
                    <a:chOff x="1300268" y="6714032"/>
                    <a:chExt cx="2033331" cy="310833"/>
                  </a:xfrm>
                </p:grpSpPr>
                <p:sp>
                  <p:nvSpPr>
                    <p:cNvPr id="153" name="TextBox 153"/>
                    <p:cNvSpPr txBox="1"/>
                    <p:nvPr/>
                  </p:nvSpPr>
                  <p:spPr>
                    <a:xfrm>
                      <a:off x="1300268" y="6714032"/>
                      <a:ext cx="2033331" cy="104457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844"/>
                        </a:lnSpc>
                      </a:pPr>
                      <a:r>
                        <a:rPr lang="en-US" sz="649" dirty="0">
                          <a:solidFill>
                            <a:srgbClr val="005892"/>
                          </a:solidFill>
                          <a:latin typeface="Anek Bangla SemiBold" pitchFamily="2" charset="0"/>
                          <a:cs typeface="Anek Bangla SemiBold" pitchFamily="2" charset="0"/>
                        </a:rPr>
                        <a:t>Maintenance Solutions</a:t>
                      </a:r>
                    </a:p>
                  </p:txBody>
                </p:sp>
                <p:sp>
                  <p:nvSpPr>
                    <p:cNvPr id="154" name="TextBox 154"/>
                    <p:cNvSpPr txBox="1"/>
                    <p:nvPr/>
                  </p:nvSpPr>
                  <p:spPr>
                    <a:xfrm>
                      <a:off x="1300268" y="6817220"/>
                      <a:ext cx="2033331" cy="207645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1" indent="0" algn="l">
                        <a:lnSpc>
                          <a:spcPts val="844"/>
                        </a:lnSpc>
                        <a:spcBef>
                          <a:spcPct val="0"/>
                        </a:spcBef>
                      </a:pPr>
                      <a:r>
                        <a:rPr lang="en-US" sz="649" dirty="0">
                          <a:solidFill>
                            <a:srgbClr val="474747"/>
                          </a:solidFill>
                          <a:latin typeface="Anek Bangla"/>
                        </a:rPr>
                        <a:t>Consistent proactive maintenance consistently maximizes system performance and longevity</a:t>
                      </a:r>
                    </a:p>
                  </p:txBody>
                </p:sp>
              </p:grp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FA171C4C-A0FA-F0A0-CD14-01E1E12605F4}"/>
                    </a:ext>
                  </a:extLst>
                </p:cNvPr>
                <p:cNvGrpSpPr/>
                <p:nvPr/>
              </p:nvGrpSpPr>
              <p:grpSpPr>
                <a:xfrm>
                  <a:off x="452724" y="7300782"/>
                  <a:ext cx="3043050" cy="548343"/>
                  <a:chOff x="452724" y="7300782"/>
                  <a:chExt cx="3043050" cy="548343"/>
                </a:xfrm>
              </p:grpSpPr>
              <p:sp>
                <p:nvSpPr>
                  <p:cNvPr id="145" name="Freeform 145"/>
                  <p:cNvSpPr/>
                  <p:nvPr/>
                </p:nvSpPr>
                <p:spPr>
                  <a:xfrm>
                    <a:off x="452724" y="7300782"/>
                    <a:ext cx="3043050" cy="5483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0560" h="196514">
                        <a:moveTo>
                          <a:pt x="10177" y="0"/>
                        </a:moveTo>
                        <a:lnTo>
                          <a:pt x="1080384" y="0"/>
                        </a:lnTo>
                        <a:cubicBezTo>
                          <a:pt x="1083083" y="0"/>
                          <a:pt x="1085671" y="1072"/>
                          <a:pt x="1087580" y="2981"/>
                        </a:cubicBezTo>
                        <a:cubicBezTo>
                          <a:pt x="1089488" y="4889"/>
                          <a:pt x="1090560" y="7478"/>
                          <a:pt x="1090560" y="10177"/>
                        </a:cubicBezTo>
                        <a:lnTo>
                          <a:pt x="1090560" y="186337"/>
                        </a:lnTo>
                        <a:cubicBezTo>
                          <a:pt x="1090560" y="191958"/>
                          <a:pt x="1086004" y="196514"/>
                          <a:pt x="1080384" y="196514"/>
                        </a:cubicBezTo>
                        <a:lnTo>
                          <a:pt x="10177" y="196514"/>
                        </a:lnTo>
                        <a:cubicBezTo>
                          <a:pt x="4556" y="196514"/>
                          <a:pt x="0" y="191958"/>
                          <a:pt x="0" y="186337"/>
                        </a:cubicBezTo>
                        <a:lnTo>
                          <a:pt x="0" y="10177"/>
                        </a:lnTo>
                        <a:cubicBezTo>
                          <a:pt x="0" y="4556"/>
                          <a:pt x="4556" y="0"/>
                          <a:pt x="10177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9525" cap="sq">
                    <a:solidFill>
                      <a:srgbClr val="005892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AutoShape 147"/>
                  <p:cNvSpPr/>
                  <p:nvPr/>
                </p:nvSpPr>
                <p:spPr>
                  <a:xfrm>
                    <a:off x="1134724" y="7304444"/>
                    <a:ext cx="0" cy="541019"/>
                  </a:xfrm>
                  <a:prstGeom prst="line">
                    <a:avLst/>
                  </a:prstGeom>
                  <a:ln w="9525" cap="flat">
                    <a:solidFill>
                      <a:srgbClr val="005892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148"/>
                  <p:cNvSpPr/>
                  <p:nvPr/>
                </p:nvSpPr>
                <p:spPr>
                  <a:xfrm>
                    <a:off x="625992" y="7407222"/>
                    <a:ext cx="335464" cy="3354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464" h="335464">
                        <a:moveTo>
                          <a:pt x="0" y="0"/>
                        </a:moveTo>
                        <a:lnTo>
                          <a:pt x="335464" y="0"/>
                        </a:lnTo>
                        <a:lnTo>
                          <a:pt x="335464" y="335464"/>
                        </a:lnTo>
                        <a:lnTo>
                          <a:pt x="0" y="33546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5">
                      <a:extLst>
                        <a:ext uri="{96DAC541-7B7A-43D3-8B79-37D633B846F1}">
                          <asvg:svgBlip xmlns:asvg="http://schemas.microsoft.com/office/drawing/2016/SVG/main" r:embed="rId16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69" name="Group 168">
                    <a:extLst>
                      <a:ext uri="{FF2B5EF4-FFF2-40B4-BE49-F238E27FC236}">
                        <a16:creationId xmlns:a16="http://schemas.microsoft.com/office/drawing/2014/main" id="{168EB587-E690-4307-786B-1A3F11B20892}"/>
                      </a:ext>
                    </a:extLst>
                  </p:cNvPr>
                  <p:cNvGrpSpPr/>
                  <p:nvPr/>
                </p:nvGrpSpPr>
                <p:grpSpPr>
                  <a:xfrm>
                    <a:off x="1300268" y="7419537"/>
                    <a:ext cx="2033331" cy="310833"/>
                    <a:chOff x="1300268" y="7414775"/>
                    <a:chExt cx="2033331" cy="310833"/>
                  </a:xfrm>
                </p:grpSpPr>
                <p:sp>
                  <p:nvSpPr>
                    <p:cNvPr id="155" name="TextBox 155"/>
                    <p:cNvSpPr txBox="1"/>
                    <p:nvPr/>
                  </p:nvSpPr>
                  <p:spPr>
                    <a:xfrm>
                      <a:off x="1300268" y="7414775"/>
                      <a:ext cx="2033331" cy="104457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844"/>
                        </a:lnSpc>
                      </a:pPr>
                      <a:r>
                        <a:rPr lang="en-US" sz="649" dirty="0">
                          <a:solidFill>
                            <a:srgbClr val="005892"/>
                          </a:solidFill>
                          <a:latin typeface="Anek Bangla SemiBold" pitchFamily="2" charset="0"/>
                          <a:cs typeface="Anek Bangla SemiBold" pitchFamily="2" charset="0"/>
                        </a:rPr>
                        <a:t>Repair Services</a:t>
                      </a:r>
                    </a:p>
                  </p:txBody>
                </p:sp>
                <p:sp>
                  <p:nvSpPr>
                    <p:cNvPr id="156" name="TextBox 156"/>
                    <p:cNvSpPr txBox="1"/>
                    <p:nvPr/>
                  </p:nvSpPr>
                  <p:spPr>
                    <a:xfrm>
                      <a:off x="1300268" y="7517963"/>
                      <a:ext cx="2033331" cy="207645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1" indent="0" algn="l">
                        <a:lnSpc>
                          <a:spcPts val="844"/>
                        </a:lnSpc>
                        <a:spcBef>
                          <a:spcPct val="0"/>
                        </a:spcBef>
                      </a:pPr>
                      <a:r>
                        <a:rPr lang="en-US" sz="649">
                          <a:solidFill>
                            <a:srgbClr val="474747"/>
                          </a:solidFill>
                          <a:latin typeface="Anek Bangla"/>
                        </a:rPr>
                        <a:t>Swift and reliable repairs conducted by skilled technicians restore HVAC systems promptly</a:t>
                      </a:r>
                    </a:p>
                  </p:txBody>
                </p:sp>
              </p:grp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3675A77F-734E-3ACB-D88C-12A61057CDA1}"/>
                    </a:ext>
                  </a:extLst>
                </p:cNvPr>
                <p:cNvGrpSpPr/>
                <p:nvPr/>
              </p:nvGrpSpPr>
              <p:grpSpPr>
                <a:xfrm>
                  <a:off x="452724" y="5927015"/>
                  <a:ext cx="3043050" cy="548343"/>
                  <a:chOff x="452724" y="5927015"/>
                  <a:chExt cx="3043050" cy="548343"/>
                </a:xfrm>
              </p:grpSpPr>
              <p:sp>
                <p:nvSpPr>
                  <p:cNvPr id="137" name="Freeform 137"/>
                  <p:cNvSpPr/>
                  <p:nvPr/>
                </p:nvSpPr>
                <p:spPr>
                  <a:xfrm>
                    <a:off x="452724" y="5927015"/>
                    <a:ext cx="3043050" cy="5483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0560" h="196514">
                        <a:moveTo>
                          <a:pt x="10177" y="0"/>
                        </a:moveTo>
                        <a:lnTo>
                          <a:pt x="1080384" y="0"/>
                        </a:lnTo>
                        <a:cubicBezTo>
                          <a:pt x="1083083" y="0"/>
                          <a:pt x="1085671" y="1072"/>
                          <a:pt x="1087580" y="2981"/>
                        </a:cubicBezTo>
                        <a:cubicBezTo>
                          <a:pt x="1089488" y="4889"/>
                          <a:pt x="1090560" y="7478"/>
                          <a:pt x="1090560" y="10177"/>
                        </a:cubicBezTo>
                        <a:lnTo>
                          <a:pt x="1090560" y="186337"/>
                        </a:lnTo>
                        <a:cubicBezTo>
                          <a:pt x="1090560" y="191958"/>
                          <a:pt x="1086004" y="196514"/>
                          <a:pt x="1080384" y="196514"/>
                        </a:cubicBezTo>
                        <a:lnTo>
                          <a:pt x="10177" y="196514"/>
                        </a:lnTo>
                        <a:cubicBezTo>
                          <a:pt x="4556" y="196514"/>
                          <a:pt x="0" y="191958"/>
                          <a:pt x="0" y="186337"/>
                        </a:cubicBezTo>
                        <a:lnTo>
                          <a:pt x="0" y="10177"/>
                        </a:lnTo>
                        <a:cubicBezTo>
                          <a:pt x="0" y="4556"/>
                          <a:pt x="4556" y="0"/>
                          <a:pt x="10177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9525" cap="sq">
                    <a:solidFill>
                      <a:srgbClr val="005892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AutoShape 139"/>
                  <p:cNvSpPr/>
                  <p:nvPr/>
                </p:nvSpPr>
                <p:spPr>
                  <a:xfrm>
                    <a:off x="1134724" y="5930677"/>
                    <a:ext cx="0" cy="541019"/>
                  </a:xfrm>
                  <a:prstGeom prst="line">
                    <a:avLst/>
                  </a:prstGeom>
                  <a:ln w="9525" cap="flat">
                    <a:solidFill>
                      <a:srgbClr val="005892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150"/>
                  <p:cNvSpPr/>
                  <p:nvPr/>
                </p:nvSpPr>
                <p:spPr>
                  <a:xfrm>
                    <a:off x="646136" y="6054672"/>
                    <a:ext cx="295176" cy="2930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176" h="293029">
                        <a:moveTo>
                          <a:pt x="0" y="0"/>
                        </a:moveTo>
                        <a:lnTo>
                          <a:pt x="295176" y="0"/>
                        </a:lnTo>
                        <a:lnTo>
                          <a:pt x="295176" y="293030"/>
                        </a:lnTo>
                        <a:lnTo>
                          <a:pt x="0" y="2930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7">
                      <a:extLst>
                        <a:ext uri="{96DAC541-7B7A-43D3-8B79-37D633B846F1}">
                          <asvg:svgBlip xmlns:asvg="http://schemas.microsoft.com/office/drawing/2016/SVG/main" r:embed="rId18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67" name="Group 166">
                    <a:extLst>
                      <a:ext uri="{FF2B5EF4-FFF2-40B4-BE49-F238E27FC236}">
                        <a16:creationId xmlns:a16="http://schemas.microsoft.com/office/drawing/2014/main" id="{F299167D-0C0A-B96B-44A0-740FE98B4560}"/>
                      </a:ext>
                    </a:extLst>
                  </p:cNvPr>
                  <p:cNvGrpSpPr/>
                  <p:nvPr/>
                </p:nvGrpSpPr>
                <p:grpSpPr>
                  <a:xfrm>
                    <a:off x="1300268" y="6045770"/>
                    <a:ext cx="2033331" cy="310833"/>
                    <a:chOff x="1300268" y="6041008"/>
                    <a:chExt cx="2033331" cy="310833"/>
                  </a:xfrm>
                </p:grpSpPr>
                <p:sp>
                  <p:nvSpPr>
                    <p:cNvPr id="151" name="TextBox 151"/>
                    <p:cNvSpPr txBox="1"/>
                    <p:nvPr/>
                  </p:nvSpPr>
                  <p:spPr>
                    <a:xfrm>
                      <a:off x="1300268" y="6041008"/>
                      <a:ext cx="2033331" cy="104457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844"/>
                        </a:lnSpc>
                      </a:pPr>
                      <a:r>
                        <a:rPr lang="en-US" sz="649" dirty="0">
                          <a:solidFill>
                            <a:srgbClr val="005892"/>
                          </a:solidFill>
                          <a:latin typeface="Anek Bangla SemiBold" pitchFamily="2" charset="0"/>
                          <a:cs typeface="Anek Bangla SemiBold" pitchFamily="2" charset="0"/>
                        </a:rPr>
                        <a:t>Installa</a:t>
                      </a:r>
                      <a:r>
                        <a:rPr lang="en-US" sz="649" u="none" strike="noStrike" dirty="0">
                          <a:solidFill>
                            <a:srgbClr val="005892"/>
                          </a:solidFill>
                          <a:latin typeface="Anek Bangla SemiBold" pitchFamily="2" charset="0"/>
                          <a:cs typeface="Anek Bangla SemiBold" pitchFamily="2" charset="0"/>
                        </a:rPr>
                        <a:t>tion Services</a:t>
                      </a:r>
                    </a:p>
                  </p:txBody>
                </p:sp>
                <p:sp>
                  <p:nvSpPr>
                    <p:cNvPr id="152" name="TextBox 152"/>
                    <p:cNvSpPr txBox="1"/>
                    <p:nvPr/>
                  </p:nvSpPr>
                  <p:spPr>
                    <a:xfrm>
                      <a:off x="1300268" y="6144196"/>
                      <a:ext cx="2033331" cy="207645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1" indent="0" algn="l">
                        <a:lnSpc>
                          <a:spcPts val="844"/>
                        </a:lnSpc>
                        <a:spcBef>
                          <a:spcPct val="0"/>
                        </a:spcBef>
                      </a:pPr>
                      <a:r>
                        <a:rPr lang="en-US" sz="649" dirty="0">
                          <a:solidFill>
                            <a:srgbClr val="474747"/>
                          </a:solidFill>
                          <a:latin typeface="Anek Bangla"/>
                        </a:rPr>
                        <a:t>Expert installation, carried out by certified professionals, ensures efficient and reliable HVAC systems</a:t>
                      </a:r>
                    </a:p>
                  </p:txBody>
                </p:sp>
              </p:grpSp>
            </p:grpSp>
            <p:sp>
              <p:nvSpPr>
                <p:cNvPr id="157" name="TextBox 157"/>
                <p:cNvSpPr txBox="1"/>
                <p:nvPr/>
              </p:nvSpPr>
              <p:spPr>
                <a:xfrm>
                  <a:off x="452724" y="5682777"/>
                  <a:ext cx="2004959" cy="1077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840"/>
                    </a:lnSpc>
                    <a:spcBef>
                      <a:spcPct val="0"/>
                    </a:spcBef>
                  </a:pPr>
                  <a:r>
                    <a:rPr lang="en-US" sz="800" b="1" dirty="0">
                      <a:solidFill>
                        <a:srgbClr val="005892"/>
                      </a:solidFill>
                      <a:latin typeface="Anek Bangla" pitchFamily="2" charset="0"/>
                    </a:rPr>
                    <a:t>PRODUCTS AND SERVICES</a:t>
                  </a:r>
                </a:p>
              </p:txBody>
            </p: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85D56887-245C-1DF1-CDA7-C7F104BFB398}"/>
                  </a:ext>
                </a:extLst>
              </p:cNvPr>
              <p:cNvGrpSpPr/>
              <p:nvPr/>
            </p:nvGrpSpPr>
            <p:grpSpPr>
              <a:xfrm>
                <a:off x="4046819" y="5682777"/>
                <a:ext cx="2987131" cy="2165692"/>
                <a:chOff x="4046819" y="5682777"/>
                <a:chExt cx="2987131" cy="2165692"/>
              </a:xfrm>
            </p:grpSpPr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5D5175D3-4A7F-DDB5-8660-5CBCFE6B243C}"/>
                    </a:ext>
                  </a:extLst>
                </p:cNvPr>
                <p:cNvGrpSpPr/>
                <p:nvPr/>
              </p:nvGrpSpPr>
              <p:grpSpPr>
                <a:xfrm>
                  <a:off x="4054540" y="5918146"/>
                  <a:ext cx="2979410" cy="206332"/>
                  <a:chOff x="4054540" y="5918146"/>
                  <a:chExt cx="2979410" cy="206332"/>
                </a:xfrm>
              </p:grpSpPr>
              <p:sp>
                <p:nvSpPr>
                  <p:cNvPr id="106" name="Freeform 106"/>
                  <p:cNvSpPr/>
                  <p:nvPr/>
                </p:nvSpPr>
                <p:spPr>
                  <a:xfrm>
                    <a:off x="4054540" y="5922252"/>
                    <a:ext cx="198120" cy="198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EFF7FF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108"/>
                  <p:cNvSpPr/>
                  <p:nvPr/>
                </p:nvSpPr>
                <p:spPr>
                  <a:xfrm>
                    <a:off x="4109214" y="5987821"/>
                    <a:ext cx="88771" cy="66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71" h="66982">
                        <a:moveTo>
                          <a:pt x="0" y="0"/>
                        </a:moveTo>
                        <a:lnTo>
                          <a:pt x="88771" y="0"/>
                        </a:lnTo>
                        <a:lnTo>
                          <a:pt x="88771" y="66982"/>
                        </a:lnTo>
                        <a:lnTo>
                          <a:pt x="0" y="669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9">
                      <a:extLst>
                        <a:ext uri="{96DAC541-7B7A-43D3-8B79-37D633B846F1}">
                          <asvg:svgBlip xmlns:asvg="http://schemas.microsoft.com/office/drawing/2016/SVG/main" r:embed="rId20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83AF0BD3-5389-96EF-6708-D2DEE3F54757}"/>
                      </a:ext>
                    </a:extLst>
                  </p:cNvPr>
                  <p:cNvGrpSpPr/>
                  <p:nvPr/>
                </p:nvGrpSpPr>
                <p:grpSpPr>
                  <a:xfrm>
                    <a:off x="4339022" y="5918146"/>
                    <a:ext cx="2694928" cy="206332"/>
                    <a:chOff x="4339022" y="5918146"/>
                    <a:chExt cx="2694928" cy="206332"/>
                  </a:xfrm>
                </p:grpSpPr>
                <p:sp>
                  <p:nvSpPr>
                    <p:cNvPr id="109" name="TextBox 109"/>
                    <p:cNvSpPr txBox="1"/>
                    <p:nvPr/>
                  </p:nvSpPr>
                  <p:spPr>
                    <a:xfrm>
                      <a:off x="4339022" y="5918146"/>
                      <a:ext cx="2694928" cy="104457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l">
                        <a:lnSpc>
                          <a:spcPts val="844"/>
                        </a:lnSpc>
                      </a:pPr>
                      <a:r>
                        <a:rPr lang="en-US" sz="649" dirty="0">
                          <a:solidFill>
                            <a:srgbClr val="005892"/>
                          </a:solidFill>
                          <a:latin typeface="Anek Bangla SemiBold" pitchFamily="2" charset="0"/>
                          <a:cs typeface="Anek Bangla SemiBold" pitchFamily="2" charset="0"/>
                        </a:rPr>
                        <a:t>Expert Solutions</a:t>
                      </a:r>
                    </a:p>
                  </p:txBody>
                </p:sp>
                <p:sp>
                  <p:nvSpPr>
                    <p:cNvPr id="110" name="TextBox 110"/>
                    <p:cNvSpPr txBox="1"/>
                    <p:nvPr/>
                  </p:nvSpPr>
                  <p:spPr>
                    <a:xfrm>
                      <a:off x="4339022" y="6020021"/>
                      <a:ext cx="2694928" cy="104457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l">
                        <a:lnSpc>
                          <a:spcPts val="844"/>
                        </a:lnSpc>
                      </a:pPr>
                      <a:r>
                        <a:rPr lang="en-US" sz="649">
                          <a:solidFill>
                            <a:srgbClr val="474747"/>
                          </a:solidFill>
                          <a:latin typeface="Anek Bangla"/>
                        </a:rPr>
                        <a:t>Trusted expertise ensures efficient and effective HVAC solutions</a:t>
                      </a:r>
                    </a:p>
                  </p:txBody>
                </p:sp>
              </p:grpSp>
            </p:grp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63CD2B05-A7D5-70F4-2074-8D363AAA3067}"/>
                    </a:ext>
                  </a:extLst>
                </p:cNvPr>
                <p:cNvGrpSpPr/>
                <p:nvPr/>
              </p:nvGrpSpPr>
              <p:grpSpPr>
                <a:xfrm>
                  <a:off x="4054540" y="6349144"/>
                  <a:ext cx="2979410" cy="206332"/>
                  <a:chOff x="4054540" y="6349144"/>
                  <a:chExt cx="2979410" cy="206332"/>
                </a:xfrm>
              </p:grpSpPr>
              <p:sp>
                <p:nvSpPr>
                  <p:cNvPr id="112" name="Freeform 112"/>
                  <p:cNvSpPr/>
                  <p:nvPr/>
                </p:nvSpPr>
                <p:spPr>
                  <a:xfrm>
                    <a:off x="4054540" y="6353250"/>
                    <a:ext cx="198120" cy="198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EFF7FF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14"/>
                  <p:cNvSpPr/>
                  <p:nvPr/>
                </p:nvSpPr>
                <p:spPr>
                  <a:xfrm>
                    <a:off x="4109214" y="6418819"/>
                    <a:ext cx="88771" cy="66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71" h="66982">
                        <a:moveTo>
                          <a:pt x="0" y="0"/>
                        </a:moveTo>
                        <a:lnTo>
                          <a:pt x="88771" y="0"/>
                        </a:lnTo>
                        <a:lnTo>
                          <a:pt x="88771" y="66982"/>
                        </a:lnTo>
                        <a:lnTo>
                          <a:pt x="0" y="669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9">
                      <a:extLst>
                        <a:ext uri="{96DAC541-7B7A-43D3-8B79-37D633B846F1}">
                          <asvg:svgBlip xmlns:asvg="http://schemas.microsoft.com/office/drawing/2016/SVG/main" r:embed="rId20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B9358556-489C-34BC-C5CE-5B5074943C7E}"/>
                      </a:ext>
                    </a:extLst>
                  </p:cNvPr>
                  <p:cNvGrpSpPr/>
                  <p:nvPr/>
                </p:nvGrpSpPr>
                <p:grpSpPr>
                  <a:xfrm>
                    <a:off x="4339022" y="6349144"/>
                    <a:ext cx="2694928" cy="206332"/>
                    <a:chOff x="4339022" y="6349144"/>
                    <a:chExt cx="2694928" cy="206332"/>
                  </a:xfrm>
                </p:grpSpPr>
                <p:sp>
                  <p:nvSpPr>
                    <p:cNvPr id="115" name="TextBox 115"/>
                    <p:cNvSpPr txBox="1"/>
                    <p:nvPr/>
                  </p:nvSpPr>
                  <p:spPr>
                    <a:xfrm>
                      <a:off x="4339022" y="6349144"/>
                      <a:ext cx="2694928" cy="104457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l">
                        <a:lnSpc>
                          <a:spcPts val="844"/>
                        </a:lnSpc>
                      </a:pPr>
                      <a:r>
                        <a:rPr lang="en-US" sz="649" dirty="0">
                          <a:solidFill>
                            <a:srgbClr val="005892"/>
                          </a:solidFill>
                          <a:latin typeface="Anek Bangla SemiBold" pitchFamily="2" charset="0"/>
                          <a:cs typeface="Anek Bangla SemiBold" pitchFamily="2" charset="0"/>
                        </a:rPr>
                        <a:t>Top-notch Standards</a:t>
                      </a:r>
                    </a:p>
                  </p:txBody>
                </p:sp>
                <p:sp>
                  <p:nvSpPr>
                    <p:cNvPr id="116" name="TextBox 116"/>
                    <p:cNvSpPr txBox="1"/>
                    <p:nvPr/>
                  </p:nvSpPr>
                  <p:spPr>
                    <a:xfrm>
                      <a:off x="4339022" y="6451019"/>
                      <a:ext cx="2694928" cy="104457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l">
                        <a:lnSpc>
                          <a:spcPts val="844"/>
                        </a:lnSpc>
                      </a:pPr>
                      <a:r>
                        <a:rPr lang="en-US" sz="649">
                          <a:solidFill>
                            <a:srgbClr val="474747"/>
                          </a:solidFill>
                          <a:latin typeface="Anek Bangla"/>
                        </a:rPr>
                        <a:t>Committed to upholding highest quality and safety standards</a:t>
                      </a:r>
                    </a:p>
                  </p:txBody>
                </p:sp>
              </p:grp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9F27C4CC-620D-C8E6-0ED4-6968F39F2924}"/>
                    </a:ext>
                  </a:extLst>
                </p:cNvPr>
                <p:cNvGrpSpPr/>
                <p:nvPr/>
              </p:nvGrpSpPr>
              <p:grpSpPr>
                <a:xfrm>
                  <a:off x="4054540" y="6780142"/>
                  <a:ext cx="2979410" cy="206332"/>
                  <a:chOff x="4054540" y="6780142"/>
                  <a:chExt cx="2979410" cy="206332"/>
                </a:xfrm>
              </p:grpSpPr>
              <p:grpSp>
                <p:nvGrpSpPr>
                  <p:cNvPr id="180" name="Group 179">
                    <a:extLst>
                      <a:ext uri="{FF2B5EF4-FFF2-40B4-BE49-F238E27FC236}">
                        <a16:creationId xmlns:a16="http://schemas.microsoft.com/office/drawing/2014/main" id="{41AA1904-812F-15D0-9C04-61AB03C3138C}"/>
                      </a:ext>
                    </a:extLst>
                  </p:cNvPr>
                  <p:cNvGrpSpPr/>
                  <p:nvPr/>
                </p:nvGrpSpPr>
                <p:grpSpPr>
                  <a:xfrm>
                    <a:off x="4339022" y="6780142"/>
                    <a:ext cx="2694928" cy="206332"/>
                    <a:chOff x="4339022" y="6780142"/>
                    <a:chExt cx="2694928" cy="206332"/>
                  </a:xfrm>
                </p:grpSpPr>
                <p:sp>
                  <p:nvSpPr>
                    <p:cNvPr id="117" name="TextBox 117"/>
                    <p:cNvSpPr txBox="1"/>
                    <p:nvPr/>
                  </p:nvSpPr>
                  <p:spPr>
                    <a:xfrm>
                      <a:off x="4339022" y="6780142"/>
                      <a:ext cx="2694928" cy="104457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l">
                        <a:lnSpc>
                          <a:spcPts val="844"/>
                        </a:lnSpc>
                      </a:pPr>
                      <a:r>
                        <a:rPr lang="en-US" sz="649" dirty="0">
                          <a:solidFill>
                            <a:srgbClr val="005892"/>
                          </a:solidFill>
                          <a:latin typeface="Anek Bangla SemiBold" pitchFamily="2" charset="0"/>
                          <a:cs typeface="Anek Bangla SemiBold" pitchFamily="2" charset="0"/>
                        </a:rPr>
                        <a:t>Innovative Technology</a:t>
                      </a:r>
                    </a:p>
                  </p:txBody>
                </p:sp>
                <p:sp>
                  <p:nvSpPr>
                    <p:cNvPr id="118" name="TextBox 118"/>
                    <p:cNvSpPr txBox="1"/>
                    <p:nvPr/>
                  </p:nvSpPr>
                  <p:spPr>
                    <a:xfrm>
                      <a:off x="4339022" y="6882017"/>
                      <a:ext cx="2694928" cy="104457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l">
                        <a:lnSpc>
                          <a:spcPts val="844"/>
                        </a:lnSpc>
                      </a:pPr>
                      <a:r>
                        <a:rPr lang="en-US" sz="649">
                          <a:solidFill>
                            <a:srgbClr val="474747"/>
                          </a:solidFill>
                          <a:latin typeface="Anek Bangla"/>
                        </a:rPr>
                        <a:t>Utilizing cutting-edge technology to optimize HVAC efficiency</a:t>
                      </a:r>
                    </a:p>
                  </p:txBody>
                </p:sp>
              </p:grpSp>
              <p:sp>
                <p:nvSpPr>
                  <p:cNvPr id="120" name="Freeform 120"/>
                  <p:cNvSpPr/>
                  <p:nvPr/>
                </p:nvSpPr>
                <p:spPr>
                  <a:xfrm>
                    <a:off x="4054540" y="6784248"/>
                    <a:ext cx="198120" cy="198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EFF7FF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122"/>
                  <p:cNvSpPr/>
                  <p:nvPr/>
                </p:nvSpPr>
                <p:spPr>
                  <a:xfrm>
                    <a:off x="4109214" y="6849817"/>
                    <a:ext cx="88771" cy="66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71" h="66982">
                        <a:moveTo>
                          <a:pt x="0" y="0"/>
                        </a:moveTo>
                        <a:lnTo>
                          <a:pt x="88771" y="0"/>
                        </a:lnTo>
                        <a:lnTo>
                          <a:pt x="88771" y="66982"/>
                        </a:lnTo>
                        <a:lnTo>
                          <a:pt x="0" y="669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9">
                      <a:extLst>
                        <a:ext uri="{96DAC541-7B7A-43D3-8B79-37D633B846F1}">
                          <asvg:svgBlip xmlns:asvg="http://schemas.microsoft.com/office/drawing/2016/SVG/main" r:embed="rId20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73CFBA59-A0EE-C12C-F64A-AAF0986CAB63}"/>
                    </a:ext>
                  </a:extLst>
                </p:cNvPr>
                <p:cNvGrpSpPr/>
                <p:nvPr/>
              </p:nvGrpSpPr>
              <p:grpSpPr>
                <a:xfrm>
                  <a:off x="4054540" y="7211140"/>
                  <a:ext cx="2979410" cy="206332"/>
                  <a:chOff x="4054540" y="7211139"/>
                  <a:chExt cx="2979410" cy="206332"/>
                </a:xfrm>
              </p:grpSpPr>
              <p:grpSp>
                <p:nvGrpSpPr>
                  <p:cNvPr id="181" name="Group 180">
                    <a:extLst>
                      <a:ext uri="{FF2B5EF4-FFF2-40B4-BE49-F238E27FC236}">
                        <a16:creationId xmlns:a16="http://schemas.microsoft.com/office/drawing/2014/main" id="{652214B8-C85B-1F2C-DF21-65559C43DCF2}"/>
                      </a:ext>
                    </a:extLst>
                  </p:cNvPr>
                  <p:cNvGrpSpPr/>
                  <p:nvPr/>
                </p:nvGrpSpPr>
                <p:grpSpPr>
                  <a:xfrm>
                    <a:off x="4339022" y="7211139"/>
                    <a:ext cx="2694928" cy="206332"/>
                    <a:chOff x="4339022" y="7211139"/>
                    <a:chExt cx="2694928" cy="206332"/>
                  </a:xfrm>
                </p:grpSpPr>
                <p:sp>
                  <p:nvSpPr>
                    <p:cNvPr id="123" name="TextBox 123"/>
                    <p:cNvSpPr txBox="1"/>
                    <p:nvPr/>
                  </p:nvSpPr>
                  <p:spPr>
                    <a:xfrm>
                      <a:off x="4339022" y="7211139"/>
                      <a:ext cx="2694928" cy="104457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l">
                        <a:lnSpc>
                          <a:spcPts val="844"/>
                        </a:lnSpc>
                      </a:pPr>
                      <a:r>
                        <a:rPr lang="en-US" sz="649" dirty="0">
                          <a:solidFill>
                            <a:srgbClr val="005892"/>
                          </a:solidFill>
                          <a:latin typeface="Anek Bangla SemiBold" pitchFamily="2" charset="0"/>
                          <a:cs typeface="Anek Bangla SemiBold" pitchFamily="2" charset="0"/>
                        </a:rPr>
                        <a:t>Safety Assurance</a:t>
                      </a:r>
                    </a:p>
                  </p:txBody>
                </p:sp>
                <p:sp>
                  <p:nvSpPr>
                    <p:cNvPr id="124" name="TextBox 124"/>
                    <p:cNvSpPr txBox="1"/>
                    <p:nvPr/>
                  </p:nvSpPr>
                  <p:spPr>
                    <a:xfrm>
                      <a:off x="4339022" y="7313014"/>
                      <a:ext cx="2694928" cy="104457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l">
                        <a:lnSpc>
                          <a:spcPts val="844"/>
                        </a:lnSpc>
                      </a:pPr>
                      <a:r>
                        <a:rPr lang="en-US" sz="649">
                          <a:solidFill>
                            <a:srgbClr val="474747"/>
                          </a:solidFill>
                          <a:latin typeface="Anek Bangla"/>
                        </a:rPr>
                        <a:t>Prioritizing stringent safety protocols to ensure secure installations</a:t>
                      </a:r>
                    </a:p>
                  </p:txBody>
                </p:sp>
              </p:grpSp>
              <p:sp>
                <p:nvSpPr>
                  <p:cNvPr id="126" name="Freeform 126"/>
                  <p:cNvSpPr/>
                  <p:nvPr/>
                </p:nvSpPr>
                <p:spPr>
                  <a:xfrm>
                    <a:off x="4054540" y="7215245"/>
                    <a:ext cx="198120" cy="198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EFF7FF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128"/>
                  <p:cNvSpPr/>
                  <p:nvPr/>
                </p:nvSpPr>
                <p:spPr>
                  <a:xfrm>
                    <a:off x="4109214" y="7280814"/>
                    <a:ext cx="88771" cy="66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71" h="66982">
                        <a:moveTo>
                          <a:pt x="0" y="0"/>
                        </a:moveTo>
                        <a:lnTo>
                          <a:pt x="88771" y="0"/>
                        </a:lnTo>
                        <a:lnTo>
                          <a:pt x="88771" y="66982"/>
                        </a:lnTo>
                        <a:lnTo>
                          <a:pt x="0" y="669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9">
                      <a:extLst>
                        <a:ext uri="{96DAC541-7B7A-43D3-8B79-37D633B846F1}">
                          <asvg:svgBlip xmlns:asvg="http://schemas.microsoft.com/office/drawing/2016/SVG/main" r:embed="rId20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6F9FBD4B-AB53-3EC1-9BC8-610082827794}"/>
                    </a:ext>
                  </a:extLst>
                </p:cNvPr>
                <p:cNvGrpSpPr/>
                <p:nvPr/>
              </p:nvGrpSpPr>
              <p:grpSpPr>
                <a:xfrm>
                  <a:off x="4054540" y="7642137"/>
                  <a:ext cx="2979410" cy="206332"/>
                  <a:chOff x="4054540" y="7642137"/>
                  <a:chExt cx="2979410" cy="206332"/>
                </a:xfrm>
              </p:grpSpPr>
              <p:grpSp>
                <p:nvGrpSpPr>
                  <p:cNvPr id="182" name="Group 181">
                    <a:extLst>
                      <a:ext uri="{FF2B5EF4-FFF2-40B4-BE49-F238E27FC236}">
                        <a16:creationId xmlns:a16="http://schemas.microsoft.com/office/drawing/2014/main" id="{E75A876E-988C-5E3F-CAAC-05D3201D6F86}"/>
                      </a:ext>
                    </a:extLst>
                  </p:cNvPr>
                  <p:cNvGrpSpPr/>
                  <p:nvPr/>
                </p:nvGrpSpPr>
                <p:grpSpPr>
                  <a:xfrm>
                    <a:off x="4339022" y="7642137"/>
                    <a:ext cx="2694928" cy="206332"/>
                    <a:chOff x="4339022" y="7642137"/>
                    <a:chExt cx="2694928" cy="206332"/>
                  </a:xfrm>
                </p:grpSpPr>
                <p:sp>
                  <p:nvSpPr>
                    <p:cNvPr id="129" name="TextBox 129"/>
                    <p:cNvSpPr txBox="1"/>
                    <p:nvPr/>
                  </p:nvSpPr>
                  <p:spPr>
                    <a:xfrm>
                      <a:off x="4339022" y="7642137"/>
                      <a:ext cx="2694928" cy="104457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l">
                        <a:lnSpc>
                          <a:spcPts val="844"/>
                        </a:lnSpc>
                      </a:pPr>
                      <a:r>
                        <a:rPr lang="en-US" sz="649" dirty="0">
                          <a:solidFill>
                            <a:srgbClr val="005892"/>
                          </a:solidFill>
                          <a:latin typeface="Anek Bangla SemiBold" pitchFamily="2" charset="0"/>
                          <a:cs typeface="Anek Bangla SemiBold" pitchFamily="2" charset="0"/>
                        </a:rPr>
                        <a:t>Sustainable Practices</a:t>
                      </a:r>
                    </a:p>
                  </p:txBody>
                </p:sp>
                <p:sp>
                  <p:nvSpPr>
                    <p:cNvPr id="130" name="TextBox 130"/>
                    <p:cNvSpPr txBox="1"/>
                    <p:nvPr/>
                  </p:nvSpPr>
                  <p:spPr>
                    <a:xfrm>
                      <a:off x="4339022" y="7744012"/>
                      <a:ext cx="2694928" cy="104457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l">
                        <a:lnSpc>
                          <a:spcPts val="844"/>
                        </a:lnSpc>
                      </a:pPr>
                      <a:r>
                        <a:rPr lang="en-US" sz="649">
                          <a:solidFill>
                            <a:srgbClr val="474747"/>
                          </a:solidFill>
                          <a:latin typeface="Anek Bangla"/>
                        </a:rPr>
                        <a:t>Integrating sustainable materials and practices for greener solutions</a:t>
                      </a:r>
                    </a:p>
                  </p:txBody>
                </p:sp>
              </p:grpSp>
              <p:sp>
                <p:nvSpPr>
                  <p:cNvPr id="132" name="Freeform 132"/>
                  <p:cNvSpPr/>
                  <p:nvPr/>
                </p:nvSpPr>
                <p:spPr>
                  <a:xfrm>
                    <a:off x="4054540" y="7646243"/>
                    <a:ext cx="198120" cy="198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EFF7FF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134"/>
                  <p:cNvSpPr/>
                  <p:nvPr/>
                </p:nvSpPr>
                <p:spPr>
                  <a:xfrm>
                    <a:off x="4109214" y="7711811"/>
                    <a:ext cx="88771" cy="66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71" h="66982">
                        <a:moveTo>
                          <a:pt x="0" y="0"/>
                        </a:moveTo>
                        <a:lnTo>
                          <a:pt x="88771" y="0"/>
                        </a:lnTo>
                        <a:lnTo>
                          <a:pt x="88771" y="66982"/>
                        </a:lnTo>
                        <a:lnTo>
                          <a:pt x="0" y="669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9">
                      <a:extLst>
                        <a:ext uri="{96DAC541-7B7A-43D3-8B79-37D633B846F1}">
                          <asvg:svgBlip xmlns:asvg="http://schemas.microsoft.com/office/drawing/2016/SVG/main" r:embed="rId20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" name="TextBox 135"/>
                <p:cNvSpPr txBox="1"/>
                <p:nvPr/>
              </p:nvSpPr>
              <p:spPr>
                <a:xfrm>
                  <a:off x="4046819" y="5682777"/>
                  <a:ext cx="2639723" cy="1077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840"/>
                    </a:lnSpc>
                    <a:spcBef>
                      <a:spcPct val="0"/>
                    </a:spcBef>
                  </a:pPr>
                  <a:r>
                    <a:rPr lang="en-US" sz="800" b="1" dirty="0">
                      <a:solidFill>
                        <a:srgbClr val="005892"/>
                      </a:solidFill>
                      <a:latin typeface="Anek Bangla" pitchFamily="2" charset="0"/>
                    </a:rPr>
                    <a:t>WHY US?</a:t>
                  </a:r>
                </a:p>
              </p:txBody>
            </p:sp>
          </p:grp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6F1C5479-878F-D70D-56D1-2D631388EF3F}"/>
                </a:ext>
              </a:extLst>
            </p:cNvPr>
            <p:cNvGrpSpPr/>
            <p:nvPr/>
          </p:nvGrpSpPr>
          <p:grpSpPr>
            <a:xfrm>
              <a:off x="448052" y="3300485"/>
              <a:ext cx="6583001" cy="1907148"/>
              <a:chOff x="448052" y="3300485"/>
              <a:chExt cx="6583001" cy="1907148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36B63991-D103-EAA4-BC7F-51EB0F82E96E}"/>
                  </a:ext>
                </a:extLst>
              </p:cNvPr>
              <p:cNvGrpSpPr/>
              <p:nvPr/>
            </p:nvGrpSpPr>
            <p:grpSpPr>
              <a:xfrm>
                <a:off x="448052" y="3300485"/>
                <a:ext cx="3047721" cy="1907148"/>
                <a:chOff x="448052" y="3300485"/>
                <a:chExt cx="3047721" cy="1907148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F0892DBE-89E5-5658-24D0-A61927807C99}"/>
                    </a:ext>
                  </a:extLst>
                </p:cNvPr>
                <p:cNvGrpSpPr/>
                <p:nvPr/>
              </p:nvGrpSpPr>
              <p:grpSpPr>
                <a:xfrm>
                  <a:off x="448052" y="3542561"/>
                  <a:ext cx="3047721" cy="1665072"/>
                  <a:chOff x="448052" y="3542561"/>
                  <a:chExt cx="3047721" cy="1665072"/>
                </a:xfrm>
              </p:grpSpPr>
              <p:sp>
                <p:nvSpPr>
                  <p:cNvPr id="29" name="Freeform 29"/>
                  <p:cNvSpPr/>
                  <p:nvPr/>
                </p:nvSpPr>
                <p:spPr>
                  <a:xfrm>
                    <a:off x="448052" y="3542561"/>
                    <a:ext cx="3047721" cy="1665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2234" h="596724">
                        <a:moveTo>
                          <a:pt x="10161" y="0"/>
                        </a:moveTo>
                        <a:lnTo>
                          <a:pt x="1082073" y="0"/>
                        </a:lnTo>
                        <a:cubicBezTo>
                          <a:pt x="1084768" y="0"/>
                          <a:pt x="1087353" y="1071"/>
                          <a:pt x="1089258" y="2976"/>
                        </a:cubicBezTo>
                        <a:cubicBezTo>
                          <a:pt x="1091164" y="4882"/>
                          <a:pt x="1092234" y="7466"/>
                          <a:pt x="1092234" y="10161"/>
                        </a:cubicBezTo>
                        <a:lnTo>
                          <a:pt x="1092234" y="586563"/>
                        </a:lnTo>
                        <a:cubicBezTo>
                          <a:pt x="1092234" y="592175"/>
                          <a:pt x="1087685" y="596724"/>
                          <a:pt x="1082073" y="596724"/>
                        </a:cubicBezTo>
                        <a:lnTo>
                          <a:pt x="10161" y="596724"/>
                        </a:lnTo>
                        <a:cubicBezTo>
                          <a:pt x="7466" y="596724"/>
                          <a:pt x="4882" y="595654"/>
                          <a:pt x="2976" y="593748"/>
                        </a:cubicBezTo>
                        <a:cubicBezTo>
                          <a:pt x="1071" y="591843"/>
                          <a:pt x="0" y="589258"/>
                          <a:pt x="0" y="586563"/>
                        </a:cubicBezTo>
                        <a:lnTo>
                          <a:pt x="0" y="10161"/>
                        </a:lnTo>
                        <a:cubicBezTo>
                          <a:pt x="0" y="4549"/>
                          <a:pt x="4549" y="0"/>
                          <a:pt x="1016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9525" cap="sq">
                    <a:solidFill>
                      <a:srgbClr val="005892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40" name="Group 139">
                    <a:extLst>
                      <a:ext uri="{FF2B5EF4-FFF2-40B4-BE49-F238E27FC236}">
                        <a16:creationId xmlns:a16="http://schemas.microsoft.com/office/drawing/2014/main" id="{43B3360D-8B76-4A32-AAC9-C1F29BD9F0A0}"/>
                      </a:ext>
                    </a:extLst>
                  </p:cNvPr>
                  <p:cNvGrpSpPr/>
                  <p:nvPr/>
                </p:nvGrpSpPr>
                <p:grpSpPr>
                  <a:xfrm>
                    <a:off x="620079" y="3702084"/>
                    <a:ext cx="2703667" cy="1346026"/>
                    <a:chOff x="610904" y="3702083"/>
                    <a:chExt cx="2703667" cy="1346026"/>
                  </a:xfrm>
                </p:grpSpPr>
                <p:sp>
                  <p:nvSpPr>
                    <p:cNvPr id="53" name="AutoShape 53"/>
                    <p:cNvSpPr/>
                    <p:nvPr/>
                  </p:nvSpPr>
                  <p:spPr>
                    <a:xfrm flipV="1">
                      <a:off x="610904" y="3921295"/>
                      <a:ext cx="2686017" cy="0"/>
                    </a:xfrm>
                    <a:prstGeom prst="line">
                      <a:avLst/>
                    </a:prstGeom>
                    <a:ln w="9525" cap="flat">
                      <a:solidFill>
                        <a:srgbClr val="005892">
                          <a:alpha val="16863"/>
                        </a:srgbClr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AutoShape 54"/>
                    <p:cNvSpPr/>
                    <p:nvPr/>
                  </p:nvSpPr>
                  <p:spPr>
                    <a:xfrm flipV="1">
                      <a:off x="610904" y="4223829"/>
                      <a:ext cx="2686017" cy="0"/>
                    </a:xfrm>
                    <a:prstGeom prst="line">
                      <a:avLst/>
                    </a:prstGeom>
                    <a:ln w="9525" cap="flat">
                      <a:solidFill>
                        <a:srgbClr val="005892">
                          <a:alpha val="16863"/>
                        </a:srgbClr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11" name="Group 110">
                      <a:extLst>
                        <a:ext uri="{FF2B5EF4-FFF2-40B4-BE49-F238E27FC236}">
                          <a16:creationId xmlns:a16="http://schemas.microsoft.com/office/drawing/2014/main" id="{6B2820D3-E262-19E9-1D92-4CD69B50AD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1419" y="3702083"/>
                      <a:ext cx="2683152" cy="135890"/>
                      <a:chOff x="631419" y="3654086"/>
                      <a:chExt cx="2683152" cy="135890"/>
                    </a:xfrm>
                  </p:grpSpPr>
                  <p:sp>
                    <p:nvSpPr>
                      <p:cNvPr id="55" name="TextBox 55"/>
                      <p:cNvSpPr txBox="1"/>
                      <p:nvPr/>
                    </p:nvSpPr>
                    <p:spPr>
                      <a:xfrm>
                        <a:off x="631419" y="3654086"/>
                        <a:ext cx="915904" cy="135890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1040"/>
                          </a:lnSpc>
                          <a:spcBef>
                            <a:spcPct val="0"/>
                          </a:spcBef>
                        </a:pPr>
                        <a:r>
                          <a:rPr lang="en-US" sz="800" dirty="0">
                            <a:solidFill>
                              <a:srgbClr val="474747"/>
                            </a:solidFill>
                            <a:latin typeface="Anek Bangla"/>
                          </a:rPr>
                          <a:t>Founding Year</a:t>
                        </a:r>
                      </a:p>
                    </p:txBody>
                  </p:sp>
                  <p:sp>
                    <p:nvSpPr>
                      <p:cNvPr id="56" name="TextBox 56"/>
                      <p:cNvSpPr txBox="1"/>
                      <p:nvPr/>
                    </p:nvSpPr>
                    <p:spPr>
                      <a:xfrm>
                        <a:off x="2887677" y="3657911"/>
                        <a:ext cx="426894" cy="128240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r">
                          <a:lnSpc>
                            <a:spcPts val="1040"/>
                          </a:lnSpc>
                          <a:spcBef>
                            <a:spcPct val="0"/>
                          </a:spcBef>
                        </a:pPr>
                        <a:r>
                          <a:rPr lang="en-US" sz="800" dirty="0">
                            <a:solidFill>
                              <a:srgbClr val="005892"/>
                            </a:solidFill>
                            <a:latin typeface="Anek Bangla SemiBold" pitchFamily="2" charset="0"/>
                            <a:cs typeface="Anek Bangla SemiBold" pitchFamily="2" charset="0"/>
                          </a:rPr>
                          <a:t>2005</a:t>
                        </a:r>
                      </a:p>
                    </p:txBody>
                  </p:sp>
                </p:grpSp>
                <p:grpSp>
                  <p:nvGrpSpPr>
                    <p:cNvPr id="119" name="Group 118">
                      <a:extLst>
                        <a:ext uri="{FF2B5EF4-FFF2-40B4-BE49-F238E27FC236}">
                          <a16:creationId xmlns:a16="http://schemas.microsoft.com/office/drawing/2014/main" id="{C872B829-691E-C7C2-DD54-A359762A2E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1419" y="4004617"/>
                      <a:ext cx="2683151" cy="135890"/>
                      <a:chOff x="631419" y="3972484"/>
                      <a:chExt cx="2683151" cy="135890"/>
                    </a:xfrm>
                  </p:grpSpPr>
                  <p:sp>
                    <p:nvSpPr>
                      <p:cNvPr id="57" name="TextBox 57"/>
                      <p:cNvSpPr txBox="1"/>
                      <p:nvPr/>
                    </p:nvSpPr>
                    <p:spPr>
                      <a:xfrm>
                        <a:off x="631419" y="3972484"/>
                        <a:ext cx="1164192" cy="135890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1040"/>
                          </a:lnSpc>
                          <a:spcBef>
                            <a:spcPct val="0"/>
                          </a:spcBef>
                        </a:pPr>
                        <a:r>
                          <a:rPr lang="en-US" sz="800" u="none" strike="noStrike" dirty="0">
                            <a:solidFill>
                              <a:srgbClr val="474747"/>
                            </a:solidFill>
                            <a:latin typeface="Anek Bangla"/>
                          </a:rPr>
                          <a:t>Founder/CEO</a:t>
                        </a:r>
                      </a:p>
                    </p:txBody>
                  </p:sp>
                  <p:sp>
                    <p:nvSpPr>
                      <p:cNvPr id="58" name="TextBox 58"/>
                      <p:cNvSpPr txBox="1"/>
                      <p:nvPr/>
                    </p:nvSpPr>
                    <p:spPr>
                      <a:xfrm>
                        <a:off x="2480573" y="3976309"/>
                        <a:ext cx="833997" cy="128240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r">
                          <a:lnSpc>
                            <a:spcPts val="1040"/>
                          </a:lnSpc>
                          <a:spcBef>
                            <a:spcPct val="0"/>
                          </a:spcBef>
                        </a:pPr>
                        <a:r>
                          <a:rPr lang="en-US" sz="800" dirty="0">
                            <a:solidFill>
                              <a:srgbClr val="005892"/>
                            </a:solidFill>
                            <a:latin typeface="Anek Bangla SemiBold" pitchFamily="2" charset="0"/>
                            <a:cs typeface="Anek Bangla SemiBold" pitchFamily="2" charset="0"/>
                          </a:rPr>
                          <a:t> Sarah Smith</a:t>
                        </a:r>
                      </a:p>
                    </p:txBody>
                  </p:sp>
                </p:grpSp>
                <p:grpSp>
                  <p:nvGrpSpPr>
                    <p:cNvPr id="125" name="Group 124">
                      <a:extLst>
                        <a:ext uri="{FF2B5EF4-FFF2-40B4-BE49-F238E27FC236}">
                          <a16:creationId xmlns:a16="http://schemas.microsoft.com/office/drawing/2014/main" id="{4F95A996-A487-FCA6-2B47-BF8718A3AD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1419" y="4307151"/>
                      <a:ext cx="2683151" cy="135890"/>
                      <a:chOff x="631419" y="4294707"/>
                      <a:chExt cx="2683151" cy="135890"/>
                    </a:xfrm>
                  </p:grpSpPr>
                  <p:sp>
                    <p:nvSpPr>
                      <p:cNvPr id="59" name="TextBox 59"/>
                      <p:cNvSpPr txBox="1"/>
                      <p:nvPr/>
                    </p:nvSpPr>
                    <p:spPr>
                      <a:xfrm>
                        <a:off x="631419" y="4294707"/>
                        <a:ext cx="1432158" cy="135890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1040"/>
                          </a:lnSpc>
                          <a:spcBef>
                            <a:spcPct val="0"/>
                          </a:spcBef>
                        </a:pPr>
                        <a:r>
                          <a:rPr lang="en-US" sz="800" u="none" strike="noStrike" dirty="0">
                            <a:solidFill>
                              <a:srgbClr val="474747"/>
                            </a:solidFill>
                            <a:latin typeface="Anek Bangla"/>
                          </a:rPr>
                          <a:t>Chief Operating Officer (COO)</a:t>
                        </a:r>
                      </a:p>
                    </p:txBody>
                  </p:sp>
                  <p:sp>
                    <p:nvSpPr>
                      <p:cNvPr id="60" name="TextBox 60"/>
                      <p:cNvSpPr txBox="1"/>
                      <p:nvPr/>
                    </p:nvSpPr>
                    <p:spPr>
                      <a:xfrm>
                        <a:off x="2239160" y="4298532"/>
                        <a:ext cx="1075410" cy="128240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r">
                          <a:lnSpc>
                            <a:spcPts val="1040"/>
                          </a:lnSpc>
                          <a:spcBef>
                            <a:spcPct val="0"/>
                          </a:spcBef>
                        </a:pPr>
                        <a:r>
                          <a:rPr lang="en-US" sz="800" dirty="0">
                            <a:solidFill>
                              <a:srgbClr val="005892"/>
                            </a:solidFill>
                            <a:latin typeface="Anek Bangla SemiBold" pitchFamily="2" charset="0"/>
                            <a:cs typeface="Anek Bangla SemiBold" pitchFamily="2" charset="0"/>
                          </a:rPr>
                          <a:t>Eleanor Evergreen</a:t>
                        </a:r>
                      </a:p>
                    </p:txBody>
                  </p:sp>
                </p:grpSp>
                <p:sp>
                  <p:nvSpPr>
                    <p:cNvPr id="61" name="AutoShape 61"/>
                    <p:cNvSpPr/>
                    <p:nvPr/>
                  </p:nvSpPr>
                  <p:spPr>
                    <a:xfrm flipV="1">
                      <a:off x="610904" y="4526363"/>
                      <a:ext cx="2686017" cy="0"/>
                    </a:xfrm>
                    <a:prstGeom prst="line">
                      <a:avLst/>
                    </a:prstGeom>
                    <a:ln w="9525" cap="flat">
                      <a:solidFill>
                        <a:srgbClr val="005892">
                          <a:alpha val="16863"/>
                        </a:srgbClr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31" name="Group 130">
                      <a:extLst>
                        <a:ext uri="{FF2B5EF4-FFF2-40B4-BE49-F238E27FC236}">
                          <a16:creationId xmlns:a16="http://schemas.microsoft.com/office/drawing/2014/main" id="{71097B8E-664C-E7FE-3594-40E0EF802B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1419" y="4609685"/>
                      <a:ext cx="2683152" cy="135890"/>
                      <a:chOff x="631419" y="4616929"/>
                      <a:chExt cx="2683152" cy="135890"/>
                    </a:xfrm>
                  </p:grpSpPr>
                  <p:sp>
                    <p:nvSpPr>
                      <p:cNvPr id="62" name="TextBox 62"/>
                      <p:cNvSpPr txBox="1"/>
                      <p:nvPr/>
                    </p:nvSpPr>
                    <p:spPr>
                      <a:xfrm>
                        <a:off x="631419" y="4616929"/>
                        <a:ext cx="647485" cy="135890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1040"/>
                          </a:lnSpc>
                          <a:spcBef>
                            <a:spcPct val="0"/>
                          </a:spcBef>
                        </a:pPr>
                        <a:r>
                          <a:rPr lang="en-US" sz="800" u="none" strike="noStrike" dirty="0">
                            <a:solidFill>
                              <a:srgbClr val="474747"/>
                            </a:solidFill>
                            <a:latin typeface="Anek Bangla"/>
                          </a:rPr>
                          <a:t>Industry</a:t>
                        </a:r>
                      </a:p>
                    </p:txBody>
                  </p:sp>
                  <p:sp>
                    <p:nvSpPr>
                      <p:cNvPr id="63" name="TextBox 63"/>
                      <p:cNvSpPr txBox="1"/>
                      <p:nvPr/>
                    </p:nvSpPr>
                    <p:spPr>
                      <a:xfrm>
                        <a:off x="2887677" y="4620754"/>
                        <a:ext cx="426894" cy="128240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r">
                          <a:lnSpc>
                            <a:spcPts val="1040"/>
                          </a:lnSpc>
                          <a:spcBef>
                            <a:spcPct val="0"/>
                          </a:spcBef>
                        </a:pPr>
                        <a:r>
                          <a:rPr lang="en-US" sz="800" dirty="0">
                            <a:solidFill>
                              <a:srgbClr val="005892"/>
                            </a:solidFill>
                            <a:latin typeface="Anek Bangla SemiBold" pitchFamily="2" charset="0"/>
                            <a:cs typeface="Anek Bangla SemiBold" pitchFamily="2" charset="0"/>
                          </a:rPr>
                          <a:t>HVAC</a:t>
                        </a:r>
                      </a:p>
                    </p:txBody>
                  </p:sp>
                </p:grpSp>
                <p:sp>
                  <p:nvSpPr>
                    <p:cNvPr id="64" name="AutoShape 64"/>
                    <p:cNvSpPr/>
                    <p:nvPr/>
                  </p:nvSpPr>
                  <p:spPr>
                    <a:xfrm flipV="1">
                      <a:off x="610904" y="4828897"/>
                      <a:ext cx="2686017" cy="0"/>
                    </a:xfrm>
                    <a:prstGeom prst="line">
                      <a:avLst/>
                    </a:prstGeom>
                    <a:ln w="9525" cap="flat">
                      <a:solidFill>
                        <a:srgbClr val="005892">
                          <a:alpha val="16863"/>
                        </a:srgbClr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36" name="Group 135">
                      <a:extLst>
                        <a:ext uri="{FF2B5EF4-FFF2-40B4-BE49-F238E27FC236}">
                          <a16:creationId xmlns:a16="http://schemas.microsoft.com/office/drawing/2014/main" id="{45E93845-9FDC-1C07-F24B-3E16C783C7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1419" y="4912219"/>
                      <a:ext cx="2665503" cy="135890"/>
                      <a:chOff x="631419" y="4939152"/>
                      <a:chExt cx="2665503" cy="135890"/>
                    </a:xfrm>
                  </p:grpSpPr>
                  <p:sp>
                    <p:nvSpPr>
                      <p:cNvPr id="65" name="TextBox 65"/>
                      <p:cNvSpPr txBox="1"/>
                      <p:nvPr/>
                    </p:nvSpPr>
                    <p:spPr>
                      <a:xfrm>
                        <a:off x="631419" y="4939152"/>
                        <a:ext cx="647485" cy="135890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1040"/>
                          </a:lnSpc>
                          <a:spcBef>
                            <a:spcPct val="0"/>
                          </a:spcBef>
                        </a:pPr>
                        <a:r>
                          <a:rPr lang="en-US" sz="800" u="none" strike="noStrike" dirty="0">
                            <a:solidFill>
                              <a:srgbClr val="474747"/>
                            </a:solidFill>
                            <a:latin typeface="Anek Bangla"/>
                          </a:rPr>
                          <a:t>Employees</a:t>
                        </a:r>
                      </a:p>
                    </p:txBody>
                  </p:sp>
                  <p:sp>
                    <p:nvSpPr>
                      <p:cNvPr id="66" name="TextBox 66"/>
                      <p:cNvSpPr txBox="1"/>
                      <p:nvPr/>
                    </p:nvSpPr>
                    <p:spPr>
                      <a:xfrm>
                        <a:off x="2870028" y="4942977"/>
                        <a:ext cx="426894" cy="128240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r">
                          <a:lnSpc>
                            <a:spcPts val="1040"/>
                          </a:lnSpc>
                          <a:spcBef>
                            <a:spcPct val="0"/>
                          </a:spcBef>
                        </a:pPr>
                        <a:r>
                          <a:rPr lang="en-US" sz="800" dirty="0">
                            <a:solidFill>
                              <a:srgbClr val="005892"/>
                            </a:solidFill>
                            <a:latin typeface="Anek Bangla SemiBold" pitchFamily="2" charset="0"/>
                            <a:cs typeface="Anek Bangla SemiBold" pitchFamily="2" charset="0"/>
                          </a:rPr>
                          <a:t>+450</a:t>
                        </a:r>
                      </a:p>
                    </p:txBody>
                  </p:sp>
                </p:grpSp>
              </p:grpSp>
            </p:grpSp>
            <p:sp>
              <p:nvSpPr>
                <p:cNvPr id="67" name="TextBox 67"/>
                <p:cNvSpPr txBox="1"/>
                <p:nvPr/>
              </p:nvSpPr>
              <p:spPr>
                <a:xfrm>
                  <a:off x="475098" y="3300485"/>
                  <a:ext cx="1056056" cy="1075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838"/>
                    </a:lnSpc>
                    <a:spcBef>
                      <a:spcPct val="0"/>
                    </a:spcBef>
                  </a:pPr>
                  <a:r>
                    <a:rPr lang="en-US" sz="798" b="1" dirty="0">
                      <a:solidFill>
                        <a:srgbClr val="005892"/>
                      </a:solidFill>
                      <a:latin typeface="Anek Bangla" pitchFamily="2" charset="0"/>
                    </a:rPr>
                    <a:t>COMPANY PROFILE</a:t>
                  </a:r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FA83B29A-1A19-355F-F91D-02B28AB29B1D}"/>
                  </a:ext>
                </a:extLst>
              </p:cNvPr>
              <p:cNvGrpSpPr/>
              <p:nvPr/>
            </p:nvGrpSpPr>
            <p:grpSpPr>
              <a:xfrm>
                <a:off x="4047547" y="3300485"/>
                <a:ext cx="2983505" cy="1011224"/>
                <a:chOff x="4047547" y="3300485"/>
                <a:chExt cx="2983505" cy="1011224"/>
              </a:xfrm>
            </p:grpSpPr>
            <p:sp>
              <p:nvSpPr>
                <p:cNvPr id="48" name="TextBox 48"/>
                <p:cNvSpPr txBox="1"/>
                <p:nvPr/>
              </p:nvSpPr>
              <p:spPr>
                <a:xfrm>
                  <a:off x="4051966" y="3300485"/>
                  <a:ext cx="862772" cy="1075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838"/>
                    </a:lnSpc>
                    <a:spcBef>
                      <a:spcPct val="0"/>
                    </a:spcBef>
                  </a:pPr>
                  <a:r>
                    <a:rPr lang="en-US" sz="798" b="1" dirty="0">
                      <a:solidFill>
                        <a:srgbClr val="005892"/>
                      </a:solidFill>
                      <a:latin typeface="Anek Bangla" pitchFamily="2" charset="0"/>
                    </a:rPr>
                    <a:t>ACHIEVEMENTS</a:t>
                  </a:r>
                </a:p>
              </p:txBody>
            </p:sp>
            <p:sp>
              <p:nvSpPr>
                <p:cNvPr id="41" name="Freeform 41"/>
                <p:cNvSpPr/>
                <p:nvPr/>
              </p:nvSpPr>
              <p:spPr>
                <a:xfrm>
                  <a:off x="4047547" y="3542561"/>
                  <a:ext cx="2983505" cy="76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221" h="275645">
                      <a:moveTo>
                        <a:pt x="10380" y="0"/>
                      </a:moveTo>
                      <a:lnTo>
                        <a:pt x="1058841" y="0"/>
                      </a:lnTo>
                      <a:cubicBezTo>
                        <a:pt x="1064574" y="0"/>
                        <a:pt x="1069221" y="4647"/>
                        <a:pt x="1069221" y="10380"/>
                      </a:cubicBezTo>
                      <a:lnTo>
                        <a:pt x="1069221" y="265266"/>
                      </a:lnTo>
                      <a:cubicBezTo>
                        <a:pt x="1069221" y="268019"/>
                        <a:pt x="1068127" y="270659"/>
                        <a:pt x="1066181" y="272605"/>
                      </a:cubicBezTo>
                      <a:cubicBezTo>
                        <a:pt x="1064234" y="274552"/>
                        <a:pt x="1061594" y="275645"/>
                        <a:pt x="1058841" y="275645"/>
                      </a:cubicBezTo>
                      <a:lnTo>
                        <a:pt x="10380" y="275645"/>
                      </a:lnTo>
                      <a:cubicBezTo>
                        <a:pt x="7627" y="275645"/>
                        <a:pt x="4987" y="274552"/>
                        <a:pt x="3040" y="272605"/>
                      </a:cubicBezTo>
                      <a:cubicBezTo>
                        <a:pt x="1094" y="270659"/>
                        <a:pt x="0" y="268019"/>
                        <a:pt x="0" y="265266"/>
                      </a:cubicBezTo>
                      <a:lnTo>
                        <a:pt x="0" y="10380"/>
                      </a:lnTo>
                      <a:cubicBezTo>
                        <a:pt x="0" y="7627"/>
                        <a:pt x="1094" y="4987"/>
                        <a:pt x="3040" y="3040"/>
                      </a:cubicBezTo>
                      <a:cubicBezTo>
                        <a:pt x="4987" y="1094"/>
                        <a:pt x="7627" y="0"/>
                        <a:pt x="1038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00589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AutoShape 43"/>
                <p:cNvSpPr/>
                <p:nvPr/>
              </p:nvSpPr>
              <p:spPr>
                <a:xfrm>
                  <a:off x="5600555" y="3684248"/>
                  <a:ext cx="0" cy="485774"/>
                </a:xfrm>
                <a:prstGeom prst="line">
                  <a:avLst/>
                </a:prstGeom>
                <a:ln w="9525" cap="flat">
                  <a:solidFill>
                    <a:srgbClr val="121212">
                      <a:alpha val="10980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F075718A-29E8-A902-FC1E-87C7AC8AB88E}"/>
                    </a:ext>
                  </a:extLst>
                </p:cNvPr>
                <p:cNvGrpSpPr/>
                <p:nvPr/>
              </p:nvGrpSpPr>
              <p:grpSpPr>
                <a:xfrm>
                  <a:off x="4300175" y="3663709"/>
                  <a:ext cx="1042990" cy="526852"/>
                  <a:chOff x="4300175" y="3673136"/>
                  <a:chExt cx="1042990" cy="526852"/>
                </a:xfrm>
              </p:grpSpPr>
              <p:sp>
                <p:nvSpPr>
                  <p:cNvPr id="49" name="TextBox 49"/>
                  <p:cNvSpPr txBox="1"/>
                  <p:nvPr/>
                </p:nvSpPr>
                <p:spPr>
                  <a:xfrm>
                    <a:off x="4300175" y="3673136"/>
                    <a:ext cx="1042990" cy="23083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799"/>
                      </a:lnSpc>
                      <a:spcBef>
                        <a:spcPct val="0"/>
                      </a:spcBef>
                    </a:pPr>
                    <a:r>
                      <a:rPr lang="en-US" sz="1499" spc="-35" dirty="0">
                        <a:solidFill>
                          <a:srgbClr val="005892"/>
                        </a:solidFill>
                        <a:latin typeface="Anek Bangla SemiBold" pitchFamily="2" charset="0"/>
                        <a:cs typeface="Anek Bangla SemiBold" pitchFamily="2" charset="0"/>
                      </a:rPr>
                      <a:t>+400</a:t>
                    </a:r>
                  </a:p>
                </p:txBody>
              </p:sp>
              <p:sp>
                <p:nvSpPr>
                  <p:cNvPr id="50" name="TextBox 50"/>
                  <p:cNvSpPr txBox="1"/>
                  <p:nvPr/>
                </p:nvSpPr>
                <p:spPr>
                  <a:xfrm>
                    <a:off x="4300175" y="3892211"/>
                    <a:ext cx="1042990" cy="30777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79"/>
                      </a:lnSpc>
                      <a:spcBef>
                        <a:spcPct val="0"/>
                      </a:spcBef>
                    </a:pPr>
                    <a:r>
                      <a:rPr lang="en-US" sz="649" spc="-15" dirty="0">
                        <a:solidFill>
                          <a:srgbClr val="474747"/>
                        </a:solidFill>
                        <a:latin typeface="Anek Bangla"/>
                      </a:rPr>
                      <a:t>Air </a:t>
                    </a:r>
                    <a:r>
                      <a:rPr lang="en-US" sz="649" spc="-15" dirty="0">
                        <a:solidFill>
                          <a:srgbClr val="474747"/>
                        </a:solidFill>
                        <a:latin typeface="Anek Bangla" pitchFamily="2" charset="0"/>
                        <a:cs typeface="Anek Bangla" pitchFamily="2" charset="0"/>
                      </a:rPr>
                      <a:t>conditioning</a:t>
                    </a:r>
                    <a:r>
                      <a:rPr lang="en-US" sz="649" spc="-15" dirty="0">
                        <a:solidFill>
                          <a:srgbClr val="474747"/>
                        </a:solidFill>
                        <a:latin typeface="Anek Bangla SemiBold" pitchFamily="2" charset="0"/>
                        <a:cs typeface="Anek Bangla SemiBold" pitchFamily="2" charset="0"/>
                      </a:rPr>
                      <a:t> installations completed</a:t>
                    </a:r>
                    <a:r>
                      <a:rPr lang="en-US" sz="649" spc="-15" dirty="0">
                        <a:solidFill>
                          <a:srgbClr val="474747"/>
                        </a:solidFill>
                        <a:latin typeface="Anek Bangla"/>
                      </a:rPr>
                      <a:t> for commercial and residential properties</a:t>
                    </a:r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4963175B-FE5B-42E6-14CB-B3D74896530E}"/>
                    </a:ext>
                  </a:extLst>
                </p:cNvPr>
                <p:cNvGrpSpPr/>
                <p:nvPr/>
              </p:nvGrpSpPr>
              <p:grpSpPr>
                <a:xfrm>
                  <a:off x="5857945" y="3663709"/>
                  <a:ext cx="920480" cy="526852"/>
                  <a:chOff x="5857945" y="3673136"/>
                  <a:chExt cx="920480" cy="526852"/>
                </a:xfrm>
              </p:grpSpPr>
              <p:sp>
                <p:nvSpPr>
                  <p:cNvPr id="51" name="TextBox 51"/>
                  <p:cNvSpPr txBox="1"/>
                  <p:nvPr/>
                </p:nvSpPr>
                <p:spPr>
                  <a:xfrm>
                    <a:off x="5857945" y="3673136"/>
                    <a:ext cx="477766" cy="23083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799"/>
                      </a:lnSpc>
                      <a:spcBef>
                        <a:spcPct val="0"/>
                      </a:spcBef>
                    </a:pPr>
                    <a:r>
                      <a:rPr lang="en-US" sz="1499" spc="-35" dirty="0">
                        <a:solidFill>
                          <a:srgbClr val="005892"/>
                        </a:solidFill>
                        <a:latin typeface="Anek Bangla SemiBold" pitchFamily="2" charset="0"/>
                        <a:cs typeface="Anek Bangla SemiBold" pitchFamily="2" charset="0"/>
                      </a:rPr>
                      <a:t>2010</a:t>
                    </a:r>
                  </a:p>
                </p:txBody>
              </p:sp>
              <p:sp>
                <p:nvSpPr>
                  <p:cNvPr id="52" name="TextBox 52"/>
                  <p:cNvSpPr txBox="1"/>
                  <p:nvPr/>
                </p:nvSpPr>
                <p:spPr>
                  <a:xfrm>
                    <a:off x="5857945" y="3892211"/>
                    <a:ext cx="920480" cy="30777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79"/>
                      </a:lnSpc>
                      <a:spcBef>
                        <a:spcPct val="0"/>
                      </a:spcBef>
                    </a:pPr>
                    <a:r>
                      <a:rPr lang="en-US" sz="649" spc="-15" dirty="0">
                        <a:solidFill>
                          <a:srgbClr val="474747"/>
                        </a:solidFill>
                        <a:latin typeface="Anek Bangla"/>
                      </a:rPr>
                      <a:t>Voted Awarded "</a:t>
                    </a:r>
                    <a:r>
                      <a:rPr lang="en-US" sz="649" spc="-15" dirty="0">
                        <a:solidFill>
                          <a:srgbClr val="474747"/>
                        </a:solidFill>
                        <a:latin typeface="Anek Bangla SemiBold" pitchFamily="2" charset="0"/>
                        <a:cs typeface="Anek Bangla SemiBold" pitchFamily="2" charset="0"/>
                      </a:rPr>
                      <a:t>Best HVAC Service Provider</a:t>
                    </a:r>
                    <a:r>
                      <a:rPr lang="en-US" sz="649" spc="-15" dirty="0">
                        <a:solidFill>
                          <a:srgbClr val="474747"/>
                        </a:solidFill>
                        <a:latin typeface="Anek Bangla"/>
                      </a:rPr>
                      <a:t>" by HVAC Excellence Magazine</a:t>
                    </a:r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0CBD0D72-EC0B-D092-4B3B-12FEEA57FAFF}"/>
                  </a:ext>
                </a:extLst>
              </p:cNvPr>
              <p:cNvGrpSpPr/>
              <p:nvPr/>
            </p:nvGrpSpPr>
            <p:grpSpPr>
              <a:xfrm>
                <a:off x="4046819" y="4505641"/>
                <a:ext cx="2984234" cy="694016"/>
                <a:chOff x="4046819" y="4505641"/>
                <a:chExt cx="2984234" cy="694016"/>
              </a:xfrm>
            </p:grpSpPr>
            <p:sp>
              <p:nvSpPr>
                <p:cNvPr id="44" name="TextBox 44"/>
                <p:cNvSpPr txBox="1"/>
                <p:nvPr/>
              </p:nvSpPr>
              <p:spPr>
                <a:xfrm>
                  <a:off x="4051966" y="4505641"/>
                  <a:ext cx="741003" cy="1075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838"/>
                    </a:lnSpc>
                    <a:spcBef>
                      <a:spcPct val="0"/>
                    </a:spcBef>
                  </a:pPr>
                  <a:r>
                    <a:rPr lang="en-US" sz="798" b="1" dirty="0">
                      <a:solidFill>
                        <a:srgbClr val="005892"/>
                      </a:solidFill>
                      <a:latin typeface="Anek Bangla" pitchFamily="2" charset="0"/>
                    </a:rPr>
                    <a:t>CORE VALUE</a:t>
                  </a:r>
                </a:p>
              </p:txBody>
            </p:sp>
            <p:sp>
              <p:nvSpPr>
                <p:cNvPr id="32" name="Freeform 32"/>
                <p:cNvSpPr/>
                <p:nvPr/>
              </p:nvSpPr>
              <p:spPr>
                <a:xfrm>
                  <a:off x="4046819" y="4746909"/>
                  <a:ext cx="908705" cy="452748"/>
                </a:xfrm>
                <a:prstGeom prst="roundRect">
                  <a:avLst>
                    <a:gd name="adj" fmla="val 8252"/>
                  </a:avLst>
                </a:prstGeom>
                <a:solidFill>
                  <a:srgbClr val="EFF7FF"/>
                </a:solidFill>
                <a:ln w="9525" cap="sq">
                  <a:solidFill>
                    <a:srgbClr val="00589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4293341" y="4932186"/>
                  <a:ext cx="415661" cy="1075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838"/>
                    </a:lnSpc>
                    <a:spcBef>
                      <a:spcPct val="0"/>
                    </a:spcBef>
                  </a:pPr>
                  <a:r>
                    <a:rPr lang="en-US" sz="798" b="1" dirty="0">
                      <a:solidFill>
                        <a:srgbClr val="005892"/>
                      </a:solidFill>
                      <a:latin typeface="Anek Bangla" pitchFamily="2" charset="0"/>
                    </a:rPr>
                    <a:t>Integrity</a:t>
                  </a:r>
                </a:p>
              </p:txBody>
            </p:sp>
            <p:sp>
              <p:nvSpPr>
                <p:cNvPr id="86" name="Freeform 32">
                  <a:extLst>
                    <a:ext uri="{FF2B5EF4-FFF2-40B4-BE49-F238E27FC236}">
                      <a16:creationId xmlns:a16="http://schemas.microsoft.com/office/drawing/2014/main" id="{780D60CA-76C7-D7E8-B1E8-113C507D730B}"/>
                    </a:ext>
                  </a:extLst>
                </p:cNvPr>
                <p:cNvSpPr/>
                <p:nvPr/>
              </p:nvSpPr>
              <p:spPr>
                <a:xfrm>
                  <a:off x="5084584" y="4746909"/>
                  <a:ext cx="908705" cy="452748"/>
                </a:xfrm>
                <a:prstGeom prst="roundRect">
                  <a:avLst>
                    <a:gd name="adj" fmla="val 8252"/>
                  </a:avLst>
                </a:prstGeom>
                <a:solidFill>
                  <a:srgbClr val="EFF7FF"/>
                </a:solidFill>
                <a:ln w="9525" cap="sq">
                  <a:solidFill>
                    <a:srgbClr val="00589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5269303" y="4932186"/>
                  <a:ext cx="539267" cy="1075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838"/>
                    </a:lnSpc>
                    <a:spcBef>
                      <a:spcPct val="0"/>
                    </a:spcBef>
                  </a:pPr>
                  <a:r>
                    <a:rPr lang="en-US" sz="798" b="1" dirty="0">
                      <a:solidFill>
                        <a:srgbClr val="005892"/>
                      </a:solidFill>
                      <a:latin typeface="Anek Bangla" pitchFamily="2" charset="0"/>
                    </a:rPr>
                    <a:t>Excellence</a:t>
                  </a:r>
                </a:p>
              </p:txBody>
            </p:sp>
            <p:sp>
              <p:nvSpPr>
                <p:cNvPr id="88" name="Freeform 32">
                  <a:extLst>
                    <a:ext uri="{FF2B5EF4-FFF2-40B4-BE49-F238E27FC236}">
                      <a16:creationId xmlns:a16="http://schemas.microsoft.com/office/drawing/2014/main" id="{D3893D8A-F8C8-0655-66DA-AE38110DDD83}"/>
                    </a:ext>
                  </a:extLst>
                </p:cNvPr>
                <p:cNvSpPr/>
                <p:nvPr/>
              </p:nvSpPr>
              <p:spPr>
                <a:xfrm>
                  <a:off x="6122348" y="4746909"/>
                  <a:ext cx="908705" cy="452748"/>
                </a:xfrm>
                <a:prstGeom prst="roundRect">
                  <a:avLst>
                    <a:gd name="adj" fmla="val 8252"/>
                  </a:avLst>
                </a:prstGeom>
                <a:solidFill>
                  <a:srgbClr val="EFF7FF"/>
                </a:solidFill>
                <a:ln w="9525" cap="sq">
                  <a:solidFill>
                    <a:srgbClr val="00589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TextBox 47"/>
                <p:cNvSpPr txBox="1"/>
                <p:nvPr/>
              </p:nvSpPr>
              <p:spPr>
                <a:xfrm>
                  <a:off x="6243829" y="4932186"/>
                  <a:ext cx="665744" cy="1075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838"/>
                    </a:lnSpc>
                    <a:spcBef>
                      <a:spcPct val="0"/>
                    </a:spcBef>
                  </a:pPr>
                  <a:r>
                    <a:rPr lang="en-US" sz="798" b="1" dirty="0">
                      <a:solidFill>
                        <a:srgbClr val="005892"/>
                      </a:solidFill>
                      <a:latin typeface="Anek Bangla" pitchFamily="2" charset="0"/>
                    </a:rPr>
                    <a:t>Sustainability</a:t>
                  </a: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173134AC-1F90-CF08-75C5-CE1AF688B8E4}"/>
                </a:ext>
              </a:extLst>
            </p:cNvPr>
            <p:cNvGrpSpPr/>
            <p:nvPr/>
          </p:nvGrpSpPr>
          <p:grpSpPr>
            <a:xfrm>
              <a:off x="434998" y="508182"/>
              <a:ext cx="6795329" cy="1804089"/>
              <a:chOff x="434998" y="508182"/>
              <a:chExt cx="6795329" cy="1804089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F608E332-6D0A-D48A-79F1-B278578F0783}"/>
                  </a:ext>
                </a:extLst>
              </p:cNvPr>
              <p:cNvGrpSpPr/>
              <p:nvPr/>
            </p:nvGrpSpPr>
            <p:grpSpPr>
              <a:xfrm>
                <a:off x="434998" y="508182"/>
                <a:ext cx="6795329" cy="920306"/>
                <a:chOff x="434998" y="508182"/>
                <a:chExt cx="6795329" cy="920306"/>
              </a:xfrm>
            </p:grpSpPr>
            <p:sp>
              <p:nvSpPr>
                <p:cNvPr id="100" name="TextBox 100"/>
                <p:cNvSpPr txBox="1"/>
                <p:nvPr/>
              </p:nvSpPr>
              <p:spPr>
                <a:xfrm>
                  <a:off x="445581" y="508182"/>
                  <a:ext cx="2004959" cy="13477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997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FFFFFF"/>
                      </a:solidFill>
                      <a:latin typeface="Anek Bangla"/>
                    </a:rPr>
                    <a:t>COOLBREEZE HVAC SOLUTIONS</a:t>
                  </a:r>
                </a:p>
              </p:txBody>
            </p:sp>
            <p:sp>
              <p:nvSpPr>
                <p:cNvPr id="101" name="TextBox 101"/>
                <p:cNvSpPr txBox="1"/>
                <p:nvPr/>
              </p:nvSpPr>
              <p:spPr>
                <a:xfrm>
                  <a:off x="434998" y="709827"/>
                  <a:ext cx="3221861" cy="71866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700"/>
                    </a:lnSpc>
                  </a:pPr>
                  <a:r>
                    <a:rPr lang="en-US" sz="2700" spc="-102" dirty="0">
                      <a:solidFill>
                        <a:srgbClr val="FFFFFF"/>
                      </a:solidFill>
                      <a:latin typeface="Anek Bangla SemiBold" pitchFamily="2" charset="0"/>
                    </a:rPr>
                    <a:t>AIR CONDITIONING COMPANY PROFILE</a:t>
                  </a:r>
                </a:p>
              </p:txBody>
            </p:sp>
            <p:sp>
              <p:nvSpPr>
                <p:cNvPr id="102" name="TextBox 102"/>
                <p:cNvSpPr txBox="1"/>
                <p:nvPr/>
              </p:nvSpPr>
              <p:spPr>
                <a:xfrm>
                  <a:off x="4123368" y="807105"/>
                  <a:ext cx="3106959" cy="51296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75"/>
                    </a:lnSpc>
                  </a:pPr>
                  <a:r>
                    <a:rPr lang="en-US" sz="750" b="1" dirty="0" err="1">
                      <a:solidFill>
                        <a:srgbClr val="FFFFFF"/>
                      </a:solidFill>
                      <a:latin typeface="Anek Bangla" pitchFamily="2" charset="0"/>
                      <a:cs typeface="Anek Bangla" pitchFamily="2" charset="0"/>
                    </a:rPr>
                    <a:t>CoolTech</a:t>
                  </a:r>
                  <a:r>
                    <a:rPr lang="en-US" sz="750" b="1" dirty="0">
                      <a:solidFill>
                        <a:srgbClr val="FFFFFF"/>
                      </a:solidFill>
                      <a:latin typeface="Anek Bangla" pitchFamily="2" charset="0"/>
                      <a:cs typeface="Anek Bangla" pitchFamily="2" charset="0"/>
                    </a:rPr>
                    <a:t> HVAC Solutions </a:t>
                  </a:r>
                  <a:r>
                    <a:rPr lang="en-US" sz="750" dirty="0">
                      <a:solidFill>
                        <a:srgbClr val="FFFFFF"/>
                      </a:solidFill>
                      <a:latin typeface="Anek Bangla"/>
                    </a:rPr>
                    <a:t>has been a trusted provider of heating, ventilation, and air conditioning (HVAC) solutions since [year of establishment]. We are committed to delivering top-quality products and services to residential, commercial, and industrial clients across [service areas]</a:t>
                  </a:r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E763271F-2A47-25FA-859C-D48FE86AD1D7}"/>
                  </a:ext>
                </a:extLst>
              </p:cNvPr>
              <p:cNvGrpSpPr/>
              <p:nvPr/>
            </p:nvGrpSpPr>
            <p:grpSpPr>
              <a:xfrm>
                <a:off x="455949" y="1874262"/>
                <a:ext cx="6624075" cy="438009"/>
                <a:chOff x="455949" y="1874262"/>
                <a:chExt cx="6624075" cy="438009"/>
              </a:xfrm>
            </p:grpSpPr>
            <p:sp>
              <p:nvSpPr>
                <p:cNvPr id="95" name="Freeform 95"/>
                <p:cNvSpPr/>
                <p:nvPr/>
              </p:nvSpPr>
              <p:spPr>
                <a:xfrm>
                  <a:off x="5375983" y="1929374"/>
                  <a:ext cx="804830" cy="327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107" h="437047">
                      <a:moveTo>
                        <a:pt x="0" y="0"/>
                      </a:moveTo>
                      <a:lnTo>
                        <a:pt x="1073107" y="0"/>
                      </a:lnTo>
                      <a:lnTo>
                        <a:pt x="1073107" y="437047"/>
                      </a:lnTo>
                      <a:lnTo>
                        <a:pt x="0" y="4370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1">
                    <a:alphaModFix amt="36000"/>
                    <a:extLst>
                      <a:ext uri="{96DAC541-7B7A-43D3-8B79-37D633B846F1}">
                        <asvg:svgBlip xmlns:asvg="http://schemas.microsoft.com/office/drawing/2016/SVG/main" r:embed="rId22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96"/>
                <p:cNvSpPr/>
                <p:nvPr/>
              </p:nvSpPr>
              <p:spPr>
                <a:xfrm>
                  <a:off x="4429576" y="1921398"/>
                  <a:ext cx="405589" cy="343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785" h="458315">
                      <a:moveTo>
                        <a:pt x="0" y="0"/>
                      </a:moveTo>
                      <a:lnTo>
                        <a:pt x="540785" y="0"/>
                      </a:lnTo>
                      <a:lnTo>
                        <a:pt x="540785" y="458315"/>
                      </a:lnTo>
                      <a:lnTo>
                        <a:pt x="0" y="4583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3">
                    <a:alphaModFix amt="36000"/>
                    <a:extLst>
                      <a:ext uri="{96DAC541-7B7A-43D3-8B79-37D633B846F1}">
                        <asvg:svgBlip xmlns:asvg="http://schemas.microsoft.com/office/drawing/2016/SVG/main" r:embed="rId2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97"/>
                <p:cNvSpPr/>
                <p:nvPr/>
              </p:nvSpPr>
              <p:spPr>
                <a:xfrm>
                  <a:off x="6721633" y="1882222"/>
                  <a:ext cx="358391" cy="422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855" h="562785">
                      <a:moveTo>
                        <a:pt x="0" y="0"/>
                      </a:moveTo>
                      <a:lnTo>
                        <a:pt x="477856" y="0"/>
                      </a:lnTo>
                      <a:lnTo>
                        <a:pt x="477856" y="562785"/>
                      </a:lnTo>
                      <a:lnTo>
                        <a:pt x="0" y="5627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5">
                    <a:alphaModFix amt="36000"/>
                    <a:extLst>
                      <a:ext uri="{96DAC541-7B7A-43D3-8B79-37D633B846F1}">
                        <asvg:svgBlip xmlns:asvg="http://schemas.microsoft.com/office/drawing/2016/SVG/main" r:embed="rId2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98"/>
                <p:cNvSpPr/>
                <p:nvPr/>
              </p:nvSpPr>
              <p:spPr>
                <a:xfrm>
                  <a:off x="2566469" y="1874262"/>
                  <a:ext cx="510176" cy="43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235" h="584012">
                      <a:moveTo>
                        <a:pt x="0" y="0"/>
                      </a:moveTo>
                      <a:lnTo>
                        <a:pt x="680235" y="0"/>
                      </a:lnTo>
                      <a:lnTo>
                        <a:pt x="680235" y="584012"/>
                      </a:lnTo>
                      <a:lnTo>
                        <a:pt x="0" y="5840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7">
                    <a:alphaModFix amt="36000"/>
                    <a:extLst>
                      <a:ext uri="{96DAC541-7B7A-43D3-8B79-37D633B846F1}">
                        <asvg:svgBlip xmlns:asvg="http://schemas.microsoft.com/office/drawing/2016/SVG/main" r:embed="rId2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99"/>
                <p:cNvSpPr/>
                <p:nvPr/>
              </p:nvSpPr>
              <p:spPr>
                <a:xfrm>
                  <a:off x="3617463" y="1897449"/>
                  <a:ext cx="271295" cy="391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727" h="522178">
                      <a:moveTo>
                        <a:pt x="0" y="0"/>
                      </a:moveTo>
                      <a:lnTo>
                        <a:pt x="361727" y="0"/>
                      </a:lnTo>
                      <a:lnTo>
                        <a:pt x="361727" y="522178"/>
                      </a:lnTo>
                      <a:lnTo>
                        <a:pt x="0" y="522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9">
                    <a:alphaModFix amt="36000"/>
                    <a:extLst>
                      <a:ext uri="{96DAC541-7B7A-43D3-8B79-37D633B846F1}">
                        <asvg:svgBlip xmlns:asvg="http://schemas.microsoft.com/office/drawing/2016/SVG/main" r:embed="rId30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C14C8925-EF9F-C150-DD1B-CC6533791072}"/>
                    </a:ext>
                  </a:extLst>
                </p:cNvPr>
                <p:cNvGrpSpPr/>
                <p:nvPr/>
              </p:nvGrpSpPr>
              <p:grpSpPr>
                <a:xfrm>
                  <a:off x="455949" y="2025877"/>
                  <a:ext cx="1569702" cy="134779"/>
                  <a:chOff x="455949" y="2029449"/>
                  <a:chExt cx="1569702" cy="134779"/>
                </a:xfrm>
              </p:grpSpPr>
              <p:sp>
                <p:nvSpPr>
                  <p:cNvPr id="103" name="TextBox 103"/>
                  <p:cNvSpPr txBox="1"/>
                  <p:nvPr/>
                </p:nvSpPr>
                <p:spPr>
                  <a:xfrm>
                    <a:off x="455949" y="2029449"/>
                    <a:ext cx="1569702" cy="134779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marL="0" lvl="0" indent="0" algn="just">
                      <a:lnSpc>
                        <a:spcPts val="997"/>
                      </a:lnSpc>
                      <a:spcBef>
                        <a:spcPct val="0"/>
                      </a:spcBef>
                    </a:pPr>
                    <a:r>
                      <a:rPr lang="en-US" sz="950" b="1" u="none" strike="noStrike" dirty="0">
                        <a:solidFill>
                          <a:srgbClr val="FFFFFF">
                            <a:alpha val="69804"/>
                          </a:srgbClr>
                        </a:solidFill>
                        <a:latin typeface="Anek Bangla" pitchFamily="2" charset="0"/>
                      </a:rPr>
                      <a:t>TRUSTED BY 250+ PARTNERS</a:t>
                    </a:r>
                  </a:p>
                </p:txBody>
              </p:sp>
              <p:sp>
                <p:nvSpPr>
                  <p:cNvPr id="104" name="TextBox 104"/>
                  <p:cNvSpPr txBox="1"/>
                  <p:nvPr/>
                </p:nvSpPr>
                <p:spPr>
                  <a:xfrm>
                    <a:off x="1131125" y="2029449"/>
                    <a:ext cx="284926" cy="134779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marL="0" lvl="0" indent="0" algn="just">
                      <a:lnSpc>
                        <a:spcPts val="997"/>
                      </a:lnSpc>
                      <a:spcBef>
                        <a:spcPct val="0"/>
                      </a:spcBef>
                    </a:pPr>
                    <a:r>
                      <a:rPr lang="en-US" sz="950" b="1" u="none" strike="noStrike" dirty="0">
                        <a:solidFill>
                          <a:srgbClr val="FFFFFF"/>
                        </a:solidFill>
                        <a:latin typeface="Anek Bangla" pitchFamily="2" charset="0"/>
                      </a:rPr>
                      <a:t>250+</a:t>
                    </a:r>
                  </a:p>
                </p:txBody>
              </p:sp>
            </p:grpSp>
          </p:grpSp>
        </p:grpSp>
        <p:sp>
          <p:nvSpPr>
            <p:cNvPr id="91" name="TemplateLAB"/>
            <p:cNvSpPr/>
            <p:nvPr/>
          </p:nvSpPr>
          <p:spPr>
            <a:xfrm rot="5400000">
              <a:off x="6986937" y="9110313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768000" h="126720">
                  <a:moveTo>
                    <a:pt x="0" y="0"/>
                  </a:moveTo>
                  <a:lnTo>
                    <a:pt x="768000" y="0"/>
                  </a:lnTo>
                  <a:lnTo>
                    <a:pt x="768000" y="126720"/>
                  </a:lnTo>
                  <a:lnTo>
                    <a:pt x="0" y="126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273</Words>
  <Application>Microsoft Office PowerPoint</Application>
  <PresentationFormat>Custom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Anek Bangla</vt:lpstr>
      <vt:lpstr>Calibri</vt:lpstr>
      <vt:lpstr>Anek Bangla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Company profile template</dc:title>
  <dc:creator>Hoang Anh</dc:creator>
  <cp:lastModifiedBy>Hoang Anh</cp:lastModifiedBy>
  <cp:revision>23</cp:revision>
  <dcterms:created xsi:type="dcterms:W3CDTF">2006-08-16T00:00:00Z</dcterms:created>
  <dcterms:modified xsi:type="dcterms:W3CDTF">2024-03-01T16:15:18Z</dcterms:modified>
  <dc:identifier>DAF-MLSAJGM</dc:identifier>
</cp:coreProperties>
</file>