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64" r:id="rId2"/>
  </p:sldIdLst>
  <p:sldSz cx="7556500" cy="10693400"/>
  <p:notesSz cx="6858000" cy="9144000"/>
  <p:embeddedFontLst>
    <p:embeddedFont>
      <p:font typeface="Public Sans" pitchFamily="2" charset="0"/>
      <p:regular r:id="rId4"/>
      <p:bold r:id="rId5"/>
      <p:italic r:id="rId6"/>
      <p:boldItalic r:id="rId7"/>
    </p:embeddedFont>
    <p:embeddedFont>
      <p:font typeface="Public Sans SemiBold" pitchFamily="2" charset="0"/>
      <p:bold r:id="rId8"/>
      <p:boldItalic r:id="rId9"/>
    </p:embeddedFont>
    <p:embeddedFont>
      <p:font typeface="Rubik" pitchFamily="2" charset="-79"/>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BF"/>
    <a:srgbClr val="487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68" d="100"/>
          <a:sy n="68" d="100"/>
        </p:scale>
        <p:origin x="2418" y="96"/>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ubik" pitchFamily="2" charset="-79"/>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ubik" pitchFamily="2" charset="-79"/>
              </a:defRPr>
            </a:lvl1pPr>
          </a:lstStyle>
          <a:p>
            <a:fld id="{DFFE4651-24BB-48C7-9056-A00F70CE7019}" type="datetimeFigureOut">
              <a:rPr lang="en-US" smtClean="0"/>
              <a:pPr/>
              <a:t>2/24/2024</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ubik" pitchFamily="2" charset="-79"/>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ubik" pitchFamily="2" charset="-79"/>
              </a:defRPr>
            </a:lvl1pPr>
          </a:lstStyle>
          <a:p>
            <a:fld id="{CB2349F4-D098-44FC-B4F2-B79973FDB962}" type="slidenum">
              <a:rPr lang="en-US" smtClean="0"/>
              <a:pPr/>
              <a:t>‹#›</a:t>
            </a:fld>
            <a:endParaRPr lang="en-US" dirty="0"/>
          </a:p>
        </p:txBody>
      </p:sp>
    </p:spTree>
    <p:extLst>
      <p:ext uri="{BB962C8B-B14F-4D97-AF65-F5344CB8AC3E}">
        <p14:creationId xmlns:p14="http://schemas.microsoft.com/office/powerpoint/2010/main" val="286385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ubik" pitchFamily="2" charset="-79"/>
        <a:ea typeface="+mn-ea"/>
        <a:cs typeface="+mn-cs"/>
      </a:defRPr>
    </a:lvl1pPr>
    <a:lvl2pPr marL="457200" algn="l" defTabSz="914400" rtl="0" eaLnBrk="1" latinLnBrk="0" hangingPunct="1">
      <a:defRPr sz="1200" kern="1200">
        <a:solidFill>
          <a:schemeClr val="tx1"/>
        </a:solidFill>
        <a:latin typeface="Rubik" pitchFamily="2" charset="-79"/>
        <a:ea typeface="+mn-ea"/>
        <a:cs typeface="+mn-cs"/>
      </a:defRPr>
    </a:lvl2pPr>
    <a:lvl3pPr marL="914400" algn="l" defTabSz="914400" rtl="0" eaLnBrk="1" latinLnBrk="0" hangingPunct="1">
      <a:defRPr sz="1200" kern="1200">
        <a:solidFill>
          <a:schemeClr val="tx1"/>
        </a:solidFill>
        <a:latin typeface="Rubik" pitchFamily="2" charset="-79"/>
        <a:ea typeface="+mn-ea"/>
        <a:cs typeface="+mn-cs"/>
      </a:defRPr>
    </a:lvl3pPr>
    <a:lvl4pPr marL="1371600" algn="l" defTabSz="914400" rtl="0" eaLnBrk="1" latinLnBrk="0" hangingPunct="1">
      <a:defRPr sz="1200" kern="1200">
        <a:solidFill>
          <a:schemeClr val="tx1"/>
        </a:solidFill>
        <a:latin typeface="Rubik" pitchFamily="2" charset="-79"/>
        <a:ea typeface="+mn-ea"/>
        <a:cs typeface="+mn-cs"/>
      </a:defRPr>
    </a:lvl4pPr>
    <a:lvl5pPr marL="1828800" algn="l" defTabSz="914400" rtl="0" eaLnBrk="1" latinLnBrk="0" hangingPunct="1">
      <a:defRPr sz="1200" kern="1200">
        <a:solidFill>
          <a:schemeClr val="tx1"/>
        </a:solidFill>
        <a:latin typeface="Rubik" pitchFamily="2" charset="-79"/>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7594"/>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E30A6212-3CBE-663F-CF65-F1C1A63EA836}"/>
              </a:ext>
            </a:extLst>
          </p:cNvPr>
          <p:cNvGrpSpPr/>
          <p:nvPr/>
        </p:nvGrpSpPr>
        <p:grpSpPr>
          <a:xfrm>
            <a:off x="0" y="0"/>
            <a:ext cx="7556500" cy="10693400"/>
            <a:chOff x="0" y="0"/>
            <a:chExt cx="7556500" cy="10693400"/>
          </a:xfrm>
        </p:grpSpPr>
        <p:grpSp>
          <p:nvGrpSpPr>
            <p:cNvPr id="99" name="Group 98">
              <a:extLst>
                <a:ext uri="{FF2B5EF4-FFF2-40B4-BE49-F238E27FC236}">
                  <a16:creationId xmlns:a16="http://schemas.microsoft.com/office/drawing/2014/main" id="{D3CFED77-F3D6-9B39-5364-9E752A574565}"/>
                </a:ext>
              </a:extLst>
            </p:cNvPr>
            <p:cNvGrpSpPr/>
            <p:nvPr/>
          </p:nvGrpSpPr>
          <p:grpSpPr>
            <a:xfrm>
              <a:off x="0" y="0"/>
              <a:ext cx="7556500" cy="6475820"/>
              <a:chOff x="0" y="0"/>
              <a:chExt cx="7556500" cy="6475820"/>
            </a:xfrm>
          </p:grpSpPr>
          <p:pic>
            <p:nvPicPr>
              <p:cNvPr id="3" name="Picture 3"/>
              <p:cNvPicPr>
                <a:picLocks noChangeAspect="1"/>
              </p:cNvPicPr>
              <p:nvPr/>
            </p:nvPicPr>
            <p:blipFill rotWithShape="1">
              <a:blip r:embed="rId2"/>
              <a:srcRect l="12267" t="2930" r="12267"/>
              <a:stretch/>
            </p:blipFill>
            <p:spPr>
              <a:xfrm>
                <a:off x="0" y="0"/>
                <a:ext cx="7556500" cy="6475820"/>
              </a:xfrm>
              <a:prstGeom prst="rect">
                <a:avLst/>
              </a:prstGeom>
            </p:spPr>
          </p:pic>
          <p:sp>
            <p:nvSpPr>
              <p:cNvPr id="51" name="Rectangle 50">
                <a:extLst>
                  <a:ext uri="{FF2B5EF4-FFF2-40B4-BE49-F238E27FC236}">
                    <a16:creationId xmlns:a16="http://schemas.microsoft.com/office/drawing/2014/main" id="{5649C45E-26D4-3119-3FD6-E472F07DB9C9}"/>
                  </a:ext>
                </a:extLst>
              </p:cNvPr>
              <p:cNvSpPr/>
              <p:nvPr/>
            </p:nvSpPr>
            <p:spPr>
              <a:xfrm>
                <a:off x="0" y="0"/>
                <a:ext cx="7556500" cy="6475820"/>
              </a:xfrm>
              <a:prstGeom prst="rect">
                <a:avLst/>
              </a:prstGeom>
              <a:gradFill>
                <a:gsLst>
                  <a:gs pos="50000">
                    <a:srgbClr val="487594">
                      <a:alpha val="50000"/>
                    </a:srgbClr>
                  </a:gs>
                  <a:gs pos="0">
                    <a:srgbClr val="487594">
                      <a:alpha val="0"/>
                    </a:srgbClr>
                  </a:gs>
                  <a:gs pos="100000">
                    <a:srgbClr val="48759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grpSp>
          <p:nvGrpSpPr>
            <p:cNvPr id="129" name="Group 128">
              <a:extLst>
                <a:ext uri="{FF2B5EF4-FFF2-40B4-BE49-F238E27FC236}">
                  <a16:creationId xmlns:a16="http://schemas.microsoft.com/office/drawing/2014/main" id="{A081C8B6-0D8D-8372-5C99-68E2B32166A0}"/>
                </a:ext>
              </a:extLst>
            </p:cNvPr>
            <p:cNvGrpSpPr/>
            <p:nvPr/>
          </p:nvGrpSpPr>
          <p:grpSpPr>
            <a:xfrm>
              <a:off x="575744" y="2697223"/>
              <a:ext cx="6536203" cy="7996177"/>
              <a:chOff x="575744" y="2697223"/>
              <a:chExt cx="6536203" cy="7996177"/>
            </a:xfrm>
          </p:grpSpPr>
          <p:sp>
            <p:nvSpPr>
              <p:cNvPr id="6" name="Freeform 6"/>
              <p:cNvSpPr/>
              <p:nvPr/>
            </p:nvSpPr>
            <p:spPr>
              <a:xfrm>
                <a:off x="575744" y="2697223"/>
                <a:ext cx="6408512" cy="7996177"/>
              </a:xfrm>
              <a:custGeom>
                <a:avLst/>
                <a:gdLst/>
                <a:ahLst/>
                <a:cxnLst/>
                <a:rect l="l" t="t" r="r" b="b"/>
                <a:pathLst>
                  <a:path w="2296666" h="2865650">
                    <a:moveTo>
                      <a:pt x="19329" y="0"/>
                    </a:moveTo>
                    <a:lnTo>
                      <a:pt x="2277337" y="0"/>
                    </a:lnTo>
                    <a:cubicBezTo>
                      <a:pt x="2282464" y="0"/>
                      <a:pt x="2287380" y="2036"/>
                      <a:pt x="2291005" y="5661"/>
                    </a:cubicBezTo>
                    <a:cubicBezTo>
                      <a:pt x="2294630" y="9286"/>
                      <a:pt x="2296666" y="14203"/>
                      <a:pt x="2296666" y="19329"/>
                    </a:cubicBezTo>
                    <a:lnTo>
                      <a:pt x="2296666" y="2846321"/>
                    </a:lnTo>
                    <a:cubicBezTo>
                      <a:pt x="2296666" y="2851448"/>
                      <a:pt x="2294630" y="2856364"/>
                      <a:pt x="2291005" y="2859989"/>
                    </a:cubicBezTo>
                    <a:cubicBezTo>
                      <a:pt x="2287380" y="2863614"/>
                      <a:pt x="2282464" y="2865650"/>
                      <a:pt x="2277337" y="2865650"/>
                    </a:cubicBezTo>
                    <a:lnTo>
                      <a:pt x="19329" y="2865650"/>
                    </a:lnTo>
                    <a:cubicBezTo>
                      <a:pt x="14203" y="2865650"/>
                      <a:pt x="9286" y="2863614"/>
                      <a:pt x="5661" y="2859989"/>
                    </a:cubicBezTo>
                    <a:cubicBezTo>
                      <a:pt x="2036" y="2856364"/>
                      <a:pt x="0" y="2851448"/>
                      <a:pt x="0" y="2846321"/>
                    </a:cubicBezTo>
                    <a:lnTo>
                      <a:pt x="0" y="19329"/>
                    </a:lnTo>
                    <a:cubicBezTo>
                      <a:pt x="0" y="14203"/>
                      <a:pt x="2036" y="9286"/>
                      <a:pt x="5661" y="5661"/>
                    </a:cubicBezTo>
                    <a:cubicBezTo>
                      <a:pt x="9286" y="2036"/>
                      <a:pt x="14203" y="0"/>
                      <a:pt x="19329" y="0"/>
                    </a:cubicBezTo>
                    <a:close/>
                  </a:path>
                </a:pathLst>
              </a:custGeom>
              <a:solidFill>
                <a:srgbClr val="F8FAF4"/>
              </a:solidFill>
            </p:spPr>
            <p:txBody>
              <a:bodyPr/>
              <a:lstStyle/>
              <a:p>
                <a:endParaRPr lang="en-US" dirty="0"/>
              </a:p>
            </p:txBody>
          </p:sp>
          <p:grpSp>
            <p:nvGrpSpPr>
              <p:cNvPr id="143" name="Group 142">
                <a:extLst>
                  <a:ext uri="{FF2B5EF4-FFF2-40B4-BE49-F238E27FC236}">
                    <a16:creationId xmlns:a16="http://schemas.microsoft.com/office/drawing/2014/main" id="{88267843-D52F-1C13-9524-A6ECB455A995}"/>
                  </a:ext>
                </a:extLst>
              </p:cNvPr>
              <p:cNvGrpSpPr/>
              <p:nvPr/>
            </p:nvGrpSpPr>
            <p:grpSpPr>
              <a:xfrm>
                <a:off x="827564" y="5498137"/>
                <a:ext cx="6284383" cy="3110131"/>
                <a:chOff x="827564" y="5498137"/>
                <a:chExt cx="6284383" cy="3110131"/>
              </a:xfrm>
            </p:grpSpPr>
            <p:grpSp>
              <p:nvGrpSpPr>
                <p:cNvPr id="142" name="Group 141">
                  <a:extLst>
                    <a:ext uri="{FF2B5EF4-FFF2-40B4-BE49-F238E27FC236}">
                      <a16:creationId xmlns:a16="http://schemas.microsoft.com/office/drawing/2014/main" id="{B20F88CB-5D2D-A1C1-82C1-4263CD42ADD1}"/>
                    </a:ext>
                  </a:extLst>
                </p:cNvPr>
                <p:cNvGrpSpPr/>
                <p:nvPr/>
              </p:nvGrpSpPr>
              <p:grpSpPr>
                <a:xfrm>
                  <a:off x="3965761" y="7196569"/>
                  <a:ext cx="2766675" cy="1411699"/>
                  <a:chOff x="3965761" y="7196569"/>
                  <a:chExt cx="2766675" cy="1411699"/>
                </a:xfrm>
              </p:grpSpPr>
              <p:sp>
                <p:nvSpPr>
                  <p:cNvPr id="20" name="AutoShape 20"/>
                  <p:cNvSpPr/>
                  <p:nvPr/>
                </p:nvSpPr>
                <p:spPr>
                  <a:xfrm>
                    <a:off x="3965761" y="7564728"/>
                    <a:ext cx="2766675" cy="0"/>
                  </a:xfrm>
                  <a:prstGeom prst="line">
                    <a:avLst/>
                  </a:prstGeom>
                  <a:ln w="19050" cap="flat">
                    <a:solidFill>
                      <a:srgbClr val="487594"/>
                    </a:solidFill>
                    <a:prstDash val="solid"/>
                    <a:headEnd type="none" w="sm" len="sm"/>
                    <a:tailEnd type="none" w="sm" len="sm"/>
                  </a:ln>
                </p:spPr>
                <p:txBody>
                  <a:bodyPr/>
                  <a:lstStyle/>
                  <a:p>
                    <a:endParaRPr lang="en-US" dirty="0"/>
                  </a:p>
                </p:txBody>
              </p:sp>
              <p:sp>
                <p:nvSpPr>
                  <p:cNvPr id="21" name="AutoShape 21"/>
                  <p:cNvSpPr/>
                  <p:nvPr/>
                </p:nvSpPr>
                <p:spPr>
                  <a:xfrm>
                    <a:off x="3965761" y="7196569"/>
                    <a:ext cx="2766675" cy="0"/>
                  </a:xfrm>
                  <a:prstGeom prst="line">
                    <a:avLst/>
                  </a:prstGeom>
                  <a:ln w="19050" cap="flat">
                    <a:solidFill>
                      <a:srgbClr val="487594"/>
                    </a:solidFill>
                    <a:prstDash val="solid"/>
                    <a:headEnd type="none" w="sm" len="sm"/>
                    <a:tailEnd type="none" w="sm" len="sm"/>
                  </a:ln>
                </p:spPr>
                <p:txBody>
                  <a:bodyPr/>
                  <a:lstStyle/>
                  <a:p>
                    <a:endParaRPr lang="en-US" dirty="0"/>
                  </a:p>
                </p:txBody>
              </p:sp>
              <p:sp>
                <p:nvSpPr>
                  <p:cNvPr id="22" name="TextBox 22"/>
                  <p:cNvSpPr txBox="1"/>
                  <p:nvPr/>
                </p:nvSpPr>
                <p:spPr>
                  <a:xfrm>
                    <a:off x="4085487" y="7292291"/>
                    <a:ext cx="1928615" cy="176715"/>
                  </a:xfrm>
                  <a:prstGeom prst="rect">
                    <a:avLst/>
                  </a:prstGeom>
                </p:spPr>
                <p:txBody>
                  <a:bodyPr lIns="0" tIns="0" rIns="0" bIns="0" rtlCol="0" anchor="t">
                    <a:spAutoFit/>
                  </a:bodyPr>
                  <a:lstStyle/>
                  <a:p>
                    <a:pPr marL="0" lvl="0" indent="0" algn="l">
                      <a:lnSpc>
                        <a:spcPts val="1540"/>
                      </a:lnSpc>
                      <a:spcBef>
                        <a:spcPct val="0"/>
                      </a:spcBef>
                    </a:pPr>
                    <a:r>
                      <a:rPr lang="en-US" sz="1100" b="1" u="none" strike="noStrike" dirty="0">
                        <a:solidFill>
                          <a:srgbClr val="38617D"/>
                        </a:solidFill>
                        <a:latin typeface="Public Sans" pitchFamily="2" charset="0"/>
                      </a:rPr>
                      <a:t>Property Description</a:t>
                    </a:r>
                  </a:p>
                </p:txBody>
              </p:sp>
              <p:sp>
                <p:nvSpPr>
                  <p:cNvPr id="23" name="TextBox 23"/>
                  <p:cNvSpPr txBox="1"/>
                  <p:nvPr/>
                </p:nvSpPr>
                <p:spPr>
                  <a:xfrm>
                    <a:off x="4085487" y="7721871"/>
                    <a:ext cx="2507028" cy="886397"/>
                  </a:xfrm>
                  <a:prstGeom prst="rect">
                    <a:avLst/>
                  </a:prstGeom>
                </p:spPr>
                <p:txBody>
                  <a:bodyPr lIns="0" tIns="0" rIns="0" bIns="0" rtlCol="0" anchor="t">
                    <a:spAutoFit/>
                  </a:bodyPr>
                  <a:lstStyle/>
                  <a:p>
                    <a:pPr>
                      <a:lnSpc>
                        <a:spcPts val="986"/>
                      </a:lnSpc>
                    </a:pPr>
                    <a:r>
                      <a:rPr lang="en-US" sz="704" dirty="0">
                        <a:solidFill>
                          <a:srgbClr val="414042"/>
                        </a:solidFill>
                        <a:latin typeface="Public Sans"/>
                      </a:rPr>
                      <a:t>Nestled in the heart of Luxury Estates City, this </a:t>
                    </a:r>
                    <a:br>
                      <a:rPr lang="en-US" sz="704" dirty="0">
                        <a:solidFill>
                          <a:srgbClr val="414042"/>
                        </a:solidFill>
                        <a:latin typeface="Public Sans"/>
                      </a:rPr>
                    </a:br>
                    <a:r>
                      <a:rPr lang="en-US" sz="704" dirty="0">
                        <a:solidFill>
                          <a:srgbClr val="414042"/>
                        </a:solidFill>
                        <a:latin typeface="Public Sans"/>
                      </a:rPr>
                      <a:t>stunning modern estate embodies luxury living at its finest. Meticulously designed with clean lines and sophisticated finishes, the residence offers an unparalleled level of comfort and elegance. From the breathtaking views to </a:t>
                    </a:r>
                  </a:p>
                  <a:p>
                    <a:pPr>
                      <a:lnSpc>
                        <a:spcPts val="986"/>
                      </a:lnSpc>
                    </a:pPr>
                    <a:r>
                      <a:rPr lang="en-US" sz="704" dirty="0">
                        <a:solidFill>
                          <a:srgbClr val="414042"/>
                        </a:solidFill>
                        <a:latin typeface="Public Sans"/>
                      </a:rPr>
                      <a:t>the meticulously landscaped grounds, every aspect of </a:t>
                    </a:r>
                  </a:p>
                  <a:p>
                    <a:pPr marL="0" lvl="0" indent="0" algn="l">
                      <a:lnSpc>
                        <a:spcPts val="986"/>
                      </a:lnSpc>
                      <a:spcBef>
                        <a:spcPct val="0"/>
                      </a:spcBef>
                    </a:pPr>
                    <a:r>
                      <a:rPr lang="en-US" sz="704" dirty="0">
                        <a:solidFill>
                          <a:srgbClr val="414042"/>
                        </a:solidFill>
                        <a:latin typeface="Public Sans"/>
                      </a:rPr>
                      <a:t>this property exudes opulence and refinement.</a:t>
                    </a:r>
                  </a:p>
                </p:txBody>
              </p:sp>
            </p:grpSp>
            <p:grpSp>
              <p:nvGrpSpPr>
                <p:cNvPr id="140" name="Group 139">
                  <a:extLst>
                    <a:ext uri="{FF2B5EF4-FFF2-40B4-BE49-F238E27FC236}">
                      <a16:creationId xmlns:a16="http://schemas.microsoft.com/office/drawing/2014/main" id="{CF8A20EA-DE2D-E09D-4B72-297D6814BA5C}"/>
                    </a:ext>
                  </a:extLst>
                </p:cNvPr>
                <p:cNvGrpSpPr/>
                <p:nvPr/>
              </p:nvGrpSpPr>
              <p:grpSpPr>
                <a:xfrm>
                  <a:off x="827564" y="5498137"/>
                  <a:ext cx="2766675" cy="3060190"/>
                  <a:chOff x="827564" y="5498137"/>
                  <a:chExt cx="2766675" cy="3060190"/>
                </a:xfrm>
              </p:grpSpPr>
              <p:sp>
                <p:nvSpPr>
                  <p:cNvPr id="12" name="AutoShape 12"/>
                  <p:cNvSpPr/>
                  <p:nvPr/>
                </p:nvSpPr>
                <p:spPr>
                  <a:xfrm>
                    <a:off x="827564" y="8558327"/>
                    <a:ext cx="2766675" cy="0"/>
                  </a:xfrm>
                  <a:prstGeom prst="line">
                    <a:avLst/>
                  </a:prstGeom>
                  <a:ln w="9525" cap="rnd">
                    <a:solidFill>
                      <a:srgbClr val="487594">
                        <a:alpha val="49804"/>
                      </a:srgbClr>
                    </a:solidFill>
                    <a:prstDash val="solid"/>
                    <a:headEnd type="none" w="sm" len="sm"/>
                    <a:tailEnd type="none" w="sm" len="sm"/>
                  </a:ln>
                </p:spPr>
                <p:txBody>
                  <a:bodyPr/>
                  <a:lstStyle/>
                  <a:p>
                    <a:endParaRPr lang="en-US" dirty="0"/>
                  </a:p>
                </p:txBody>
              </p:sp>
              <p:sp>
                <p:nvSpPr>
                  <p:cNvPr id="13" name="AutoShape 13"/>
                  <p:cNvSpPr/>
                  <p:nvPr/>
                </p:nvSpPr>
                <p:spPr>
                  <a:xfrm>
                    <a:off x="827564" y="7204781"/>
                    <a:ext cx="2766675" cy="0"/>
                  </a:xfrm>
                  <a:prstGeom prst="line">
                    <a:avLst/>
                  </a:prstGeom>
                  <a:ln w="9525" cap="rnd">
                    <a:solidFill>
                      <a:srgbClr val="487594">
                        <a:alpha val="49804"/>
                      </a:srgbClr>
                    </a:solidFill>
                    <a:prstDash val="solid"/>
                    <a:headEnd type="none" w="sm" len="sm"/>
                    <a:tailEnd type="none" w="sm" len="sm"/>
                  </a:ln>
                </p:spPr>
                <p:txBody>
                  <a:bodyPr/>
                  <a:lstStyle/>
                  <a:p>
                    <a:endParaRPr lang="en-US" dirty="0"/>
                  </a:p>
                </p:txBody>
              </p:sp>
              <p:sp>
                <p:nvSpPr>
                  <p:cNvPr id="14" name="AutoShape 14"/>
                  <p:cNvSpPr/>
                  <p:nvPr/>
                </p:nvSpPr>
                <p:spPr>
                  <a:xfrm>
                    <a:off x="827564" y="7889086"/>
                    <a:ext cx="2766675" cy="0"/>
                  </a:xfrm>
                  <a:prstGeom prst="line">
                    <a:avLst/>
                  </a:prstGeom>
                  <a:ln w="9525" cap="rnd">
                    <a:solidFill>
                      <a:srgbClr val="487594">
                        <a:alpha val="49804"/>
                      </a:srgbClr>
                    </a:solidFill>
                    <a:prstDash val="solid"/>
                    <a:headEnd type="none" w="sm" len="sm"/>
                    <a:tailEnd type="none" w="sm" len="sm"/>
                  </a:ln>
                </p:spPr>
                <p:txBody>
                  <a:bodyPr/>
                  <a:lstStyle/>
                  <a:p>
                    <a:endParaRPr lang="en-US" dirty="0"/>
                  </a:p>
                </p:txBody>
              </p:sp>
              <p:sp>
                <p:nvSpPr>
                  <p:cNvPr id="15" name="AutoShape 15"/>
                  <p:cNvSpPr/>
                  <p:nvPr/>
                </p:nvSpPr>
                <p:spPr>
                  <a:xfrm>
                    <a:off x="827564" y="6535539"/>
                    <a:ext cx="2766675" cy="0"/>
                  </a:xfrm>
                  <a:prstGeom prst="line">
                    <a:avLst/>
                  </a:prstGeom>
                  <a:ln w="9525" cap="rnd">
                    <a:solidFill>
                      <a:srgbClr val="487594">
                        <a:alpha val="49804"/>
                      </a:srgbClr>
                    </a:solidFill>
                    <a:prstDash val="solid"/>
                    <a:headEnd type="none" w="sm" len="sm"/>
                    <a:tailEnd type="none" w="sm" len="sm"/>
                  </a:ln>
                </p:spPr>
                <p:txBody>
                  <a:bodyPr/>
                  <a:lstStyle/>
                  <a:p>
                    <a:endParaRPr lang="en-US" dirty="0"/>
                  </a:p>
                </p:txBody>
              </p:sp>
              <p:sp>
                <p:nvSpPr>
                  <p:cNvPr id="16" name="AutoShape 16"/>
                  <p:cNvSpPr/>
                  <p:nvPr/>
                </p:nvSpPr>
                <p:spPr>
                  <a:xfrm>
                    <a:off x="827564" y="5866297"/>
                    <a:ext cx="2766675" cy="0"/>
                  </a:xfrm>
                  <a:prstGeom prst="line">
                    <a:avLst/>
                  </a:prstGeom>
                  <a:ln w="19050" cap="flat">
                    <a:solidFill>
                      <a:srgbClr val="487594"/>
                    </a:solidFill>
                    <a:prstDash val="solid"/>
                    <a:headEnd type="none" w="sm" len="sm"/>
                    <a:tailEnd type="none" w="sm" len="sm"/>
                  </a:ln>
                </p:spPr>
                <p:txBody>
                  <a:bodyPr/>
                  <a:lstStyle/>
                  <a:p>
                    <a:endParaRPr lang="en-US" dirty="0"/>
                  </a:p>
                </p:txBody>
              </p:sp>
              <p:sp>
                <p:nvSpPr>
                  <p:cNvPr id="17" name="AutoShape 17"/>
                  <p:cNvSpPr/>
                  <p:nvPr/>
                </p:nvSpPr>
                <p:spPr>
                  <a:xfrm>
                    <a:off x="827564" y="5498137"/>
                    <a:ext cx="2766675" cy="0"/>
                  </a:xfrm>
                  <a:prstGeom prst="line">
                    <a:avLst/>
                  </a:prstGeom>
                  <a:ln w="19050" cap="flat">
                    <a:solidFill>
                      <a:srgbClr val="487594"/>
                    </a:solidFill>
                    <a:prstDash val="solid"/>
                    <a:headEnd type="none" w="sm" len="sm"/>
                    <a:tailEnd type="none" w="sm" len="sm"/>
                  </a:ln>
                </p:spPr>
                <p:txBody>
                  <a:bodyPr/>
                  <a:lstStyle/>
                  <a:p>
                    <a:endParaRPr lang="en-US" dirty="0"/>
                  </a:p>
                </p:txBody>
              </p:sp>
              <p:sp>
                <p:nvSpPr>
                  <p:cNvPr id="18" name="TextBox 18"/>
                  <p:cNvSpPr txBox="1"/>
                  <p:nvPr/>
                </p:nvSpPr>
                <p:spPr>
                  <a:xfrm>
                    <a:off x="947290" y="5593860"/>
                    <a:ext cx="1375846" cy="176715"/>
                  </a:xfrm>
                  <a:prstGeom prst="rect">
                    <a:avLst/>
                  </a:prstGeom>
                </p:spPr>
                <p:txBody>
                  <a:bodyPr lIns="0" tIns="0" rIns="0" bIns="0" rtlCol="0" anchor="t">
                    <a:spAutoFit/>
                  </a:bodyPr>
                  <a:lstStyle/>
                  <a:p>
                    <a:pPr marL="0" lvl="0" indent="0" algn="l">
                      <a:lnSpc>
                        <a:spcPts val="1540"/>
                      </a:lnSpc>
                      <a:spcBef>
                        <a:spcPct val="0"/>
                      </a:spcBef>
                    </a:pPr>
                    <a:r>
                      <a:rPr lang="en-US" sz="1100" b="1" u="none" strike="noStrike" dirty="0">
                        <a:solidFill>
                          <a:srgbClr val="38617D"/>
                        </a:solidFill>
                        <a:latin typeface="Public Sans" pitchFamily="2" charset="0"/>
                      </a:rPr>
                      <a:t>Key Features</a:t>
                    </a:r>
                  </a:p>
                </p:txBody>
              </p:sp>
              <p:grpSp>
                <p:nvGrpSpPr>
                  <p:cNvPr id="136" name="Group 135">
                    <a:extLst>
                      <a:ext uri="{FF2B5EF4-FFF2-40B4-BE49-F238E27FC236}">
                        <a16:creationId xmlns:a16="http://schemas.microsoft.com/office/drawing/2014/main" id="{A46F081B-7193-EE18-5158-4AA36EBAE335}"/>
                      </a:ext>
                    </a:extLst>
                  </p:cNvPr>
                  <p:cNvGrpSpPr/>
                  <p:nvPr/>
                </p:nvGrpSpPr>
                <p:grpSpPr>
                  <a:xfrm>
                    <a:off x="988401" y="6017105"/>
                    <a:ext cx="2486113" cy="367626"/>
                    <a:chOff x="988401" y="6022098"/>
                    <a:chExt cx="2486113" cy="367626"/>
                  </a:xfrm>
                </p:grpSpPr>
                <p:sp>
                  <p:nvSpPr>
                    <p:cNvPr id="19" name="TextBox 19"/>
                    <p:cNvSpPr txBox="1"/>
                    <p:nvPr/>
                  </p:nvSpPr>
                  <p:spPr>
                    <a:xfrm>
                      <a:off x="1494461" y="6049167"/>
                      <a:ext cx="1980053" cy="239809"/>
                    </a:xfrm>
                    <a:prstGeom prst="rect">
                      <a:avLst/>
                    </a:prstGeom>
                  </p:spPr>
                  <p:txBody>
                    <a:bodyPr lIns="0" tIns="0" rIns="0" bIns="0" rtlCol="0" anchor="t">
                      <a:spAutoFit/>
                    </a:bodyPr>
                    <a:lstStyle/>
                    <a:p>
                      <a:pPr marL="0" lvl="0" indent="0" algn="l">
                        <a:lnSpc>
                          <a:spcPts val="986"/>
                        </a:lnSpc>
                        <a:spcBef>
                          <a:spcPct val="0"/>
                        </a:spcBef>
                      </a:pPr>
                      <a:r>
                        <a:rPr lang="en-US" sz="704" dirty="0">
                          <a:solidFill>
                            <a:srgbClr val="414042"/>
                          </a:solidFill>
                          <a:latin typeface="Public Sans"/>
                        </a:rPr>
                        <a:t>Expansive floor-to-ceiling windows offering panoramic views of the surrounding landscape</a:t>
                      </a:r>
                    </a:p>
                  </p:txBody>
                </p:sp>
                <p:sp>
                  <p:nvSpPr>
                    <p:cNvPr id="27" name="TextBox 27"/>
                    <p:cNvSpPr txBox="1"/>
                    <p:nvPr/>
                  </p:nvSpPr>
                  <p:spPr>
                    <a:xfrm>
                      <a:off x="988401" y="6022098"/>
                      <a:ext cx="603158" cy="367626"/>
                    </a:xfrm>
                    <a:prstGeom prst="rect">
                      <a:avLst/>
                    </a:prstGeom>
                  </p:spPr>
                  <p:txBody>
                    <a:bodyPr lIns="0" tIns="0" rIns="0" bIns="0" rtlCol="0" anchor="t">
                      <a:spAutoFit/>
                    </a:bodyPr>
                    <a:lstStyle/>
                    <a:p>
                      <a:pPr marL="0" lvl="0" indent="0" algn="l">
                        <a:lnSpc>
                          <a:spcPts val="2784"/>
                        </a:lnSpc>
                        <a:spcBef>
                          <a:spcPct val="0"/>
                        </a:spcBef>
                      </a:pPr>
                      <a:r>
                        <a:rPr lang="en-US" sz="2500" b="1" spc="25" dirty="0">
                          <a:solidFill>
                            <a:srgbClr val="38617D"/>
                          </a:solidFill>
                          <a:latin typeface="Public Sans" pitchFamily="2" charset="0"/>
                        </a:rPr>
                        <a:t>1.</a:t>
                      </a:r>
                    </a:p>
                  </p:txBody>
                </p:sp>
              </p:grpSp>
              <p:grpSp>
                <p:nvGrpSpPr>
                  <p:cNvPr id="137" name="Group 136">
                    <a:extLst>
                      <a:ext uri="{FF2B5EF4-FFF2-40B4-BE49-F238E27FC236}">
                        <a16:creationId xmlns:a16="http://schemas.microsoft.com/office/drawing/2014/main" id="{7467FE59-026E-B251-A468-EA7178ED657D}"/>
                      </a:ext>
                    </a:extLst>
                  </p:cNvPr>
                  <p:cNvGrpSpPr/>
                  <p:nvPr/>
                </p:nvGrpSpPr>
                <p:grpSpPr>
                  <a:xfrm>
                    <a:off x="947290" y="6686347"/>
                    <a:ext cx="2527224" cy="367626"/>
                    <a:chOff x="947290" y="6682276"/>
                    <a:chExt cx="2527224" cy="367626"/>
                  </a:xfrm>
                </p:grpSpPr>
                <p:sp>
                  <p:nvSpPr>
                    <p:cNvPr id="28" name="TextBox 28"/>
                    <p:cNvSpPr txBox="1"/>
                    <p:nvPr/>
                  </p:nvSpPr>
                  <p:spPr>
                    <a:xfrm>
                      <a:off x="947290" y="6682276"/>
                      <a:ext cx="603158" cy="367626"/>
                    </a:xfrm>
                    <a:prstGeom prst="rect">
                      <a:avLst/>
                    </a:prstGeom>
                  </p:spPr>
                  <p:txBody>
                    <a:bodyPr lIns="0" tIns="0" rIns="0" bIns="0" rtlCol="0" anchor="t">
                      <a:spAutoFit/>
                    </a:bodyPr>
                    <a:lstStyle/>
                    <a:p>
                      <a:pPr marL="0" lvl="0" indent="0" algn="l">
                        <a:lnSpc>
                          <a:spcPts val="2784"/>
                        </a:lnSpc>
                        <a:spcBef>
                          <a:spcPct val="0"/>
                        </a:spcBef>
                      </a:pPr>
                      <a:r>
                        <a:rPr lang="en-US" sz="2500" b="1" u="none" strike="noStrike" spc="25" dirty="0">
                          <a:solidFill>
                            <a:srgbClr val="38617D"/>
                          </a:solidFill>
                          <a:latin typeface="Public Sans" pitchFamily="2" charset="0"/>
                        </a:rPr>
                        <a:t>2.</a:t>
                      </a:r>
                    </a:p>
                  </p:txBody>
                </p:sp>
                <p:sp>
                  <p:nvSpPr>
                    <p:cNvPr id="29" name="TextBox 29"/>
                    <p:cNvSpPr txBox="1"/>
                    <p:nvPr/>
                  </p:nvSpPr>
                  <p:spPr>
                    <a:xfrm>
                      <a:off x="1494461" y="6701633"/>
                      <a:ext cx="1980053" cy="239809"/>
                    </a:xfrm>
                    <a:prstGeom prst="rect">
                      <a:avLst/>
                    </a:prstGeom>
                  </p:spPr>
                  <p:txBody>
                    <a:bodyPr lIns="0" tIns="0" rIns="0" bIns="0" rtlCol="0" anchor="t">
                      <a:spAutoFit/>
                    </a:bodyPr>
                    <a:lstStyle/>
                    <a:p>
                      <a:pPr marL="0" lvl="0" indent="0" algn="l">
                        <a:lnSpc>
                          <a:spcPts val="986"/>
                        </a:lnSpc>
                        <a:spcBef>
                          <a:spcPct val="0"/>
                        </a:spcBef>
                      </a:pPr>
                      <a:r>
                        <a:rPr lang="en-US" sz="704" dirty="0">
                          <a:solidFill>
                            <a:srgbClr val="414042"/>
                          </a:solidFill>
                          <a:latin typeface="Public Sans"/>
                        </a:rPr>
                        <a:t>Gourmet chef's kitchen with high-end appliances and marble countertops</a:t>
                      </a:r>
                    </a:p>
                  </p:txBody>
                </p:sp>
              </p:grpSp>
              <p:grpSp>
                <p:nvGrpSpPr>
                  <p:cNvPr id="138" name="Group 137">
                    <a:extLst>
                      <a:ext uri="{FF2B5EF4-FFF2-40B4-BE49-F238E27FC236}">
                        <a16:creationId xmlns:a16="http://schemas.microsoft.com/office/drawing/2014/main" id="{665911BC-767A-1E9E-9683-0A7080D40FA5}"/>
                      </a:ext>
                    </a:extLst>
                  </p:cNvPr>
                  <p:cNvGrpSpPr/>
                  <p:nvPr/>
                </p:nvGrpSpPr>
                <p:grpSpPr>
                  <a:xfrm>
                    <a:off x="940090" y="7355589"/>
                    <a:ext cx="2534424" cy="382689"/>
                    <a:chOff x="940090" y="7342453"/>
                    <a:chExt cx="2534424" cy="382689"/>
                  </a:xfrm>
                </p:grpSpPr>
                <p:sp>
                  <p:nvSpPr>
                    <p:cNvPr id="30" name="TextBox 30"/>
                    <p:cNvSpPr txBox="1"/>
                    <p:nvPr/>
                  </p:nvSpPr>
                  <p:spPr>
                    <a:xfrm>
                      <a:off x="940090" y="7342453"/>
                      <a:ext cx="603158" cy="367626"/>
                    </a:xfrm>
                    <a:prstGeom prst="rect">
                      <a:avLst/>
                    </a:prstGeom>
                  </p:spPr>
                  <p:txBody>
                    <a:bodyPr lIns="0" tIns="0" rIns="0" bIns="0" rtlCol="0" anchor="t">
                      <a:spAutoFit/>
                    </a:bodyPr>
                    <a:lstStyle/>
                    <a:p>
                      <a:pPr marL="0" lvl="0" indent="0" algn="l">
                        <a:lnSpc>
                          <a:spcPts val="2784"/>
                        </a:lnSpc>
                        <a:spcBef>
                          <a:spcPct val="0"/>
                        </a:spcBef>
                      </a:pPr>
                      <a:r>
                        <a:rPr lang="en-US" sz="2500" b="1" u="none" strike="noStrike" spc="25" dirty="0">
                          <a:solidFill>
                            <a:srgbClr val="38617D"/>
                          </a:solidFill>
                          <a:latin typeface="Public Sans" pitchFamily="2" charset="0"/>
                        </a:rPr>
                        <a:t>3.</a:t>
                      </a:r>
                    </a:p>
                  </p:txBody>
                </p:sp>
                <p:sp>
                  <p:nvSpPr>
                    <p:cNvPr id="31" name="TextBox 31"/>
                    <p:cNvSpPr txBox="1"/>
                    <p:nvPr/>
                  </p:nvSpPr>
                  <p:spPr>
                    <a:xfrm>
                      <a:off x="1494461" y="7366003"/>
                      <a:ext cx="1980053" cy="359139"/>
                    </a:xfrm>
                    <a:prstGeom prst="rect">
                      <a:avLst/>
                    </a:prstGeom>
                  </p:spPr>
                  <p:txBody>
                    <a:bodyPr lIns="0" tIns="0" rIns="0" bIns="0" rtlCol="0" anchor="t">
                      <a:spAutoFit/>
                    </a:bodyPr>
                    <a:lstStyle/>
                    <a:p>
                      <a:pPr>
                        <a:lnSpc>
                          <a:spcPts val="986"/>
                        </a:lnSpc>
                      </a:pPr>
                      <a:r>
                        <a:rPr lang="en-US" sz="704" dirty="0">
                          <a:solidFill>
                            <a:srgbClr val="414042"/>
                          </a:solidFill>
                          <a:latin typeface="Public Sans"/>
                        </a:rPr>
                        <a:t>Outdoor entertainment area featuring </a:t>
                      </a:r>
                    </a:p>
                    <a:p>
                      <a:pPr marL="0" lvl="0" indent="0" algn="l">
                        <a:lnSpc>
                          <a:spcPts val="986"/>
                        </a:lnSpc>
                        <a:spcBef>
                          <a:spcPct val="0"/>
                        </a:spcBef>
                      </a:pPr>
                      <a:r>
                        <a:rPr lang="en-US" sz="704" dirty="0">
                          <a:solidFill>
                            <a:srgbClr val="414042"/>
                          </a:solidFill>
                          <a:latin typeface="Public Sans"/>
                        </a:rPr>
                        <a:t>a heated swimming pool, spa, and fully equipped outdoor kitchen</a:t>
                      </a:r>
                    </a:p>
                  </p:txBody>
                </p:sp>
              </p:grpSp>
              <p:grpSp>
                <p:nvGrpSpPr>
                  <p:cNvPr id="139" name="Group 138">
                    <a:extLst>
                      <a:ext uri="{FF2B5EF4-FFF2-40B4-BE49-F238E27FC236}">
                        <a16:creationId xmlns:a16="http://schemas.microsoft.com/office/drawing/2014/main" id="{249FA9BB-3799-3FCE-42A8-E1FEB7A1004B}"/>
                      </a:ext>
                    </a:extLst>
                  </p:cNvPr>
                  <p:cNvGrpSpPr/>
                  <p:nvPr/>
                </p:nvGrpSpPr>
                <p:grpSpPr>
                  <a:xfrm>
                    <a:off x="940090" y="8039894"/>
                    <a:ext cx="2534424" cy="367626"/>
                    <a:chOff x="940090" y="8049188"/>
                    <a:chExt cx="2534424" cy="367626"/>
                  </a:xfrm>
                </p:grpSpPr>
                <p:sp>
                  <p:nvSpPr>
                    <p:cNvPr id="32" name="TextBox 32"/>
                    <p:cNvSpPr txBox="1"/>
                    <p:nvPr/>
                  </p:nvSpPr>
                  <p:spPr>
                    <a:xfrm>
                      <a:off x="940090" y="8049188"/>
                      <a:ext cx="603158" cy="367626"/>
                    </a:xfrm>
                    <a:prstGeom prst="rect">
                      <a:avLst/>
                    </a:prstGeom>
                  </p:spPr>
                  <p:txBody>
                    <a:bodyPr lIns="0" tIns="0" rIns="0" bIns="0" rtlCol="0" anchor="t">
                      <a:spAutoFit/>
                    </a:bodyPr>
                    <a:lstStyle/>
                    <a:p>
                      <a:pPr marL="0" lvl="0" indent="0" algn="l">
                        <a:lnSpc>
                          <a:spcPts val="2784"/>
                        </a:lnSpc>
                        <a:spcBef>
                          <a:spcPct val="0"/>
                        </a:spcBef>
                      </a:pPr>
                      <a:r>
                        <a:rPr lang="en-US" sz="2500" b="1" u="none" strike="noStrike" spc="25" dirty="0">
                          <a:solidFill>
                            <a:srgbClr val="38617D"/>
                          </a:solidFill>
                          <a:latin typeface="Public Sans" pitchFamily="2" charset="0"/>
                        </a:rPr>
                        <a:t>4.</a:t>
                      </a:r>
                    </a:p>
                  </p:txBody>
                </p:sp>
                <p:sp>
                  <p:nvSpPr>
                    <p:cNvPr id="33" name="TextBox 33"/>
                    <p:cNvSpPr txBox="1"/>
                    <p:nvPr/>
                  </p:nvSpPr>
                  <p:spPr>
                    <a:xfrm>
                      <a:off x="1494461" y="8069903"/>
                      <a:ext cx="1980053" cy="239809"/>
                    </a:xfrm>
                    <a:prstGeom prst="rect">
                      <a:avLst/>
                    </a:prstGeom>
                  </p:spPr>
                  <p:txBody>
                    <a:bodyPr lIns="0" tIns="0" rIns="0" bIns="0" rtlCol="0" anchor="t">
                      <a:spAutoFit/>
                    </a:bodyPr>
                    <a:lstStyle/>
                    <a:p>
                      <a:pPr marL="0" lvl="0" indent="0" algn="l">
                        <a:lnSpc>
                          <a:spcPts val="986"/>
                        </a:lnSpc>
                        <a:spcBef>
                          <a:spcPct val="0"/>
                        </a:spcBef>
                      </a:pPr>
                      <a:r>
                        <a:rPr lang="en-US" sz="704" dirty="0">
                          <a:solidFill>
                            <a:srgbClr val="414042"/>
                          </a:solidFill>
                          <a:latin typeface="Public Sans"/>
                        </a:rPr>
                        <a:t>Smart home technology controlling lighting, climate, and security systems</a:t>
                      </a:r>
                    </a:p>
                  </p:txBody>
                </p:sp>
              </p:grpSp>
            </p:grpSp>
            <p:grpSp>
              <p:nvGrpSpPr>
                <p:cNvPr id="141" name="Group 140">
                  <a:extLst>
                    <a:ext uri="{FF2B5EF4-FFF2-40B4-BE49-F238E27FC236}">
                      <a16:creationId xmlns:a16="http://schemas.microsoft.com/office/drawing/2014/main" id="{B7006238-61A2-D550-B1E5-612951485EDB}"/>
                    </a:ext>
                  </a:extLst>
                </p:cNvPr>
                <p:cNvGrpSpPr/>
                <p:nvPr/>
              </p:nvGrpSpPr>
              <p:grpSpPr>
                <a:xfrm>
                  <a:off x="3965761" y="5498137"/>
                  <a:ext cx="3146186" cy="1443305"/>
                  <a:chOff x="3965761" y="5498137"/>
                  <a:chExt cx="3146186" cy="1443305"/>
                </a:xfrm>
              </p:grpSpPr>
              <p:sp>
                <p:nvSpPr>
                  <p:cNvPr id="24" name="AutoShape 24"/>
                  <p:cNvSpPr/>
                  <p:nvPr/>
                </p:nvSpPr>
                <p:spPr>
                  <a:xfrm>
                    <a:off x="3965761" y="5866297"/>
                    <a:ext cx="2766675" cy="0"/>
                  </a:xfrm>
                  <a:prstGeom prst="line">
                    <a:avLst/>
                  </a:prstGeom>
                  <a:ln w="19050" cap="flat">
                    <a:solidFill>
                      <a:srgbClr val="487594"/>
                    </a:solidFill>
                    <a:prstDash val="solid"/>
                    <a:headEnd type="none" w="sm" len="sm"/>
                    <a:tailEnd type="none" w="sm" len="sm"/>
                  </a:ln>
                </p:spPr>
                <p:txBody>
                  <a:bodyPr/>
                  <a:lstStyle/>
                  <a:p>
                    <a:endParaRPr lang="en-US" dirty="0"/>
                  </a:p>
                </p:txBody>
              </p:sp>
              <p:sp>
                <p:nvSpPr>
                  <p:cNvPr id="25" name="AutoShape 25"/>
                  <p:cNvSpPr/>
                  <p:nvPr/>
                </p:nvSpPr>
                <p:spPr>
                  <a:xfrm>
                    <a:off x="3965761" y="5498137"/>
                    <a:ext cx="2766675" cy="0"/>
                  </a:xfrm>
                  <a:prstGeom prst="line">
                    <a:avLst/>
                  </a:prstGeom>
                  <a:ln w="19050" cap="flat">
                    <a:solidFill>
                      <a:srgbClr val="487594"/>
                    </a:solidFill>
                    <a:prstDash val="solid"/>
                    <a:headEnd type="none" w="sm" len="sm"/>
                    <a:tailEnd type="none" w="sm" len="sm"/>
                  </a:ln>
                </p:spPr>
                <p:txBody>
                  <a:bodyPr/>
                  <a:lstStyle/>
                  <a:p>
                    <a:endParaRPr lang="en-US" dirty="0"/>
                  </a:p>
                </p:txBody>
              </p:sp>
              <p:sp>
                <p:nvSpPr>
                  <p:cNvPr id="26" name="TextBox 26"/>
                  <p:cNvSpPr txBox="1"/>
                  <p:nvPr/>
                </p:nvSpPr>
                <p:spPr>
                  <a:xfrm>
                    <a:off x="4085487" y="5593860"/>
                    <a:ext cx="1375846" cy="176715"/>
                  </a:xfrm>
                  <a:prstGeom prst="rect">
                    <a:avLst/>
                  </a:prstGeom>
                </p:spPr>
                <p:txBody>
                  <a:bodyPr lIns="0" tIns="0" rIns="0" bIns="0" rtlCol="0" anchor="t">
                    <a:spAutoFit/>
                  </a:bodyPr>
                  <a:lstStyle/>
                  <a:p>
                    <a:pPr marL="0" lvl="0" indent="0" algn="l">
                      <a:lnSpc>
                        <a:spcPts val="1540"/>
                      </a:lnSpc>
                      <a:spcBef>
                        <a:spcPct val="0"/>
                      </a:spcBef>
                    </a:pPr>
                    <a:r>
                      <a:rPr lang="en-US" sz="1100" b="1" u="none" strike="noStrike" dirty="0">
                        <a:solidFill>
                          <a:srgbClr val="38617D"/>
                        </a:solidFill>
                        <a:latin typeface="Public Sans" pitchFamily="2" charset="0"/>
                      </a:rPr>
                      <a:t>Amenities</a:t>
                    </a:r>
                  </a:p>
                </p:txBody>
              </p:sp>
              <p:grpSp>
                <p:nvGrpSpPr>
                  <p:cNvPr id="133" name="Group 132">
                    <a:extLst>
                      <a:ext uri="{FF2B5EF4-FFF2-40B4-BE49-F238E27FC236}">
                        <a16:creationId xmlns:a16="http://schemas.microsoft.com/office/drawing/2014/main" id="{F0420D8A-BA84-15C5-4BBF-064D87E9BD44}"/>
                      </a:ext>
                    </a:extLst>
                  </p:cNvPr>
                  <p:cNvGrpSpPr/>
                  <p:nvPr/>
                </p:nvGrpSpPr>
                <p:grpSpPr>
                  <a:xfrm>
                    <a:off x="4024322" y="6088057"/>
                    <a:ext cx="3087625" cy="152661"/>
                    <a:chOff x="4024322" y="6088057"/>
                    <a:chExt cx="3087625" cy="152661"/>
                  </a:xfrm>
                </p:grpSpPr>
                <p:sp>
                  <p:nvSpPr>
                    <p:cNvPr id="34" name="Freeform 34"/>
                    <p:cNvSpPr/>
                    <p:nvPr/>
                  </p:nvSpPr>
                  <p:spPr>
                    <a:xfrm>
                      <a:off x="4024322" y="6088057"/>
                      <a:ext cx="162720" cy="152661"/>
                    </a:xfrm>
                    <a:custGeom>
                      <a:avLst/>
                      <a:gdLst/>
                      <a:ahLst/>
                      <a:cxnLst/>
                      <a:rect l="l" t="t" r="r" b="b"/>
                      <a:pathLst>
                        <a:path w="162720" h="152661">
                          <a:moveTo>
                            <a:pt x="0" y="0"/>
                          </a:moveTo>
                          <a:lnTo>
                            <a:pt x="162720" y="0"/>
                          </a:lnTo>
                          <a:lnTo>
                            <a:pt x="162720" y="152661"/>
                          </a:lnTo>
                          <a:lnTo>
                            <a:pt x="0" y="152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35" name="TextBox 35"/>
                    <p:cNvSpPr txBox="1"/>
                    <p:nvPr/>
                  </p:nvSpPr>
                  <p:spPr>
                    <a:xfrm>
                      <a:off x="4268206" y="6104148"/>
                      <a:ext cx="2843741" cy="120480"/>
                    </a:xfrm>
                    <a:prstGeom prst="rect">
                      <a:avLst/>
                    </a:prstGeom>
                  </p:spPr>
                  <p:txBody>
                    <a:bodyPr lIns="0" tIns="0" rIns="0" bIns="0" rtlCol="0" anchor="t">
                      <a:spAutoFit/>
                    </a:bodyPr>
                    <a:lstStyle/>
                    <a:p>
                      <a:pPr marL="0" lvl="0" indent="0" algn="l">
                        <a:lnSpc>
                          <a:spcPts val="986"/>
                        </a:lnSpc>
                        <a:spcBef>
                          <a:spcPct val="0"/>
                        </a:spcBef>
                      </a:pPr>
                      <a:r>
                        <a:rPr lang="en-US" sz="704" dirty="0">
                          <a:solidFill>
                            <a:srgbClr val="414042"/>
                          </a:solidFill>
                          <a:latin typeface="Public Sans"/>
                        </a:rPr>
                        <a:t>Gated entrance with 24-hour security</a:t>
                      </a:r>
                    </a:p>
                  </p:txBody>
                </p:sp>
              </p:grpSp>
              <p:grpSp>
                <p:nvGrpSpPr>
                  <p:cNvPr id="134" name="Group 133">
                    <a:extLst>
                      <a:ext uri="{FF2B5EF4-FFF2-40B4-BE49-F238E27FC236}">
                        <a16:creationId xmlns:a16="http://schemas.microsoft.com/office/drawing/2014/main" id="{AAE95FB7-50A7-38EF-404D-28CD19D6686C}"/>
                      </a:ext>
                    </a:extLst>
                  </p:cNvPr>
                  <p:cNvGrpSpPr/>
                  <p:nvPr/>
                </p:nvGrpSpPr>
                <p:grpSpPr>
                  <a:xfrm>
                    <a:off x="4024322" y="6394845"/>
                    <a:ext cx="3087625" cy="152661"/>
                    <a:chOff x="4024322" y="6368116"/>
                    <a:chExt cx="3087625" cy="152661"/>
                  </a:xfrm>
                </p:grpSpPr>
                <p:sp>
                  <p:nvSpPr>
                    <p:cNvPr id="36" name="Freeform 36"/>
                    <p:cNvSpPr/>
                    <p:nvPr/>
                  </p:nvSpPr>
                  <p:spPr>
                    <a:xfrm>
                      <a:off x="4024322" y="6368116"/>
                      <a:ext cx="162720" cy="152661"/>
                    </a:xfrm>
                    <a:custGeom>
                      <a:avLst/>
                      <a:gdLst/>
                      <a:ahLst/>
                      <a:cxnLst/>
                      <a:rect l="l" t="t" r="r" b="b"/>
                      <a:pathLst>
                        <a:path w="162720" h="152661">
                          <a:moveTo>
                            <a:pt x="0" y="0"/>
                          </a:moveTo>
                          <a:lnTo>
                            <a:pt x="162720" y="0"/>
                          </a:lnTo>
                          <a:lnTo>
                            <a:pt x="162720" y="152661"/>
                          </a:lnTo>
                          <a:lnTo>
                            <a:pt x="0" y="152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37" name="TextBox 37"/>
                    <p:cNvSpPr txBox="1"/>
                    <p:nvPr/>
                  </p:nvSpPr>
                  <p:spPr>
                    <a:xfrm>
                      <a:off x="4268206" y="6384206"/>
                      <a:ext cx="2843741" cy="120480"/>
                    </a:xfrm>
                    <a:prstGeom prst="rect">
                      <a:avLst/>
                    </a:prstGeom>
                  </p:spPr>
                  <p:txBody>
                    <a:bodyPr lIns="0" tIns="0" rIns="0" bIns="0" rtlCol="0" anchor="t">
                      <a:spAutoFit/>
                    </a:bodyPr>
                    <a:lstStyle/>
                    <a:p>
                      <a:pPr marL="0" lvl="0" indent="0" algn="l">
                        <a:lnSpc>
                          <a:spcPts val="986"/>
                        </a:lnSpc>
                        <a:spcBef>
                          <a:spcPct val="0"/>
                        </a:spcBef>
                      </a:pPr>
                      <a:r>
                        <a:rPr lang="en-US" sz="704" dirty="0">
                          <a:solidFill>
                            <a:srgbClr val="414042"/>
                          </a:solidFill>
                          <a:latin typeface="Public Sans"/>
                        </a:rPr>
                        <a:t>Tennis court and fitness center exclusively for residents</a:t>
                      </a:r>
                    </a:p>
                  </p:txBody>
                </p:sp>
              </p:grpSp>
              <p:grpSp>
                <p:nvGrpSpPr>
                  <p:cNvPr id="135" name="Group 134">
                    <a:extLst>
                      <a:ext uri="{FF2B5EF4-FFF2-40B4-BE49-F238E27FC236}">
                        <a16:creationId xmlns:a16="http://schemas.microsoft.com/office/drawing/2014/main" id="{115E6A8A-4EA5-005B-7BE8-0C593ECA9002}"/>
                      </a:ext>
                    </a:extLst>
                  </p:cNvPr>
                  <p:cNvGrpSpPr/>
                  <p:nvPr/>
                </p:nvGrpSpPr>
                <p:grpSpPr>
                  <a:xfrm>
                    <a:off x="4024322" y="6701633"/>
                    <a:ext cx="3087625" cy="239809"/>
                    <a:chOff x="4024322" y="6604601"/>
                    <a:chExt cx="3087625" cy="239809"/>
                  </a:xfrm>
                </p:grpSpPr>
                <p:sp>
                  <p:nvSpPr>
                    <p:cNvPr id="38" name="Freeform 38"/>
                    <p:cNvSpPr/>
                    <p:nvPr/>
                  </p:nvSpPr>
                  <p:spPr>
                    <a:xfrm>
                      <a:off x="4024322" y="6648175"/>
                      <a:ext cx="162720" cy="152661"/>
                    </a:xfrm>
                    <a:custGeom>
                      <a:avLst/>
                      <a:gdLst/>
                      <a:ahLst/>
                      <a:cxnLst/>
                      <a:rect l="l" t="t" r="r" b="b"/>
                      <a:pathLst>
                        <a:path w="162720" h="152661">
                          <a:moveTo>
                            <a:pt x="0" y="0"/>
                          </a:moveTo>
                          <a:lnTo>
                            <a:pt x="162720" y="0"/>
                          </a:lnTo>
                          <a:lnTo>
                            <a:pt x="162720" y="152661"/>
                          </a:lnTo>
                          <a:lnTo>
                            <a:pt x="0" y="152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39" name="TextBox 39"/>
                    <p:cNvSpPr txBox="1"/>
                    <p:nvPr/>
                  </p:nvSpPr>
                  <p:spPr>
                    <a:xfrm>
                      <a:off x="4268206" y="6604601"/>
                      <a:ext cx="2843741" cy="239809"/>
                    </a:xfrm>
                    <a:prstGeom prst="rect">
                      <a:avLst/>
                    </a:prstGeom>
                  </p:spPr>
                  <p:txBody>
                    <a:bodyPr lIns="0" tIns="0" rIns="0" bIns="0" rtlCol="0" anchor="t">
                      <a:spAutoFit/>
                    </a:bodyPr>
                    <a:lstStyle/>
                    <a:p>
                      <a:pPr>
                        <a:lnSpc>
                          <a:spcPts val="986"/>
                        </a:lnSpc>
                      </a:pPr>
                      <a:r>
                        <a:rPr lang="en-US" sz="704" dirty="0">
                          <a:solidFill>
                            <a:srgbClr val="414042"/>
                          </a:solidFill>
                          <a:latin typeface="Public Sans"/>
                        </a:rPr>
                        <a:t>Convenient access to upscale dining, shopping, and </a:t>
                      </a:r>
                    </a:p>
                    <a:p>
                      <a:pPr marL="0" lvl="0" indent="0" algn="l">
                        <a:lnSpc>
                          <a:spcPts val="986"/>
                        </a:lnSpc>
                        <a:spcBef>
                          <a:spcPct val="0"/>
                        </a:spcBef>
                      </a:pPr>
                      <a:r>
                        <a:rPr lang="en-US" sz="704" dirty="0">
                          <a:solidFill>
                            <a:srgbClr val="414042"/>
                          </a:solidFill>
                          <a:latin typeface="Public Sans"/>
                        </a:rPr>
                        <a:t>entertainment options</a:t>
                      </a:r>
                    </a:p>
                  </p:txBody>
                </p:sp>
              </p:grpSp>
            </p:grpSp>
          </p:grpSp>
          <p:grpSp>
            <p:nvGrpSpPr>
              <p:cNvPr id="2" name="Group 1">
                <a:extLst>
                  <a:ext uri="{FF2B5EF4-FFF2-40B4-BE49-F238E27FC236}">
                    <a16:creationId xmlns:a16="http://schemas.microsoft.com/office/drawing/2014/main" id="{A9A79932-A5E2-1D4F-B3B7-7E8E90E5B60B}"/>
                  </a:ext>
                </a:extLst>
              </p:cNvPr>
              <p:cNvGrpSpPr/>
              <p:nvPr/>
            </p:nvGrpSpPr>
            <p:grpSpPr>
              <a:xfrm>
                <a:off x="825814" y="2991112"/>
                <a:ext cx="5904872" cy="2041032"/>
                <a:chOff x="827564" y="2991112"/>
                <a:chExt cx="5904872" cy="2041032"/>
              </a:xfrm>
            </p:grpSpPr>
            <p:grpSp>
              <p:nvGrpSpPr>
                <p:cNvPr id="118" name="Group 117">
                  <a:extLst>
                    <a:ext uri="{FF2B5EF4-FFF2-40B4-BE49-F238E27FC236}">
                      <a16:creationId xmlns:a16="http://schemas.microsoft.com/office/drawing/2014/main" id="{14322D44-5D02-14AF-8E01-6ADBC78D3EC5}"/>
                    </a:ext>
                  </a:extLst>
                </p:cNvPr>
                <p:cNvGrpSpPr/>
                <p:nvPr/>
              </p:nvGrpSpPr>
              <p:grpSpPr>
                <a:xfrm>
                  <a:off x="3474514" y="3716875"/>
                  <a:ext cx="1250156" cy="592413"/>
                  <a:chOff x="3474514" y="3716875"/>
                  <a:chExt cx="1250156" cy="592413"/>
                </a:xfrm>
              </p:grpSpPr>
              <p:sp>
                <p:nvSpPr>
                  <p:cNvPr id="42" name="Freeform 42"/>
                  <p:cNvSpPr/>
                  <p:nvPr/>
                </p:nvSpPr>
                <p:spPr>
                  <a:xfrm>
                    <a:off x="3474514" y="3716875"/>
                    <a:ext cx="1250156" cy="592413"/>
                  </a:xfrm>
                  <a:prstGeom prst="roundRect">
                    <a:avLst/>
                  </a:prstGeom>
                  <a:solidFill>
                    <a:srgbClr val="F8FAF4"/>
                  </a:solidFill>
                  <a:ln w="9525" cap="sq">
                    <a:solidFill>
                      <a:srgbClr val="487594"/>
                    </a:solidFill>
                    <a:prstDash val="solid"/>
                    <a:miter/>
                  </a:ln>
                </p:spPr>
                <p:txBody>
                  <a:bodyPr/>
                  <a:lstStyle/>
                  <a:p>
                    <a:endParaRPr lang="en-US" dirty="0"/>
                  </a:p>
                </p:txBody>
              </p:sp>
              <p:grpSp>
                <p:nvGrpSpPr>
                  <p:cNvPr id="117" name="Group 116">
                    <a:extLst>
                      <a:ext uri="{FF2B5EF4-FFF2-40B4-BE49-F238E27FC236}">
                        <a16:creationId xmlns:a16="http://schemas.microsoft.com/office/drawing/2014/main" id="{125BDEB9-FD8D-12DD-D503-71C06A1D585E}"/>
                      </a:ext>
                    </a:extLst>
                  </p:cNvPr>
                  <p:cNvGrpSpPr/>
                  <p:nvPr/>
                </p:nvGrpSpPr>
                <p:grpSpPr>
                  <a:xfrm>
                    <a:off x="3619688" y="3864440"/>
                    <a:ext cx="959808" cy="297282"/>
                    <a:chOff x="3619687" y="3861887"/>
                    <a:chExt cx="959808" cy="297282"/>
                  </a:xfrm>
                </p:grpSpPr>
                <p:sp>
                  <p:nvSpPr>
                    <p:cNvPr id="44" name="TextBox 44"/>
                    <p:cNvSpPr txBox="1"/>
                    <p:nvPr/>
                  </p:nvSpPr>
                  <p:spPr>
                    <a:xfrm>
                      <a:off x="3837778" y="3861887"/>
                      <a:ext cx="523626" cy="111919"/>
                    </a:xfrm>
                    <a:prstGeom prst="rect">
                      <a:avLst/>
                    </a:prstGeom>
                  </p:spPr>
                  <p:txBody>
                    <a:bodyPr lIns="0" tIns="0" rIns="0" bIns="0" rtlCol="0" anchor="t">
                      <a:spAutoFit/>
                    </a:bodyPr>
                    <a:lstStyle/>
                    <a:p>
                      <a:pPr marL="0" lvl="0" indent="0" algn="ctr">
                        <a:lnSpc>
                          <a:spcPts val="840"/>
                        </a:lnSpc>
                        <a:spcBef>
                          <a:spcPct val="0"/>
                        </a:spcBef>
                      </a:pPr>
                      <a:r>
                        <a:rPr lang="en-US" sz="700" u="none" strike="noStrike" dirty="0">
                          <a:solidFill>
                            <a:srgbClr val="414042"/>
                          </a:solidFill>
                          <a:latin typeface="Public Sans"/>
                        </a:rPr>
                        <a:t>Lot Size</a:t>
                      </a:r>
                    </a:p>
                  </p:txBody>
                </p:sp>
                <p:sp>
                  <p:nvSpPr>
                    <p:cNvPr id="45" name="TextBox 45"/>
                    <p:cNvSpPr txBox="1"/>
                    <p:nvPr/>
                  </p:nvSpPr>
                  <p:spPr>
                    <a:xfrm>
                      <a:off x="3619687" y="4014258"/>
                      <a:ext cx="959808" cy="144911"/>
                    </a:xfrm>
                    <a:prstGeom prst="rect">
                      <a:avLst/>
                    </a:prstGeom>
                  </p:spPr>
                  <p:txBody>
                    <a:bodyPr lIns="0" tIns="0" rIns="0" bIns="0" rtlCol="0" anchor="t">
                      <a:spAutoFit/>
                    </a:bodyPr>
                    <a:lstStyle/>
                    <a:p>
                      <a:pPr marL="0" lvl="0" indent="0" algn="ctr">
                        <a:lnSpc>
                          <a:spcPts val="1199"/>
                        </a:lnSpc>
                        <a:spcBef>
                          <a:spcPct val="0"/>
                        </a:spcBef>
                      </a:pPr>
                      <a:r>
                        <a:rPr lang="en-US" sz="999" u="none" strike="noStrike" dirty="0">
                          <a:solidFill>
                            <a:srgbClr val="38617D"/>
                          </a:solidFill>
                          <a:latin typeface="Public Sans SemiBold" pitchFamily="2" charset="0"/>
                        </a:rPr>
                        <a:t>1.5 acres</a:t>
                      </a:r>
                    </a:p>
                  </p:txBody>
                </p:sp>
              </p:grpSp>
            </p:grpSp>
            <p:grpSp>
              <p:nvGrpSpPr>
                <p:cNvPr id="107" name="Group 106">
                  <a:extLst>
                    <a:ext uri="{FF2B5EF4-FFF2-40B4-BE49-F238E27FC236}">
                      <a16:creationId xmlns:a16="http://schemas.microsoft.com/office/drawing/2014/main" id="{688414B8-D484-D092-C383-58FE87CF5C92}"/>
                    </a:ext>
                  </a:extLst>
                </p:cNvPr>
                <p:cNvGrpSpPr/>
                <p:nvPr/>
              </p:nvGrpSpPr>
              <p:grpSpPr>
                <a:xfrm>
                  <a:off x="827564" y="3716875"/>
                  <a:ext cx="2513600" cy="591356"/>
                  <a:chOff x="827564" y="3716875"/>
                  <a:chExt cx="2513600" cy="591356"/>
                </a:xfrm>
              </p:grpSpPr>
              <p:sp>
                <p:nvSpPr>
                  <p:cNvPr id="47" name="Freeform 47"/>
                  <p:cNvSpPr/>
                  <p:nvPr/>
                </p:nvSpPr>
                <p:spPr>
                  <a:xfrm>
                    <a:off x="827564" y="3716875"/>
                    <a:ext cx="2513600" cy="591356"/>
                  </a:xfrm>
                  <a:prstGeom prst="roundRect">
                    <a:avLst/>
                  </a:prstGeom>
                  <a:solidFill>
                    <a:srgbClr val="F8FAF4"/>
                  </a:solidFill>
                  <a:ln w="9525" cap="sq">
                    <a:solidFill>
                      <a:srgbClr val="487594"/>
                    </a:solidFill>
                    <a:prstDash val="solid"/>
                    <a:miter/>
                  </a:ln>
                </p:spPr>
                <p:txBody>
                  <a:bodyPr/>
                  <a:lstStyle/>
                  <a:p>
                    <a:endParaRPr lang="en-US" dirty="0"/>
                  </a:p>
                </p:txBody>
              </p:sp>
              <p:grpSp>
                <p:nvGrpSpPr>
                  <p:cNvPr id="103" name="Group 102">
                    <a:extLst>
                      <a:ext uri="{FF2B5EF4-FFF2-40B4-BE49-F238E27FC236}">
                        <a16:creationId xmlns:a16="http://schemas.microsoft.com/office/drawing/2014/main" id="{30DD9D5F-5964-A587-E61E-90F962D85BC2}"/>
                      </a:ext>
                    </a:extLst>
                  </p:cNvPr>
                  <p:cNvGrpSpPr/>
                  <p:nvPr/>
                </p:nvGrpSpPr>
                <p:grpSpPr>
                  <a:xfrm>
                    <a:off x="1017898" y="3863912"/>
                    <a:ext cx="2132933" cy="297282"/>
                    <a:chOff x="1017898" y="3861887"/>
                    <a:chExt cx="2132933" cy="297282"/>
                  </a:xfrm>
                </p:grpSpPr>
                <p:sp>
                  <p:nvSpPr>
                    <p:cNvPr id="49" name="TextBox 49"/>
                    <p:cNvSpPr txBox="1"/>
                    <p:nvPr/>
                  </p:nvSpPr>
                  <p:spPr>
                    <a:xfrm>
                      <a:off x="1502551" y="3861887"/>
                      <a:ext cx="1163627" cy="110862"/>
                    </a:xfrm>
                    <a:prstGeom prst="rect">
                      <a:avLst/>
                    </a:prstGeom>
                  </p:spPr>
                  <p:txBody>
                    <a:bodyPr lIns="0" tIns="0" rIns="0" bIns="0" rtlCol="0" anchor="t">
                      <a:spAutoFit/>
                    </a:bodyPr>
                    <a:lstStyle/>
                    <a:p>
                      <a:pPr marL="0" lvl="0" indent="0" algn="ctr">
                        <a:lnSpc>
                          <a:spcPts val="840"/>
                        </a:lnSpc>
                        <a:spcBef>
                          <a:spcPct val="0"/>
                        </a:spcBef>
                      </a:pPr>
                      <a:r>
                        <a:rPr lang="en-US" sz="700" dirty="0">
                          <a:solidFill>
                            <a:srgbClr val="414042"/>
                          </a:solidFill>
                          <a:latin typeface="Public Sans"/>
                        </a:rPr>
                        <a:t>Property Type</a:t>
                      </a:r>
                    </a:p>
                  </p:txBody>
                </p:sp>
                <p:sp>
                  <p:nvSpPr>
                    <p:cNvPr id="50" name="TextBox 50"/>
                    <p:cNvSpPr txBox="1"/>
                    <p:nvPr/>
                  </p:nvSpPr>
                  <p:spPr>
                    <a:xfrm>
                      <a:off x="1017898" y="4014258"/>
                      <a:ext cx="2132933" cy="144911"/>
                    </a:xfrm>
                    <a:prstGeom prst="rect">
                      <a:avLst/>
                    </a:prstGeom>
                  </p:spPr>
                  <p:txBody>
                    <a:bodyPr lIns="0" tIns="0" rIns="0" bIns="0" rtlCol="0" anchor="t">
                      <a:spAutoFit/>
                    </a:bodyPr>
                    <a:lstStyle/>
                    <a:p>
                      <a:pPr marL="0" lvl="0" indent="0" algn="ctr">
                        <a:lnSpc>
                          <a:spcPts val="1199"/>
                        </a:lnSpc>
                        <a:spcBef>
                          <a:spcPct val="0"/>
                        </a:spcBef>
                      </a:pPr>
                      <a:r>
                        <a:rPr lang="en-US" sz="999" u="none" strike="noStrike" dirty="0">
                          <a:solidFill>
                            <a:srgbClr val="38617D"/>
                          </a:solidFill>
                          <a:latin typeface="Public Sans SemiBold" pitchFamily="2" charset="0"/>
                        </a:rPr>
                        <a:t>Single-Family Residence</a:t>
                      </a:r>
                    </a:p>
                  </p:txBody>
                </p:sp>
              </p:grpSp>
            </p:grpSp>
            <p:grpSp>
              <p:nvGrpSpPr>
                <p:cNvPr id="120" name="Group 119">
                  <a:extLst>
                    <a:ext uri="{FF2B5EF4-FFF2-40B4-BE49-F238E27FC236}">
                      <a16:creationId xmlns:a16="http://schemas.microsoft.com/office/drawing/2014/main" id="{C17DA503-29CC-384C-EB2E-2E033518758C}"/>
                    </a:ext>
                  </a:extLst>
                </p:cNvPr>
                <p:cNvGrpSpPr/>
                <p:nvPr/>
              </p:nvGrpSpPr>
              <p:grpSpPr>
                <a:xfrm>
                  <a:off x="4855112" y="3716875"/>
                  <a:ext cx="1877324" cy="592413"/>
                  <a:chOff x="4855112" y="3716875"/>
                  <a:chExt cx="1877324" cy="592413"/>
                </a:xfrm>
              </p:grpSpPr>
              <p:sp>
                <p:nvSpPr>
                  <p:cNvPr id="52" name="Freeform 52"/>
                  <p:cNvSpPr/>
                  <p:nvPr/>
                </p:nvSpPr>
                <p:spPr>
                  <a:xfrm>
                    <a:off x="4855112" y="3716875"/>
                    <a:ext cx="1877324" cy="592413"/>
                  </a:xfrm>
                  <a:prstGeom prst="roundRect">
                    <a:avLst/>
                  </a:prstGeom>
                  <a:solidFill>
                    <a:srgbClr val="F8FAF4"/>
                  </a:solidFill>
                  <a:ln w="9525" cap="sq">
                    <a:solidFill>
                      <a:srgbClr val="487594"/>
                    </a:solidFill>
                    <a:prstDash val="solid"/>
                    <a:miter/>
                  </a:ln>
                </p:spPr>
                <p:txBody>
                  <a:bodyPr/>
                  <a:lstStyle/>
                  <a:p>
                    <a:endParaRPr lang="en-US" dirty="0"/>
                  </a:p>
                </p:txBody>
              </p:sp>
              <p:grpSp>
                <p:nvGrpSpPr>
                  <p:cNvPr id="119" name="Group 118">
                    <a:extLst>
                      <a:ext uri="{FF2B5EF4-FFF2-40B4-BE49-F238E27FC236}">
                        <a16:creationId xmlns:a16="http://schemas.microsoft.com/office/drawing/2014/main" id="{CFAB4106-4996-1D5C-E9AF-43B0BBD1D1CE}"/>
                      </a:ext>
                    </a:extLst>
                  </p:cNvPr>
                  <p:cNvGrpSpPr/>
                  <p:nvPr/>
                </p:nvGrpSpPr>
                <p:grpSpPr>
                  <a:xfrm>
                    <a:off x="5125331" y="3864440"/>
                    <a:ext cx="1336886" cy="297282"/>
                    <a:chOff x="5125331" y="3861887"/>
                    <a:chExt cx="1336886" cy="297282"/>
                  </a:xfrm>
                </p:grpSpPr>
                <p:sp>
                  <p:nvSpPr>
                    <p:cNvPr id="54" name="TextBox 54"/>
                    <p:cNvSpPr txBox="1"/>
                    <p:nvPr/>
                  </p:nvSpPr>
                  <p:spPr>
                    <a:xfrm>
                      <a:off x="5249502" y="3861887"/>
                      <a:ext cx="1088543" cy="111919"/>
                    </a:xfrm>
                    <a:prstGeom prst="rect">
                      <a:avLst/>
                    </a:prstGeom>
                  </p:spPr>
                  <p:txBody>
                    <a:bodyPr lIns="0" tIns="0" rIns="0" bIns="0" rtlCol="0" anchor="t">
                      <a:spAutoFit/>
                    </a:bodyPr>
                    <a:lstStyle/>
                    <a:p>
                      <a:pPr marL="0" lvl="0" indent="0" algn="ctr">
                        <a:lnSpc>
                          <a:spcPts val="840"/>
                        </a:lnSpc>
                        <a:spcBef>
                          <a:spcPct val="0"/>
                        </a:spcBef>
                      </a:pPr>
                      <a:r>
                        <a:rPr lang="en-US" sz="700" u="none" strike="noStrike" dirty="0">
                          <a:solidFill>
                            <a:srgbClr val="414042"/>
                          </a:solidFill>
                          <a:latin typeface="Public Sans"/>
                        </a:rPr>
                        <a:t>Interior Square Footage </a:t>
                      </a:r>
                    </a:p>
                  </p:txBody>
                </p:sp>
                <p:sp>
                  <p:nvSpPr>
                    <p:cNvPr id="55" name="TextBox 55"/>
                    <p:cNvSpPr txBox="1"/>
                    <p:nvPr/>
                  </p:nvSpPr>
                  <p:spPr>
                    <a:xfrm>
                      <a:off x="5125331" y="4014258"/>
                      <a:ext cx="1336886" cy="144911"/>
                    </a:xfrm>
                    <a:prstGeom prst="rect">
                      <a:avLst/>
                    </a:prstGeom>
                  </p:spPr>
                  <p:txBody>
                    <a:bodyPr lIns="0" tIns="0" rIns="0" bIns="0" rtlCol="0" anchor="t">
                      <a:spAutoFit/>
                    </a:bodyPr>
                    <a:lstStyle/>
                    <a:p>
                      <a:pPr marL="0" lvl="0" indent="0" algn="ctr">
                        <a:lnSpc>
                          <a:spcPts val="1199"/>
                        </a:lnSpc>
                        <a:spcBef>
                          <a:spcPct val="0"/>
                        </a:spcBef>
                      </a:pPr>
                      <a:r>
                        <a:rPr lang="en-US" sz="999" u="none" strike="noStrike" dirty="0">
                          <a:solidFill>
                            <a:srgbClr val="38617D"/>
                          </a:solidFill>
                          <a:latin typeface="Public Sans SemiBold" pitchFamily="2" charset="0"/>
                        </a:rPr>
                        <a:t>6,500 sq ft</a:t>
                      </a:r>
                    </a:p>
                  </p:txBody>
                </p:sp>
              </p:grpSp>
            </p:grpSp>
            <p:grpSp>
              <p:nvGrpSpPr>
                <p:cNvPr id="94" name="Group 93">
                  <a:extLst>
                    <a:ext uri="{FF2B5EF4-FFF2-40B4-BE49-F238E27FC236}">
                      <a16:creationId xmlns:a16="http://schemas.microsoft.com/office/drawing/2014/main" id="{EC94D68A-2FF9-AB01-34B7-F5F4D0E1A95A}"/>
                    </a:ext>
                  </a:extLst>
                </p:cNvPr>
                <p:cNvGrpSpPr/>
                <p:nvPr/>
              </p:nvGrpSpPr>
              <p:grpSpPr>
                <a:xfrm>
                  <a:off x="827564" y="2991112"/>
                  <a:ext cx="5904872" cy="592413"/>
                  <a:chOff x="827564" y="2991112"/>
                  <a:chExt cx="5904872" cy="592413"/>
                </a:xfrm>
              </p:grpSpPr>
              <p:sp>
                <p:nvSpPr>
                  <p:cNvPr id="57" name="Freeform 57"/>
                  <p:cNvSpPr/>
                  <p:nvPr/>
                </p:nvSpPr>
                <p:spPr>
                  <a:xfrm>
                    <a:off x="827564" y="2991112"/>
                    <a:ext cx="5904872" cy="592413"/>
                  </a:xfrm>
                  <a:prstGeom prst="roundRect">
                    <a:avLst/>
                  </a:prstGeom>
                  <a:solidFill>
                    <a:srgbClr val="F8FAF4"/>
                  </a:solidFill>
                  <a:ln w="9525" cap="sq">
                    <a:solidFill>
                      <a:srgbClr val="487594"/>
                    </a:solidFill>
                    <a:prstDash val="solid"/>
                    <a:miter/>
                  </a:ln>
                </p:spPr>
                <p:txBody>
                  <a:bodyPr/>
                  <a:lstStyle/>
                  <a:p>
                    <a:endParaRPr lang="en-US" dirty="0"/>
                  </a:p>
                </p:txBody>
              </p:sp>
              <p:grpSp>
                <p:nvGrpSpPr>
                  <p:cNvPr id="93" name="Group 92">
                    <a:extLst>
                      <a:ext uri="{FF2B5EF4-FFF2-40B4-BE49-F238E27FC236}">
                        <a16:creationId xmlns:a16="http://schemas.microsoft.com/office/drawing/2014/main" id="{7DE420F1-7EC8-DC13-ED2B-A5ACFD3D8843}"/>
                      </a:ext>
                    </a:extLst>
                  </p:cNvPr>
                  <p:cNvGrpSpPr/>
                  <p:nvPr/>
                </p:nvGrpSpPr>
                <p:grpSpPr>
                  <a:xfrm>
                    <a:off x="1057841" y="3138669"/>
                    <a:ext cx="5444319" cy="297298"/>
                    <a:chOff x="1057841" y="3136116"/>
                    <a:chExt cx="5444319" cy="297298"/>
                  </a:xfrm>
                </p:grpSpPr>
                <p:sp>
                  <p:nvSpPr>
                    <p:cNvPr id="59" name="TextBox 59"/>
                    <p:cNvSpPr txBox="1"/>
                    <p:nvPr/>
                  </p:nvSpPr>
                  <p:spPr>
                    <a:xfrm>
                      <a:off x="3235729" y="3136116"/>
                      <a:ext cx="1088543" cy="110862"/>
                    </a:xfrm>
                    <a:prstGeom prst="rect">
                      <a:avLst/>
                    </a:prstGeom>
                  </p:spPr>
                  <p:txBody>
                    <a:bodyPr lIns="0" tIns="0" rIns="0" bIns="0" rtlCol="0" anchor="t">
                      <a:spAutoFit/>
                    </a:bodyPr>
                    <a:lstStyle/>
                    <a:p>
                      <a:pPr marL="0" lvl="0" indent="0" algn="ctr">
                        <a:lnSpc>
                          <a:spcPts val="840"/>
                        </a:lnSpc>
                        <a:spcBef>
                          <a:spcPct val="0"/>
                        </a:spcBef>
                      </a:pPr>
                      <a:r>
                        <a:rPr lang="en-US" sz="700" dirty="0">
                          <a:solidFill>
                            <a:srgbClr val="414042"/>
                          </a:solidFill>
                          <a:latin typeface="Public Sans"/>
                        </a:rPr>
                        <a:t>Address</a:t>
                      </a:r>
                    </a:p>
                  </p:txBody>
                </p:sp>
                <p:sp>
                  <p:nvSpPr>
                    <p:cNvPr id="60" name="TextBox 60"/>
                    <p:cNvSpPr txBox="1"/>
                    <p:nvPr/>
                  </p:nvSpPr>
                  <p:spPr>
                    <a:xfrm>
                      <a:off x="1057841" y="3288503"/>
                      <a:ext cx="5444319" cy="144911"/>
                    </a:xfrm>
                    <a:prstGeom prst="rect">
                      <a:avLst/>
                    </a:prstGeom>
                  </p:spPr>
                  <p:txBody>
                    <a:bodyPr lIns="0" tIns="0" rIns="0" bIns="0" rtlCol="0" anchor="t">
                      <a:spAutoFit/>
                    </a:bodyPr>
                    <a:lstStyle/>
                    <a:p>
                      <a:pPr marL="0" lvl="0" indent="0" algn="ctr">
                        <a:lnSpc>
                          <a:spcPts val="1199"/>
                        </a:lnSpc>
                        <a:spcBef>
                          <a:spcPct val="0"/>
                        </a:spcBef>
                      </a:pPr>
                      <a:r>
                        <a:rPr lang="en-US" sz="999" u="none" strike="noStrike" dirty="0">
                          <a:solidFill>
                            <a:srgbClr val="38617D"/>
                          </a:solidFill>
                          <a:latin typeface="Public Sans SemiBold" pitchFamily="2" charset="0"/>
                        </a:rPr>
                        <a:t>1 Elite Boulevard, Luxury Estates City, Prestige County, St., Any City 123</a:t>
                      </a:r>
                    </a:p>
                  </p:txBody>
                </p:sp>
              </p:grpSp>
            </p:grpSp>
            <p:grpSp>
              <p:nvGrpSpPr>
                <p:cNvPr id="126" name="Group 125">
                  <a:extLst>
                    <a:ext uri="{FF2B5EF4-FFF2-40B4-BE49-F238E27FC236}">
                      <a16:creationId xmlns:a16="http://schemas.microsoft.com/office/drawing/2014/main" id="{F1B057D9-2393-E04A-D273-DCD439AB4111}"/>
                    </a:ext>
                  </a:extLst>
                </p:cNvPr>
                <p:cNvGrpSpPr/>
                <p:nvPr/>
              </p:nvGrpSpPr>
              <p:grpSpPr>
                <a:xfrm>
                  <a:off x="3942564" y="4439731"/>
                  <a:ext cx="1102145" cy="592413"/>
                  <a:chOff x="3942564" y="4439731"/>
                  <a:chExt cx="1102145" cy="592413"/>
                </a:xfrm>
              </p:grpSpPr>
              <p:sp>
                <p:nvSpPr>
                  <p:cNvPr id="62" name="Freeform 62"/>
                  <p:cNvSpPr/>
                  <p:nvPr/>
                </p:nvSpPr>
                <p:spPr>
                  <a:xfrm>
                    <a:off x="3942564" y="4439731"/>
                    <a:ext cx="1102145" cy="592413"/>
                  </a:xfrm>
                  <a:prstGeom prst="roundRect">
                    <a:avLst/>
                  </a:prstGeom>
                  <a:solidFill>
                    <a:srgbClr val="F8FAF4"/>
                  </a:solidFill>
                  <a:ln w="9525" cap="sq">
                    <a:solidFill>
                      <a:srgbClr val="487594"/>
                    </a:solidFill>
                    <a:prstDash val="solid"/>
                    <a:miter/>
                  </a:ln>
                </p:spPr>
                <p:txBody>
                  <a:bodyPr/>
                  <a:lstStyle/>
                  <a:p>
                    <a:endParaRPr lang="en-US" dirty="0"/>
                  </a:p>
                </p:txBody>
              </p:sp>
              <p:grpSp>
                <p:nvGrpSpPr>
                  <p:cNvPr id="125" name="Group 124">
                    <a:extLst>
                      <a:ext uri="{FF2B5EF4-FFF2-40B4-BE49-F238E27FC236}">
                        <a16:creationId xmlns:a16="http://schemas.microsoft.com/office/drawing/2014/main" id="{D7473A2F-11BF-D649-126A-98FE6D642682}"/>
                      </a:ext>
                    </a:extLst>
                  </p:cNvPr>
                  <p:cNvGrpSpPr/>
                  <p:nvPr/>
                </p:nvGrpSpPr>
                <p:grpSpPr>
                  <a:xfrm>
                    <a:off x="4024446" y="4587296"/>
                    <a:ext cx="938381" cy="297283"/>
                    <a:chOff x="4024447" y="4584742"/>
                    <a:chExt cx="938381" cy="297283"/>
                  </a:xfrm>
                </p:grpSpPr>
                <p:sp>
                  <p:nvSpPr>
                    <p:cNvPr id="64" name="TextBox 64"/>
                    <p:cNvSpPr txBox="1"/>
                    <p:nvPr/>
                  </p:nvSpPr>
                  <p:spPr>
                    <a:xfrm>
                      <a:off x="4237669" y="4584742"/>
                      <a:ext cx="511936" cy="111919"/>
                    </a:xfrm>
                    <a:prstGeom prst="rect">
                      <a:avLst/>
                    </a:prstGeom>
                  </p:spPr>
                  <p:txBody>
                    <a:bodyPr lIns="0" tIns="0" rIns="0" bIns="0" rtlCol="0" anchor="t">
                      <a:spAutoFit/>
                    </a:bodyPr>
                    <a:lstStyle/>
                    <a:p>
                      <a:pPr marL="0" lvl="0" indent="0" algn="ctr">
                        <a:lnSpc>
                          <a:spcPts val="840"/>
                        </a:lnSpc>
                        <a:spcBef>
                          <a:spcPct val="0"/>
                        </a:spcBef>
                      </a:pPr>
                      <a:r>
                        <a:rPr lang="en-US" sz="700" u="none" strike="noStrike" dirty="0">
                          <a:solidFill>
                            <a:srgbClr val="414042"/>
                          </a:solidFill>
                          <a:latin typeface="Public Sans"/>
                        </a:rPr>
                        <a:t>Year Built</a:t>
                      </a:r>
                    </a:p>
                  </p:txBody>
                </p:sp>
                <p:sp>
                  <p:nvSpPr>
                    <p:cNvPr id="65" name="TextBox 65"/>
                    <p:cNvSpPr txBox="1"/>
                    <p:nvPr/>
                  </p:nvSpPr>
                  <p:spPr>
                    <a:xfrm>
                      <a:off x="4024447" y="4737114"/>
                      <a:ext cx="938381" cy="144911"/>
                    </a:xfrm>
                    <a:prstGeom prst="rect">
                      <a:avLst/>
                    </a:prstGeom>
                  </p:spPr>
                  <p:txBody>
                    <a:bodyPr lIns="0" tIns="0" rIns="0" bIns="0" rtlCol="0" anchor="t">
                      <a:spAutoFit/>
                    </a:bodyPr>
                    <a:lstStyle/>
                    <a:p>
                      <a:pPr marL="0" lvl="0" indent="0" algn="ctr">
                        <a:lnSpc>
                          <a:spcPts val="1199"/>
                        </a:lnSpc>
                        <a:spcBef>
                          <a:spcPct val="0"/>
                        </a:spcBef>
                      </a:pPr>
                      <a:r>
                        <a:rPr lang="en-US" sz="999" u="none" strike="noStrike" dirty="0">
                          <a:solidFill>
                            <a:srgbClr val="38617D"/>
                          </a:solidFill>
                          <a:latin typeface="Public Sans SemiBold" pitchFamily="2" charset="0"/>
                        </a:rPr>
                        <a:t> 2021</a:t>
                      </a:r>
                    </a:p>
                  </p:txBody>
                </p:sp>
              </p:grpSp>
            </p:grpSp>
            <p:grpSp>
              <p:nvGrpSpPr>
                <p:cNvPr id="122" name="Group 121">
                  <a:extLst>
                    <a:ext uri="{FF2B5EF4-FFF2-40B4-BE49-F238E27FC236}">
                      <a16:creationId xmlns:a16="http://schemas.microsoft.com/office/drawing/2014/main" id="{7230AC53-31B5-D036-7E3E-C50E13C2F690}"/>
                    </a:ext>
                  </a:extLst>
                </p:cNvPr>
                <p:cNvGrpSpPr/>
                <p:nvPr/>
              </p:nvGrpSpPr>
              <p:grpSpPr>
                <a:xfrm>
                  <a:off x="827564" y="4439731"/>
                  <a:ext cx="1205945" cy="592413"/>
                  <a:chOff x="827564" y="4439731"/>
                  <a:chExt cx="1205945" cy="592413"/>
                </a:xfrm>
              </p:grpSpPr>
              <p:sp>
                <p:nvSpPr>
                  <p:cNvPr id="67" name="Freeform 67"/>
                  <p:cNvSpPr/>
                  <p:nvPr/>
                </p:nvSpPr>
                <p:spPr>
                  <a:xfrm>
                    <a:off x="827564" y="4439731"/>
                    <a:ext cx="1205945" cy="592413"/>
                  </a:xfrm>
                  <a:prstGeom prst="roundRect">
                    <a:avLst/>
                  </a:prstGeom>
                  <a:solidFill>
                    <a:srgbClr val="F8FAF4"/>
                  </a:solidFill>
                  <a:ln w="9525" cap="sq">
                    <a:solidFill>
                      <a:srgbClr val="487594"/>
                    </a:solidFill>
                    <a:prstDash val="solid"/>
                    <a:miter/>
                  </a:ln>
                </p:spPr>
                <p:txBody>
                  <a:bodyPr/>
                  <a:lstStyle/>
                  <a:p>
                    <a:endParaRPr lang="en-US" dirty="0"/>
                  </a:p>
                </p:txBody>
              </p:sp>
              <p:grpSp>
                <p:nvGrpSpPr>
                  <p:cNvPr id="121" name="Group 120">
                    <a:extLst>
                      <a:ext uri="{FF2B5EF4-FFF2-40B4-BE49-F238E27FC236}">
                        <a16:creationId xmlns:a16="http://schemas.microsoft.com/office/drawing/2014/main" id="{56EE7F70-4FE1-DDDA-37DB-1324115A4CD0}"/>
                      </a:ext>
                    </a:extLst>
                  </p:cNvPr>
                  <p:cNvGrpSpPr/>
                  <p:nvPr/>
                </p:nvGrpSpPr>
                <p:grpSpPr>
                  <a:xfrm>
                    <a:off x="1035094" y="4587296"/>
                    <a:ext cx="790886" cy="297283"/>
                    <a:chOff x="1035093" y="4584742"/>
                    <a:chExt cx="790886" cy="297283"/>
                  </a:xfrm>
                </p:grpSpPr>
                <p:sp>
                  <p:nvSpPr>
                    <p:cNvPr id="69" name="TextBox 69"/>
                    <p:cNvSpPr txBox="1"/>
                    <p:nvPr/>
                  </p:nvSpPr>
                  <p:spPr>
                    <a:xfrm>
                      <a:off x="1035093" y="4584742"/>
                      <a:ext cx="790886" cy="111919"/>
                    </a:xfrm>
                    <a:prstGeom prst="rect">
                      <a:avLst/>
                    </a:prstGeom>
                  </p:spPr>
                  <p:txBody>
                    <a:bodyPr lIns="0" tIns="0" rIns="0" bIns="0" rtlCol="0" anchor="t">
                      <a:spAutoFit/>
                    </a:bodyPr>
                    <a:lstStyle/>
                    <a:p>
                      <a:pPr marL="0" lvl="0" indent="0" algn="ctr">
                        <a:lnSpc>
                          <a:spcPts val="840"/>
                        </a:lnSpc>
                        <a:spcBef>
                          <a:spcPct val="0"/>
                        </a:spcBef>
                      </a:pPr>
                      <a:r>
                        <a:rPr lang="en-US" sz="700" u="none" strike="noStrike" dirty="0">
                          <a:solidFill>
                            <a:srgbClr val="414042"/>
                          </a:solidFill>
                          <a:latin typeface="Public Sans"/>
                        </a:rPr>
                        <a:t>Bedrooms</a:t>
                      </a:r>
                    </a:p>
                  </p:txBody>
                </p:sp>
                <p:sp>
                  <p:nvSpPr>
                    <p:cNvPr id="70" name="TextBox 70"/>
                    <p:cNvSpPr txBox="1"/>
                    <p:nvPr/>
                  </p:nvSpPr>
                  <p:spPr>
                    <a:xfrm>
                      <a:off x="1152764" y="4737114"/>
                      <a:ext cx="555544" cy="144911"/>
                    </a:xfrm>
                    <a:prstGeom prst="rect">
                      <a:avLst/>
                    </a:prstGeom>
                  </p:spPr>
                  <p:txBody>
                    <a:bodyPr lIns="0" tIns="0" rIns="0" bIns="0" rtlCol="0" anchor="t">
                      <a:spAutoFit/>
                    </a:bodyPr>
                    <a:lstStyle/>
                    <a:p>
                      <a:pPr marL="0" lvl="0" indent="0" algn="ctr">
                        <a:lnSpc>
                          <a:spcPts val="1199"/>
                        </a:lnSpc>
                        <a:spcBef>
                          <a:spcPct val="0"/>
                        </a:spcBef>
                      </a:pPr>
                      <a:r>
                        <a:rPr lang="en-US" sz="999" u="none" strike="noStrike" dirty="0">
                          <a:solidFill>
                            <a:srgbClr val="38617D"/>
                          </a:solidFill>
                          <a:latin typeface="Public Sans SemiBold" pitchFamily="2" charset="0"/>
                        </a:rPr>
                        <a:t>5</a:t>
                      </a:r>
                    </a:p>
                  </p:txBody>
                </p:sp>
              </p:grpSp>
            </p:grpSp>
            <p:grpSp>
              <p:nvGrpSpPr>
                <p:cNvPr id="124" name="Group 123">
                  <a:extLst>
                    <a:ext uri="{FF2B5EF4-FFF2-40B4-BE49-F238E27FC236}">
                      <a16:creationId xmlns:a16="http://schemas.microsoft.com/office/drawing/2014/main" id="{FB47232C-6D61-DEAF-60CB-ABC76DFA8131}"/>
                    </a:ext>
                  </a:extLst>
                </p:cNvPr>
                <p:cNvGrpSpPr/>
                <p:nvPr/>
              </p:nvGrpSpPr>
              <p:grpSpPr>
                <a:xfrm>
                  <a:off x="2149423" y="4439731"/>
                  <a:ext cx="1677226" cy="592413"/>
                  <a:chOff x="2149423" y="4439731"/>
                  <a:chExt cx="1677226" cy="592413"/>
                </a:xfrm>
              </p:grpSpPr>
              <p:sp>
                <p:nvSpPr>
                  <p:cNvPr id="72" name="Freeform 72"/>
                  <p:cNvSpPr/>
                  <p:nvPr/>
                </p:nvSpPr>
                <p:spPr>
                  <a:xfrm>
                    <a:off x="2149423" y="4439731"/>
                    <a:ext cx="1677226" cy="592413"/>
                  </a:xfrm>
                  <a:prstGeom prst="roundRect">
                    <a:avLst/>
                  </a:prstGeom>
                  <a:solidFill>
                    <a:srgbClr val="F8FAF4"/>
                  </a:solidFill>
                  <a:ln w="9525" cap="sq">
                    <a:solidFill>
                      <a:srgbClr val="487594"/>
                    </a:solidFill>
                    <a:prstDash val="solid"/>
                    <a:miter/>
                  </a:ln>
                </p:spPr>
                <p:txBody>
                  <a:bodyPr/>
                  <a:lstStyle/>
                  <a:p>
                    <a:endParaRPr lang="en-US" dirty="0"/>
                  </a:p>
                </p:txBody>
              </p:sp>
              <p:grpSp>
                <p:nvGrpSpPr>
                  <p:cNvPr id="123" name="Group 122">
                    <a:extLst>
                      <a:ext uri="{FF2B5EF4-FFF2-40B4-BE49-F238E27FC236}">
                        <a16:creationId xmlns:a16="http://schemas.microsoft.com/office/drawing/2014/main" id="{0714F27E-E192-8B15-8BEF-EDBF8D707DD3}"/>
                      </a:ext>
                    </a:extLst>
                  </p:cNvPr>
                  <p:cNvGrpSpPr/>
                  <p:nvPr/>
                </p:nvGrpSpPr>
                <p:grpSpPr>
                  <a:xfrm>
                    <a:off x="2381833" y="4587296"/>
                    <a:ext cx="1212405" cy="297283"/>
                    <a:chOff x="2381834" y="4584742"/>
                    <a:chExt cx="1212405" cy="297283"/>
                  </a:xfrm>
                </p:grpSpPr>
                <p:sp>
                  <p:nvSpPr>
                    <p:cNvPr id="74" name="TextBox 74"/>
                    <p:cNvSpPr txBox="1"/>
                    <p:nvPr/>
                  </p:nvSpPr>
                  <p:spPr>
                    <a:xfrm>
                      <a:off x="2592594" y="4584742"/>
                      <a:ext cx="790886" cy="111919"/>
                    </a:xfrm>
                    <a:prstGeom prst="rect">
                      <a:avLst/>
                    </a:prstGeom>
                  </p:spPr>
                  <p:txBody>
                    <a:bodyPr lIns="0" tIns="0" rIns="0" bIns="0" rtlCol="0" anchor="t">
                      <a:spAutoFit/>
                    </a:bodyPr>
                    <a:lstStyle/>
                    <a:p>
                      <a:pPr marL="0" lvl="0" indent="0" algn="ctr">
                        <a:lnSpc>
                          <a:spcPts val="840"/>
                        </a:lnSpc>
                        <a:spcBef>
                          <a:spcPct val="0"/>
                        </a:spcBef>
                      </a:pPr>
                      <a:r>
                        <a:rPr lang="en-US" sz="700" u="none" strike="noStrike" dirty="0">
                          <a:solidFill>
                            <a:srgbClr val="414042"/>
                          </a:solidFill>
                          <a:latin typeface="Public Sans"/>
                        </a:rPr>
                        <a:t>Bathrooms</a:t>
                      </a:r>
                    </a:p>
                  </p:txBody>
                </p:sp>
                <p:sp>
                  <p:nvSpPr>
                    <p:cNvPr id="75" name="TextBox 75"/>
                    <p:cNvSpPr txBox="1"/>
                    <p:nvPr/>
                  </p:nvSpPr>
                  <p:spPr>
                    <a:xfrm>
                      <a:off x="2381834" y="4737114"/>
                      <a:ext cx="1212405" cy="144911"/>
                    </a:xfrm>
                    <a:prstGeom prst="rect">
                      <a:avLst/>
                    </a:prstGeom>
                  </p:spPr>
                  <p:txBody>
                    <a:bodyPr lIns="0" tIns="0" rIns="0" bIns="0" rtlCol="0" anchor="t">
                      <a:spAutoFit/>
                    </a:bodyPr>
                    <a:lstStyle/>
                    <a:p>
                      <a:pPr marL="0" lvl="0" indent="0" algn="ctr">
                        <a:lnSpc>
                          <a:spcPts val="1199"/>
                        </a:lnSpc>
                        <a:spcBef>
                          <a:spcPct val="0"/>
                        </a:spcBef>
                      </a:pPr>
                      <a:r>
                        <a:rPr lang="en-US" sz="999" u="none" strike="noStrike" dirty="0">
                          <a:solidFill>
                            <a:srgbClr val="38617D"/>
                          </a:solidFill>
                          <a:latin typeface="Public Sans SemiBold" pitchFamily="2" charset="0"/>
                        </a:rPr>
                        <a:t>6 full, 2 half</a:t>
                      </a:r>
                    </a:p>
                  </p:txBody>
                </p:sp>
              </p:grpSp>
            </p:grpSp>
            <p:grpSp>
              <p:nvGrpSpPr>
                <p:cNvPr id="128" name="Group 127">
                  <a:extLst>
                    <a:ext uri="{FF2B5EF4-FFF2-40B4-BE49-F238E27FC236}">
                      <a16:creationId xmlns:a16="http://schemas.microsoft.com/office/drawing/2014/main" id="{66C09B9F-4929-F352-5436-189A54B925EB}"/>
                    </a:ext>
                  </a:extLst>
                </p:cNvPr>
                <p:cNvGrpSpPr/>
                <p:nvPr/>
              </p:nvGrpSpPr>
              <p:grpSpPr>
                <a:xfrm>
                  <a:off x="5162240" y="4439731"/>
                  <a:ext cx="1570196" cy="592413"/>
                  <a:chOff x="5162240" y="4439731"/>
                  <a:chExt cx="1570196" cy="592413"/>
                </a:xfrm>
              </p:grpSpPr>
              <p:sp>
                <p:nvSpPr>
                  <p:cNvPr id="77" name="Freeform 77"/>
                  <p:cNvSpPr/>
                  <p:nvPr/>
                </p:nvSpPr>
                <p:spPr>
                  <a:xfrm>
                    <a:off x="5162240" y="4439731"/>
                    <a:ext cx="1570196" cy="592413"/>
                  </a:xfrm>
                  <a:prstGeom prst="roundRect">
                    <a:avLst/>
                  </a:prstGeom>
                  <a:solidFill>
                    <a:srgbClr val="F8FAF4"/>
                  </a:solidFill>
                  <a:ln w="9525" cap="sq">
                    <a:solidFill>
                      <a:srgbClr val="487594"/>
                    </a:solidFill>
                    <a:prstDash val="solid"/>
                    <a:miter/>
                  </a:ln>
                </p:spPr>
                <p:txBody>
                  <a:bodyPr/>
                  <a:lstStyle/>
                  <a:p>
                    <a:endParaRPr lang="en-US" dirty="0"/>
                  </a:p>
                </p:txBody>
              </p:sp>
              <p:grpSp>
                <p:nvGrpSpPr>
                  <p:cNvPr id="127" name="Group 126">
                    <a:extLst>
                      <a:ext uri="{FF2B5EF4-FFF2-40B4-BE49-F238E27FC236}">
                        <a16:creationId xmlns:a16="http://schemas.microsoft.com/office/drawing/2014/main" id="{53909E10-F286-C8D0-C9D5-9C46CF9E5F66}"/>
                      </a:ext>
                    </a:extLst>
                  </p:cNvPr>
                  <p:cNvGrpSpPr/>
                  <p:nvPr/>
                </p:nvGrpSpPr>
                <p:grpSpPr>
                  <a:xfrm>
                    <a:off x="5278895" y="4587296"/>
                    <a:ext cx="1336886" cy="297283"/>
                    <a:chOff x="5278895" y="4584742"/>
                    <a:chExt cx="1336886" cy="297283"/>
                  </a:xfrm>
                </p:grpSpPr>
                <p:sp>
                  <p:nvSpPr>
                    <p:cNvPr id="79" name="TextBox 79"/>
                    <p:cNvSpPr txBox="1"/>
                    <p:nvPr/>
                  </p:nvSpPr>
                  <p:spPr>
                    <a:xfrm>
                      <a:off x="5503919" y="4584742"/>
                      <a:ext cx="886838" cy="111919"/>
                    </a:xfrm>
                    <a:prstGeom prst="rect">
                      <a:avLst/>
                    </a:prstGeom>
                  </p:spPr>
                  <p:txBody>
                    <a:bodyPr lIns="0" tIns="0" rIns="0" bIns="0" rtlCol="0" anchor="t">
                      <a:spAutoFit/>
                    </a:bodyPr>
                    <a:lstStyle/>
                    <a:p>
                      <a:pPr marL="0" lvl="0" indent="0" algn="ctr">
                        <a:lnSpc>
                          <a:spcPts val="840"/>
                        </a:lnSpc>
                        <a:spcBef>
                          <a:spcPct val="0"/>
                        </a:spcBef>
                      </a:pPr>
                      <a:r>
                        <a:rPr lang="en-US" sz="700" u="none" strike="noStrike" dirty="0">
                          <a:solidFill>
                            <a:srgbClr val="414042"/>
                          </a:solidFill>
                          <a:latin typeface="Public Sans"/>
                        </a:rPr>
                        <a:t>Architectural Style</a:t>
                      </a:r>
                    </a:p>
                  </p:txBody>
                </p:sp>
                <p:sp>
                  <p:nvSpPr>
                    <p:cNvPr id="80" name="TextBox 80"/>
                    <p:cNvSpPr txBox="1"/>
                    <p:nvPr/>
                  </p:nvSpPr>
                  <p:spPr>
                    <a:xfrm>
                      <a:off x="5278895" y="4737114"/>
                      <a:ext cx="1336886" cy="144911"/>
                    </a:xfrm>
                    <a:prstGeom prst="rect">
                      <a:avLst/>
                    </a:prstGeom>
                  </p:spPr>
                  <p:txBody>
                    <a:bodyPr lIns="0" tIns="0" rIns="0" bIns="0" rtlCol="0" anchor="t">
                      <a:spAutoFit/>
                    </a:bodyPr>
                    <a:lstStyle/>
                    <a:p>
                      <a:pPr marL="0" lvl="0" indent="0" algn="ctr">
                        <a:lnSpc>
                          <a:spcPts val="1199"/>
                        </a:lnSpc>
                        <a:spcBef>
                          <a:spcPct val="0"/>
                        </a:spcBef>
                      </a:pPr>
                      <a:r>
                        <a:rPr lang="en-US" sz="999" u="none" strike="noStrike" dirty="0">
                          <a:solidFill>
                            <a:srgbClr val="38617D"/>
                          </a:solidFill>
                          <a:latin typeface="Public Sans SemiBold" pitchFamily="2" charset="0"/>
                        </a:rPr>
                        <a:t>Modern</a:t>
                      </a:r>
                    </a:p>
                  </p:txBody>
                </p:sp>
              </p:grpSp>
            </p:grpSp>
          </p:grpSp>
          <p:grpSp>
            <p:nvGrpSpPr>
              <p:cNvPr id="81" name="Group 80">
                <a:extLst>
                  <a:ext uri="{FF2B5EF4-FFF2-40B4-BE49-F238E27FC236}">
                    <a16:creationId xmlns:a16="http://schemas.microsoft.com/office/drawing/2014/main" id="{E3A3163B-553C-2CCD-8844-D714663E2112}"/>
                  </a:ext>
                </a:extLst>
              </p:cNvPr>
              <p:cNvGrpSpPr/>
              <p:nvPr/>
            </p:nvGrpSpPr>
            <p:grpSpPr>
              <a:xfrm>
                <a:off x="947290" y="9060363"/>
                <a:ext cx="5785146" cy="592413"/>
                <a:chOff x="947290" y="9060363"/>
                <a:chExt cx="5785146" cy="592413"/>
              </a:xfrm>
            </p:grpSpPr>
            <p:grpSp>
              <p:nvGrpSpPr>
                <p:cNvPr id="76" name="Group 75">
                  <a:extLst>
                    <a:ext uri="{FF2B5EF4-FFF2-40B4-BE49-F238E27FC236}">
                      <a16:creationId xmlns:a16="http://schemas.microsoft.com/office/drawing/2014/main" id="{BBAF110B-4462-EF72-3FD6-4293B910A5F7}"/>
                    </a:ext>
                  </a:extLst>
                </p:cNvPr>
                <p:cNvGrpSpPr/>
                <p:nvPr/>
              </p:nvGrpSpPr>
              <p:grpSpPr>
                <a:xfrm>
                  <a:off x="2979259" y="9060363"/>
                  <a:ext cx="1838637" cy="592413"/>
                  <a:chOff x="2979259" y="9060363"/>
                  <a:chExt cx="1838637" cy="592413"/>
                </a:xfrm>
              </p:grpSpPr>
              <p:sp>
                <p:nvSpPr>
                  <p:cNvPr id="83" name="Freeform 83"/>
                  <p:cNvSpPr/>
                  <p:nvPr/>
                </p:nvSpPr>
                <p:spPr>
                  <a:xfrm>
                    <a:off x="2979259" y="9060363"/>
                    <a:ext cx="1838637" cy="592413"/>
                  </a:xfrm>
                  <a:prstGeom prst="roundRect">
                    <a:avLst/>
                  </a:prstGeom>
                  <a:solidFill>
                    <a:srgbClr val="487594"/>
                  </a:solidFill>
                  <a:ln w="9525" cap="sq">
                    <a:solidFill>
                      <a:srgbClr val="487594"/>
                    </a:solidFill>
                    <a:prstDash val="solid"/>
                    <a:miter/>
                  </a:ln>
                </p:spPr>
                <p:txBody>
                  <a:bodyPr/>
                  <a:lstStyle/>
                  <a:p>
                    <a:endParaRPr lang="en-US" dirty="0"/>
                  </a:p>
                </p:txBody>
              </p:sp>
              <p:grpSp>
                <p:nvGrpSpPr>
                  <p:cNvPr id="61" name="Group 60">
                    <a:extLst>
                      <a:ext uri="{FF2B5EF4-FFF2-40B4-BE49-F238E27FC236}">
                        <a16:creationId xmlns:a16="http://schemas.microsoft.com/office/drawing/2014/main" id="{AC47AF3D-3312-9596-D5EA-9603BB386BF8}"/>
                      </a:ext>
                    </a:extLst>
                  </p:cNvPr>
                  <p:cNvGrpSpPr/>
                  <p:nvPr/>
                </p:nvGrpSpPr>
                <p:grpSpPr>
                  <a:xfrm>
                    <a:off x="3203496" y="9207929"/>
                    <a:ext cx="1390163" cy="297282"/>
                    <a:chOff x="3203496" y="9205375"/>
                    <a:chExt cx="1390163" cy="297282"/>
                  </a:xfrm>
                </p:grpSpPr>
                <p:sp>
                  <p:nvSpPr>
                    <p:cNvPr id="85" name="TextBox 85"/>
                    <p:cNvSpPr txBox="1"/>
                    <p:nvPr/>
                  </p:nvSpPr>
                  <p:spPr>
                    <a:xfrm>
                      <a:off x="3203496" y="9205375"/>
                      <a:ext cx="1390163" cy="110862"/>
                    </a:xfrm>
                    <a:prstGeom prst="rect">
                      <a:avLst/>
                    </a:prstGeom>
                  </p:spPr>
                  <p:txBody>
                    <a:bodyPr lIns="0" tIns="0" rIns="0" bIns="0" rtlCol="0" anchor="t">
                      <a:spAutoFit/>
                    </a:bodyPr>
                    <a:lstStyle/>
                    <a:p>
                      <a:pPr marL="0" lvl="0" indent="0" algn="ctr">
                        <a:lnSpc>
                          <a:spcPts val="840"/>
                        </a:lnSpc>
                        <a:spcBef>
                          <a:spcPct val="0"/>
                        </a:spcBef>
                      </a:pPr>
                      <a:r>
                        <a:rPr lang="en-US" sz="700" dirty="0">
                          <a:solidFill>
                            <a:srgbClr val="FFF7BF"/>
                          </a:solidFill>
                          <a:latin typeface="Public Sans"/>
                        </a:rPr>
                        <a:t>Homeowners Association Fee</a:t>
                      </a:r>
                    </a:p>
                  </p:txBody>
                </p:sp>
                <p:sp>
                  <p:nvSpPr>
                    <p:cNvPr id="86" name="TextBox 86"/>
                    <p:cNvSpPr txBox="1"/>
                    <p:nvPr/>
                  </p:nvSpPr>
                  <p:spPr>
                    <a:xfrm>
                      <a:off x="3217657" y="9357746"/>
                      <a:ext cx="1361840" cy="144911"/>
                    </a:xfrm>
                    <a:prstGeom prst="rect">
                      <a:avLst/>
                    </a:prstGeom>
                  </p:spPr>
                  <p:txBody>
                    <a:bodyPr lIns="0" tIns="0" rIns="0" bIns="0" rtlCol="0" anchor="t">
                      <a:spAutoFit/>
                    </a:bodyPr>
                    <a:lstStyle/>
                    <a:p>
                      <a:pPr marL="0" lvl="0" indent="0" algn="ctr">
                        <a:lnSpc>
                          <a:spcPts val="1199"/>
                        </a:lnSpc>
                        <a:spcBef>
                          <a:spcPct val="0"/>
                        </a:spcBef>
                      </a:pPr>
                      <a:r>
                        <a:rPr lang="en-US" sz="999" dirty="0">
                          <a:solidFill>
                            <a:srgbClr val="FFF7BF"/>
                          </a:solidFill>
                          <a:latin typeface="Public Sans SemiBold" pitchFamily="2" charset="0"/>
                        </a:rPr>
                        <a:t> $1,200/month</a:t>
                      </a:r>
                    </a:p>
                  </p:txBody>
                </p:sp>
              </p:grpSp>
            </p:grpSp>
            <p:grpSp>
              <p:nvGrpSpPr>
                <p:cNvPr id="71" name="Group 70">
                  <a:extLst>
                    <a:ext uri="{FF2B5EF4-FFF2-40B4-BE49-F238E27FC236}">
                      <a16:creationId xmlns:a16="http://schemas.microsoft.com/office/drawing/2014/main" id="{AB824E87-7CD2-027A-5F06-1D3F96392F76}"/>
                    </a:ext>
                  </a:extLst>
                </p:cNvPr>
                <p:cNvGrpSpPr/>
                <p:nvPr/>
              </p:nvGrpSpPr>
              <p:grpSpPr>
                <a:xfrm>
                  <a:off x="4927179" y="9060363"/>
                  <a:ext cx="1805257" cy="592413"/>
                  <a:chOff x="4927179" y="9060363"/>
                  <a:chExt cx="1805257" cy="592413"/>
                </a:xfrm>
              </p:grpSpPr>
              <p:sp>
                <p:nvSpPr>
                  <p:cNvPr id="88" name="Freeform 88"/>
                  <p:cNvSpPr/>
                  <p:nvPr/>
                </p:nvSpPr>
                <p:spPr>
                  <a:xfrm>
                    <a:off x="4927179" y="9060363"/>
                    <a:ext cx="1805257" cy="592413"/>
                  </a:xfrm>
                  <a:prstGeom prst="roundRect">
                    <a:avLst/>
                  </a:prstGeom>
                  <a:solidFill>
                    <a:srgbClr val="487594"/>
                  </a:solidFill>
                  <a:ln w="9525" cap="sq">
                    <a:solidFill>
                      <a:srgbClr val="487594"/>
                    </a:solidFill>
                    <a:prstDash val="solid"/>
                    <a:miter/>
                  </a:ln>
                </p:spPr>
                <p:txBody>
                  <a:bodyPr/>
                  <a:lstStyle/>
                  <a:p>
                    <a:endParaRPr lang="en-US" dirty="0"/>
                  </a:p>
                </p:txBody>
              </p:sp>
              <p:grpSp>
                <p:nvGrpSpPr>
                  <p:cNvPr id="66" name="Group 65">
                    <a:extLst>
                      <a:ext uri="{FF2B5EF4-FFF2-40B4-BE49-F238E27FC236}">
                        <a16:creationId xmlns:a16="http://schemas.microsoft.com/office/drawing/2014/main" id="{C06CB6CA-013A-E1F9-77AE-3FA09679EE52}"/>
                      </a:ext>
                    </a:extLst>
                  </p:cNvPr>
                  <p:cNvGrpSpPr/>
                  <p:nvPr/>
                </p:nvGrpSpPr>
                <p:grpSpPr>
                  <a:xfrm>
                    <a:off x="5114816" y="9207929"/>
                    <a:ext cx="1429984" cy="297282"/>
                    <a:chOff x="5114817" y="9205375"/>
                    <a:chExt cx="1429984" cy="297282"/>
                  </a:xfrm>
                </p:grpSpPr>
                <p:sp>
                  <p:nvSpPr>
                    <p:cNvPr id="90" name="TextBox 90"/>
                    <p:cNvSpPr txBox="1"/>
                    <p:nvPr/>
                  </p:nvSpPr>
                  <p:spPr>
                    <a:xfrm>
                      <a:off x="5439744" y="9205375"/>
                      <a:ext cx="780131" cy="110862"/>
                    </a:xfrm>
                    <a:prstGeom prst="rect">
                      <a:avLst/>
                    </a:prstGeom>
                  </p:spPr>
                  <p:txBody>
                    <a:bodyPr lIns="0" tIns="0" rIns="0" bIns="0" rtlCol="0" anchor="t">
                      <a:spAutoFit/>
                    </a:bodyPr>
                    <a:lstStyle/>
                    <a:p>
                      <a:pPr marL="0" lvl="0" indent="0" algn="ctr">
                        <a:lnSpc>
                          <a:spcPts val="840"/>
                        </a:lnSpc>
                        <a:spcBef>
                          <a:spcPct val="0"/>
                        </a:spcBef>
                      </a:pPr>
                      <a:r>
                        <a:rPr lang="en-US" sz="700" u="none" strike="noStrike" dirty="0">
                          <a:solidFill>
                            <a:srgbClr val="FFF7BF"/>
                          </a:solidFill>
                          <a:latin typeface="Public Sans"/>
                        </a:rPr>
                        <a:t>Property Taxes</a:t>
                      </a:r>
                    </a:p>
                  </p:txBody>
                </p:sp>
                <p:sp>
                  <p:nvSpPr>
                    <p:cNvPr id="91" name="TextBox 91"/>
                    <p:cNvSpPr txBox="1"/>
                    <p:nvPr/>
                  </p:nvSpPr>
                  <p:spPr>
                    <a:xfrm>
                      <a:off x="5114817" y="9357746"/>
                      <a:ext cx="1429984" cy="144911"/>
                    </a:xfrm>
                    <a:prstGeom prst="rect">
                      <a:avLst/>
                    </a:prstGeom>
                  </p:spPr>
                  <p:txBody>
                    <a:bodyPr lIns="0" tIns="0" rIns="0" bIns="0" rtlCol="0" anchor="t">
                      <a:spAutoFit/>
                    </a:bodyPr>
                    <a:lstStyle/>
                    <a:p>
                      <a:pPr marL="0" lvl="0" indent="0" algn="ctr">
                        <a:lnSpc>
                          <a:spcPts val="1199"/>
                        </a:lnSpc>
                        <a:spcBef>
                          <a:spcPct val="0"/>
                        </a:spcBef>
                      </a:pPr>
                      <a:r>
                        <a:rPr lang="en-US" sz="999" u="none" strike="noStrike" dirty="0">
                          <a:solidFill>
                            <a:srgbClr val="FFF7BF"/>
                          </a:solidFill>
                          <a:latin typeface="Public Sans SemiBold" pitchFamily="2" charset="0"/>
                        </a:rPr>
                        <a:t>$35,000/year</a:t>
                      </a:r>
                    </a:p>
                  </p:txBody>
                </p:sp>
              </p:grpSp>
            </p:grpSp>
            <p:sp>
              <p:nvSpPr>
                <p:cNvPr id="92" name="TextBox 92"/>
                <p:cNvSpPr txBox="1"/>
                <p:nvPr/>
              </p:nvSpPr>
              <p:spPr>
                <a:xfrm>
                  <a:off x="947290" y="9239809"/>
                  <a:ext cx="1805153" cy="233522"/>
                </a:xfrm>
                <a:prstGeom prst="rect">
                  <a:avLst/>
                </a:prstGeom>
              </p:spPr>
              <p:txBody>
                <a:bodyPr lIns="0" tIns="0" rIns="0" bIns="0" rtlCol="0" anchor="t">
                  <a:spAutoFit/>
                </a:bodyPr>
                <a:lstStyle/>
                <a:p>
                  <a:pPr>
                    <a:lnSpc>
                      <a:spcPts val="1959"/>
                    </a:lnSpc>
                  </a:pPr>
                  <a:r>
                    <a:rPr lang="en-US" sz="1399" b="1" dirty="0">
                      <a:solidFill>
                        <a:srgbClr val="38617D"/>
                      </a:solidFill>
                      <a:latin typeface="Public Sans" pitchFamily="2" charset="0"/>
                    </a:rPr>
                    <a:t>Pricing Information</a:t>
                  </a:r>
                </a:p>
              </p:txBody>
            </p:sp>
          </p:grpSp>
        </p:grpSp>
        <p:grpSp>
          <p:nvGrpSpPr>
            <p:cNvPr id="82" name="Group 81">
              <a:extLst>
                <a:ext uri="{FF2B5EF4-FFF2-40B4-BE49-F238E27FC236}">
                  <a16:creationId xmlns:a16="http://schemas.microsoft.com/office/drawing/2014/main" id="{6B7E5B79-358D-9880-B027-9A36D1B5784A}"/>
                </a:ext>
              </a:extLst>
            </p:cNvPr>
            <p:cNvGrpSpPr/>
            <p:nvPr/>
          </p:nvGrpSpPr>
          <p:grpSpPr>
            <a:xfrm>
              <a:off x="0" y="10213360"/>
              <a:ext cx="7556500" cy="478640"/>
              <a:chOff x="0" y="10213360"/>
              <a:chExt cx="7556500" cy="478640"/>
            </a:xfrm>
          </p:grpSpPr>
          <p:sp>
            <p:nvSpPr>
              <p:cNvPr id="9" name="Freeform 9"/>
              <p:cNvSpPr/>
              <p:nvPr/>
            </p:nvSpPr>
            <p:spPr>
              <a:xfrm>
                <a:off x="0" y="10213360"/>
                <a:ext cx="7556500" cy="478640"/>
              </a:xfrm>
              <a:custGeom>
                <a:avLst/>
                <a:gdLst/>
                <a:ahLst/>
                <a:cxnLst/>
                <a:rect l="l" t="t" r="r" b="b"/>
                <a:pathLst>
                  <a:path w="2745147" h="171534">
                    <a:moveTo>
                      <a:pt x="0" y="0"/>
                    </a:moveTo>
                    <a:lnTo>
                      <a:pt x="2745147" y="0"/>
                    </a:lnTo>
                    <a:lnTo>
                      <a:pt x="2745147" y="171534"/>
                    </a:lnTo>
                    <a:lnTo>
                      <a:pt x="0" y="171534"/>
                    </a:lnTo>
                    <a:close/>
                  </a:path>
                </a:pathLst>
              </a:custGeom>
              <a:solidFill>
                <a:srgbClr val="FFF7BF"/>
              </a:solidFill>
            </p:spPr>
            <p:txBody>
              <a:bodyPr>
                <a:normAutofit/>
              </a:bodyPr>
              <a:lstStyle/>
              <a:p>
                <a:endParaRPr lang="en-US" dirty="0"/>
              </a:p>
            </p:txBody>
          </p:sp>
          <p:sp>
            <p:nvSpPr>
              <p:cNvPr id="108" name="Freeform 108"/>
              <p:cNvSpPr/>
              <p:nvPr/>
            </p:nvSpPr>
            <p:spPr>
              <a:xfrm>
                <a:off x="5811965" y="10378676"/>
                <a:ext cx="148009" cy="148009"/>
              </a:xfrm>
              <a:custGeom>
                <a:avLst/>
                <a:gdLst/>
                <a:ahLst/>
                <a:cxnLst/>
                <a:rect l="l" t="t" r="r" b="b"/>
                <a:pathLst>
                  <a:path w="197345" h="197345">
                    <a:moveTo>
                      <a:pt x="0" y="0"/>
                    </a:moveTo>
                    <a:lnTo>
                      <a:pt x="197345" y="0"/>
                    </a:lnTo>
                    <a:lnTo>
                      <a:pt x="197345" y="197345"/>
                    </a:lnTo>
                    <a:lnTo>
                      <a:pt x="0" y="1973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09" name="TextBox 109"/>
              <p:cNvSpPr txBox="1"/>
              <p:nvPr/>
            </p:nvSpPr>
            <p:spPr>
              <a:xfrm>
                <a:off x="6062682" y="10396361"/>
                <a:ext cx="669755" cy="112639"/>
              </a:xfrm>
              <a:prstGeom prst="rect">
                <a:avLst/>
              </a:prstGeom>
            </p:spPr>
            <p:txBody>
              <a:bodyPr lIns="0" tIns="0" rIns="0" bIns="0" rtlCol="0" anchor="t">
                <a:spAutoFit/>
              </a:bodyPr>
              <a:lstStyle/>
              <a:p>
                <a:pPr marL="0" lvl="0" indent="0" algn="l">
                  <a:lnSpc>
                    <a:spcPts val="826"/>
                  </a:lnSpc>
                  <a:spcBef>
                    <a:spcPct val="0"/>
                  </a:spcBef>
                </a:pPr>
                <a:r>
                  <a:rPr lang="en-US" sz="700" u="none" strike="noStrike" dirty="0">
                    <a:solidFill>
                      <a:srgbClr val="414042"/>
                    </a:solidFill>
                    <a:latin typeface="Public Sans"/>
                  </a:rPr>
                  <a:t>123-456-7890</a:t>
                </a:r>
              </a:p>
            </p:txBody>
          </p:sp>
          <p:sp>
            <p:nvSpPr>
              <p:cNvPr id="110" name="Freeform 110"/>
              <p:cNvSpPr/>
              <p:nvPr/>
            </p:nvSpPr>
            <p:spPr>
              <a:xfrm>
                <a:off x="3661854" y="10361882"/>
                <a:ext cx="183600" cy="181597"/>
              </a:xfrm>
              <a:custGeom>
                <a:avLst/>
                <a:gdLst/>
                <a:ahLst/>
                <a:cxnLst/>
                <a:rect l="l" t="t" r="r" b="b"/>
                <a:pathLst>
                  <a:path w="244800" h="242129">
                    <a:moveTo>
                      <a:pt x="0" y="0"/>
                    </a:moveTo>
                    <a:lnTo>
                      <a:pt x="244800" y="0"/>
                    </a:lnTo>
                    <a:lnTo>
                      <a:pt x="244800" y="242129"/>
                    </a:lnTo>
                    <a:lnTo>
                      <a:pt x="0" y="242129"/>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dirty="0"/>
              </a:p>
            </p:txBody>
          </p:sp>
          <p:sp>
            <p:nvSpPr>
              <p:cNvPr id="111" name="TextBox 111"/>
              <p:cNvSpPr txBox="1"/>
              <p:nvPr/>
            </p:nvSpPr>
            <p:spPr>
              <a:xfrm>
                <a:off x="3940704" y="10396361"/>
                <a:ext cx="961851" cy="112639"/>
              </a:xfrm>
              <a:prstGeom prst="rect">
                <a:avLst/>
              </a:prstGeom>
            </p:spPr>
            <p:txBody>
              <a:bodyPr lIns="0" tIns="0" rIns="0" bIns="0" rtlCol="0" anchor="t">
                <a:spAutoFit/>
              </a:bodyPr>
              <a:lstStyle/>
              <a:p>
                <a:pPr marL="0" lvl="0" indent="0" algn="l">
                  <a:lnSpc>
                    <a:spcPts val="825"/>
                  </a:lnSpc>
                  <a:spcBef>
                    <a:spcPct val="0"/>
                  </a:spcBef>
                </a:pPr>
                <a:r>
                  <a:rPr lang="en-US" sz="699" dirty="0">
                    <a:solidFill>
                      <a:srgbClr val="414042"/>
                    </a:solidFill>
                    <a:latin typeface="Public Sans"/>
                  </a:rPr>
                  <a:t>COMPANYNAME</a:t>
                </a:r>
                <a:r>
                  <a:rPr lang="en-US" sz="699" u="none" strike="noStrike" dirty="0">
                    <a:solidFill>
                      <a:srgbClr val="414042"/>
                    </a:solidFill>
                    <a:latin typeface="Public Sans"/>
                  </a:rPr>
                  <a:t>.COM</a:t>
                </a:r>
              </a:p>
            </p:txBody>
          </p:sp>
          <p:sp>
            <p:nvSpPr>
              <p:cNvPr id="112" name="AutoShape 112"/>
              <p:cNvSpPr/>
              <p:nvPr/>
            </p:nvSpPr>
            <p:spPr>
              <a:xfrm>
                <a:off x="5053276" y="10452681"/>
                <a:ext cx="607967" cy="0"/>
              </a:xfrm>
              <a:prstGeom prst="line">
                <a:avLst/>
              </a:prstGeom>
              <a:ln w="12700" cap="rnd">
                <a:solidFill>
                  <a:srgbClr val="487594">
                    <a:alpha val="49804"/>
                  </a:srgbClr>
                </a:solidFill>
                <a:prstDash val="solid"/>
                <a:headEnd type="none" w="sm" len="sm"/>
                <a:tailEnd type="none" w="sm" len="sm"/>
              </a:ln>
            </p:spPr>
            <p:txBody>
              <a:bodyPr/>
              <a:lstStyle/>
              <a:p>
                <a:endParaRPr lang="en-US" dirty="0"/>
              </a:p>
            </p:txBody>
          </p:sp>
          <p:sp>
            <p:nvSpPr>
              <p:cNvPr id="113" name="AutoShape 113"/>
              <p:cNvSpPr/>
              <p:nvPr/>
            </p:nvSpPr>
            <p:spPr>
              <a:xfrm>
                <a:off x="2903165" y="10452681"/>
                <a:ext cx="607967" cy="0"/>
              </a:xfrm>
              <a:prstGeom prst="line">
                <a:avLst/>
              </a:prstGeom>
              <a:ln w="12700" cap="rnd">
                <a:solidFill>
                  <a:srgbClr val="487594">
                    <a:alpha val="49804"/>
                  </a:srgbClr>
                </a:solidFill>
                <a:prstDash val="solid"/>
                <a:headEnd type="none" w="sm" len="sm"/>
                <a:tailEnd type="none" w="sm" len="sm"/>
              </a:ln>
            </p:spPr>
            <p:txBody>
              <a:bodyPr/>
              <a:lstStyle/>
              <a:p>
                <a:endParaRPr lang="en-US" dirty="0"/>
              </a:p>
            </p:txBody>
          </p:sp>
          <p:sp>
            <p:nvSpPr>
              <p:cNvPr id="114" name="TextBox 114"/>
              <p:cNvSpPr txBox="1"/>
              <p:nvPr/>
            </p:nvSpPr>
            <p:spPr>
              <a:xfrm>
                <a:off x="881380" y="10392664"/>
                <a:ext cx="1871063" cy="120033"/>
              </a:xfrm>
              <a:prstGeom prst="rect">
                <a:avLst/>
              </a:prstGeom>
            </p:spPr>
            <p:txBody>
              <a:bodyPr lIns="0" tIns="0" rIns="0" bIns="0" rtlCol="0" anchor="t">
                <a:spAutoFit/>
              </a:bodyPr>
              <a:lstStyle/>
              <a:p>
                <a:pPr marL="0" lvl="0" indent="0">
                  <a:lnSpc>
                    <a:spcPts val="953"/>
                  </a:lnSpc>
                  <a:spcBef>
                    <a:spcPct val="0"/>
                  </a:spcBef>
                </a:pPr>
                <a:r>
                  <a:rPr lang="en-US" sz="800" dirty="0">
                    <a:solidFill>
                      <a:srgbClr val="414042"/>
                    </a:solidFill>
                    <a:latin typeface="Public Sans SemiBold" pitchFamily="2" charset="0"/>
                  </a:rPr>
                  <a:t>CONTACT FOR MORE INFORMATION</a:t>
                </a:r>
              </a:p>
            </p:txBody>
          </p:sp>
        </p:grpSp>
        <p:grpSp>
          <p:nvGrpSpPr>
            <p:cNvPr id="41" name="Group 40">
              <a:extLst>
                <a:ext uri="{FF2B5EF4-FFF2-40B4-BE49-F238E27FC236}">
                  <a16:creationId xmlns:a16="http://schemas.microsoft.com/office/drawing/2014/main" id="{259D3EE7-F800-05AD-10CD-4A0A0832B5BE}"/>
                </a:ext>
              </a:extLst>
            </p:cNvPr>
            <p:cNvGrpSpPr/>
            <p:nvPr/>
          </p:nvGrpSpPr>
          <p:grpSpPr>
            <a:xfrm>
              <a:off x="640789" y="503249"/>
              <a:ext cx="6343466" cy="1892796"/>
              <a:chOff x="640789" y="503249"/>
              <a:chExt cx="6343466" cy="1892796"/>
            </a:xfrm>
          </p:grpSpPr>
          <p:grpSp>
            <p:nvGrpSpPr>
              <p:cNvPr id="40" name="Group 39">
                <a:extLst>
                  <a:ext uri="{FF2B5EF4-FFF2-40B4-BE49-F238E27FC236}">
                    <a16:creationId xmlns:a16="http://schemas.microsoft.com/office/drawing/2014/main" id="{F9A82312-808E-4697-BF4E-231C923BBA9C}"/>
                  </a:ext>
                </a:extLst>
              </p:cNvPr>
              <p:cNvGrpSpPr/>
              <p:nvPr/>
            </p:nvGrpSpPr>
            <p:grpSpPr>
              <a:xfrm>
                <a:off x="4935689" y="1284206"/>
                <a:ext cx="2048566" cy="1048275"/>
                <a:chOff x="4935689" y="1284206"/>
                <a:chExt cx="2048566" cy="1048275"/>
              </a:xfrm>
            </p:grpSpPr>
            <p:sp>
              <p:nvSpPr>
                <p:cNvPr id="95" name="Freeform 95"/>
                <p:cNvSpPr/>
                <p:nvPr/>
              </p:nvSpPr>
              <p:spPr>
                <a:xfrm>
                  <a:off x="4935689" y="1284206"/>
                  <a:ext cx="2048566" cy="1048275"/>
                </a:xfrm>
                <a:prstGeom prst="roundRect">
                  <a:avLst>
                    <a:gd name="adj" fmla="val 12578"/>
                  </a:avLst>
                </a:prstGeom>
                <a:solidFill>
                  <a:srgbClr val="F8FAF4"/>
                </a:solidFill>
                <a:ln cap="sq">
                  <a:noFill/>
                  <a:prstDash val="solid"/>
                  <a:miter/>
                </a:ln>
              </p:spPr>
              <p:txBody>
                <a:bodyPr/>
                <a:lstStyle/>
                <a:p>
                  <a:endParaRPr lang="en-US" dirty="0"/>
                </a:p>
              </p:txBody>
            </p:sp>
            <p:sp>
              <p:nvSpPr>
                <p:cNvPr id="97" name="TextBox 97"/>
                <p:cNvSpPr txBox="1"/>
                <p:nvPr/>
              </p:nvSpPr>
              <p:spPr>
                <a:xfrm>
                  <a:off x="5050430" y="1632724"/>
                  <a:ext cx="1819084" cy="232051"/>
                </a:xfrm>
                <a:prstGeom prst="rect">
                  <a:avLst/>
                </a:prstGeom>
              </p:spPr>
              <p:txBody>
                <a:bodyPr lIns="0" tIns="0" rIns="0" bIns="0" rtlCol="0" anchor="t">
                  <a:spAutoFit/>
                </a:bodyPr>
                <a:lstStyle/>
                <a:p>
                  <a:pPr marL="0" lvl="1" indent="0" algn="ctr">
                    <a:lnSpc>
                      <a:spcPts val="1800"/>
                    </a:lnSpc>
                    <a:spcBef>
                      <a:spcPct val="0"/>
                    </a:spcBef>
                  </a:pPr>
                  <a:r>
                    <a:rPr lang="en-US" sz="1900" b="1" spc="-136" dirty="0">
                      <a:solidFill>
                        <a:srgbClr val="38617D"/>
                      </a:solidFill>
                      <a:latin typeface="Public Sans" pitchFamily="2" charset="0"/>
                    </a:rPr>
                    <a:t> $5,750,000</a:t>
                  </a:r>
                </a:p>
              </p:txBody>
            </p:sp>
            <p:sp>
              <p:nvSpPr>
                <p:cNvPr id="98" name="TextBox 98"/>
                <p:cNvSpPr txBox="1"/>
                <p:nvPr/>
              </p:nvSpPr>
              <p:spPr>
                <a:xfrm>
                  <a:off x="5570066" y="1467331"/>
                  <a:ext cx="779813" cy="102592"/>
                </a:xfrm>
                <a:prstGeom prst="rect">
                  <a:avLst/>
                </a:prstGeom>
              </p:spPr>
              <p:txBody>
                <a:bodyPr lIns="0" tIns="0" rIns="0" bIns="0" rtlCol="0" anchor="t">
                  <a:spAutoFit/>
                </a:bodyPr>
                <a:lstStyle/>
                <a:p>
                  <a:pPr marL="0" lvl="1" indent="0" algn="ctr">
                    <a:lnSpc>
                      <a:spcPts val="798"/>
                    </a:lnSpc>
                    <a:spcBef>
                      <a:spcPct val="0"/>
                    </a:spcBef>
                  </a:pPr>
                  <a:r>
                    <a:rPr lang="en-US" sz="700" dirty="0">
                      <a:solidFill>
                        <a:srgbClr val="414042"/>
                      </a:solidFill>
                      <a:latin typeface="Public Sans"/>
                    </a:rPr>
                    <a:t>SALE PRICE</a:t>
                  </a:r>
                </a:p>
              </p:txBody>
            </p:sp>
            <p:sp>
              <p:nvSpPr>
                <p:cNvPr id="100" name="Freeform 100"/>
                <p:cNvSpPr/>
                <p:nvPr/>
              </p:nvSpPr>
              <p:spPr>
                <a:xfrm>
                  <a:off x="5405654" y="1937524"/>
                  <a:ext cx="1108637" cy="211832"/>
                </a:xfrm>
                <a:prstGeom prst="roundRect">
                  <a:avLst/>
                </a:prstGeom>
                <a:solidFill>
                  <a:srgbClr val="487594"/>
                </a:solidFill>
                <a:ln cap="sq">
                  <a:noFill/>
                  <a:prstDash val="solid"/>
                  <a:miter/>
                </a:ln>
              </p:spPr>
              <p:txBody>
                <a:bodyPr/>
                <a:lstStyle/>
                <a:p>
                  <a:endParaRPr lang="en-US" dirty="0"/>
                </a:p>
              </p:txBody>
            </p:sp>
            <p:sp>
              <p:nvSpPr>
                <p:cNvPr id="102" name="TextBox 102"/>
                <p:cNvSpPr txBox="1"/>
                <p:nvPr/>
              </p:nvSpPr>
              <p:spPr>
                <a:xfrm>
                  <a:off x="5481077" y="1993687"/>
                  <a:ext cx="957792" cy="102592"/>
                </a:xfrm>
                <a:prstGeom prst="rect">
                  <a:avLst/>
                </a:prstGeom>
              </p:spPr>
              <p:txBody>
                <a:bodyPr lIns="0" tIns="0" rIns="0" bIns="0" rtlCol="0" anchor="t">
                  <a:spAutoFit/>
                </a:bodyPr>
                <a:lstStyle/>
                <a:p>
                  <a:pPr marL="0" lvl="1" indent="0" algn="ctr">
                    <a:lnSpc>
                      <a:spcPts val="798"/>
                    </a:lnSpc>
                    <a:spcBef>
                      <a:spcPct val="0"/>
                    </a:spcBef>
                  </a:pPr>
                  <a:r>
                    <a:rPr lang="en-US" sz="700" dirty="0">
                      <a:solidFill>
                        <a:srgbClr val="FFF7BF"/>
                      </a:solidFill>
                      <a:latin typeface="Public Sans"/>
                    </a:rPr>
                    <a:t>BUY NOW</a:t>
                  </a:r>
                </a:p>
              </p:txBody>
            </p:sp>
          </p:grpSp>
          <p:grpSp>
            <p:nvGrpSpPr>
              <p:cNvPr id="8" name="Group 7">
                <a:extLst>
                  <a:ext uri="{FF2B5EF4-FFF2-40B4-BE49-F238E27FC236}">
                    <a16:creationId xmlns:a16="http://schemas.microsoft.com/office/drawing/2014/main" id="{6A848774-7432-636A-D484-15E949960E21}"/>
                  </a:ext>
                </a:extLst>
              </p:cNvPr>
              <p:cNvGrpSpPr/>
              <p:nvPr/>
            </p:nvGrpSpPr>
            <p:grpSpPr>
              <a:xfrm>
                <a:off x="640789" y="503249"/>
                <a:ext cx="2734416" cy="1892796"/>
                <a:chOff x="640789" y="503249"/>
                <a:chExt cx="2734416" cy="1892796"/>
              </a:xfrm>
            </p:grpSpPr>
            <p:sp>
              <p:nvSpPr>
                <p:cNvPr id="104" name="Freeform 104"/>
                <p:cNvSpPr/>
                <p:nvPr/>
              </p:nvSpPr>
              <p:spPr>
                <a:xfrm>
                  <a:off x="640789" y="503249"/>
                  <a:ext cx="481181" cy="481181"/>
                </a:xfrm>
                <a:custGeom>
                  <a:avLst/>
                  <a:gdLst/>
                  <a:ahLst/>
                  <a:cxnLst/>
                  <a:rect l="l" t="t" r="r" b="b"/>
                  <a:pathLst>
                    <a:path w="641575" h="641575">
                      <a:moveTo>
                        <a:pt x="0" y="0"/>
                      </a:moveTo>
                      <a:lnTo>
                        <a:pt x="641575" y="0"/>
                      </a:lnTo>
                      <a:lnTo>
                        <a:pt x="641575" y="641575"/>
                      </a:lnTo>
                      <a:lnTo>
                        <a:pt x="0" y="641575"/>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dirty="0"/>
                </a:p>
              </p:txBody>
            </p:sp>
            <p:grpSp>
              <p:nvGrpSpPr>
                <p:cNvPr id="46" name="Group 45">
                  <a:extLst>
                    <a:ext uri="{FF2B5EF4-FFF2-40B4-BE49-F238E27FC236}">
                      <a16:creationId xmlns:a16="http://schemas.microsoft.com/office/drawing/2014/main" id="{7D1FAC8F-F12B-0E18-A87C-CD7822818B50}"/>
                    </a:ext>
                  </a:extLst>
                </p:cNvPr>
                <p:cNvGrpSpPr/>
                <p:nvPr/>
              </p:nvGrpSpPr>
              <p:grpSpPr>
                <a:xfrm>
                  <a:off x="1235640" y="576705"/>
                  <a:ext cx="1773351" cy="342975"/>
                  <a:chOff x="1235640" y="576705"/>
                  <a:chExt cx="1773351" cy="342975"/>
                </a:xfrm>
              </p:grpSpPr>
              <p:sp>
                <p:nvSpPr>
                  <p:cNvPr id="105" name="TextBox 105"/>
                  <p:cNvSpPr txBox="1"/>
                  <p:nvPr/>
                </p:nvSpPr>
                <p:spPr>
                  <a:xfrm>
                    <a:off x="1235640" y="576705"/>
                    <a:ext cx="1633555" cy="209550"/>
                  </a:xfrm>
                  <a:prstGeom prst="rect">
                    <a:avLst/>
                  </a:prstGeom>
                </p:spPr>
                <p:txBody>
                  <a:bodyPr lIns="0" tIns="0" rIns="0" bIns="0" rtlCol="0" anchor="t">
                    <a:spAutoFit/>
                  </a:bodyPr>
                  <a:lstStyle/>
                  <a:p>
                    <a:pPr marL="0" lvl="0" indent="0">
                      <a:lnSpc>
                        <a:spcPts val="1680"/>
                      </a:lnSpc>
                      <a:spcBef>
                        <a:spcPct val="0"/>
                      </a:spcBef>
                    </a:pPr>
                    <a:r>
                      <a:rPr lang="en-US" sz="1400" b="1" dirty="0">
                        <a:solidFill>
                          <a:srgbClr val="FFF7BF"/>
                        </a:solidFill>
                        <a:latin typeface="Public Sans" pitchFamily="2" charset="0"/>
                      </a:rPr>
                      <a:t>Company Name</a:t>
                    </a:r>
                  </a:p>
                </p:txBody>
              </p:sp>
              <p:sp>
                <p:nvSpPr>
                  <p:cNvPr id="106" name="TextBox 106"/>
                  <p:cNvSpPr txBox="1"/>
                  <p:nvPr/>
                </p:nvSpPr>
                <p:spPr>
                  <a:xfrm>
                    <a:off x="1235640" y="786330"/>
                    <a:ext cx="1773351" cy="133350"/>
                  </a:xfrm>
                  <a:prstGeom prst="rect">
                    <a:avLst/>
                  </a:prstGeom>
                </p:spPr>
                <p:txBody>
                  <a:bodyPr lIns="0" tIns="0" rIns="0" bIns="0" rtlCol="0" anchor="t">
                    <a:spAutoFit/>
                  </a:bodyPr>
                  <a:lstStyle/>
                  <a:p>
                    <a:pPr marL="0" lvl="0" indent="0">
                      <a:lnSpc>
                        <a:spcPts val="1080"/>
                      </a:lnSpc>
                      <a:spcBef>
                        <a:spcPct val="0"/>
                      </a:spcBef>
                    </a:pPr>
                    <a:r>
                      <a:rPr lang="en-US" sz="900" dirty="0">
                        <a:solidFill>
                          <a:srgbClr val="FFFFFF"/>
                        </a:solidFill>
                        <a:latin typeface="Public Sans"/>
                      </a:rPr>
                      <a:t>Specializes in real estate</a:t>
                    </a:r>
                  </a:p>
                </p:txBody>
              </p:sp>
            </p:grpSp>
            <p:sp>
              <p:nvSpPr>
                <p:cNvPr id="115" name="TextBox 115"/>
                <p:cNvSpPr txBox="1"/>
                <p:nvPr/>
              </p:nvSpPr>
              <p:spPr>
                <a:xfrm>
                  <a:off x="640789" y="1293731"/>
                  <a:ext cx="2734416" cy="1102314"/>
                </a:xfrm>
                <a:prstGeom prst="rect">
                  <a:avLst/>
                </a:prstGeom>
              </p:spPr>
              <p:txBody>
                <a:bodyPr lIns="0" tIns="0" rIns="0" bIns="0" rtlCol="0" anchor="t">
                  <a:spAutoFit/>
                </a:bodyPr>
                <a:lstStyle/>
                <a:p>
                  <a:pPr>
                    <a:lnSpc>
                      <a:spcPts val="2832"/>
                    </a:lnSpc>
                  </a:pPr>
                  <a:r>
                    <a:rPr lang="en-US" sz="2550" b="1" dirty="0">
                      <a:solidFill>
                        <a:srgbClr val="FFF7BF"/>
                      </a:solidFill>
                      <a:latin typeface="Public Sans" pitchFamily="2" charset="0"/>
                    </a:rPr>
                    <a:t>Luxurious Modern Estate </a:t>
                  </a:r>
                </a:p>
                <a:p>
                  <a:pPr>
                    <a:lnSpc>
                      <a:spcPts val="2832"/>
                    </a:lnSpc>
                  </a:pPr>
                  <a:r>
                    <a:rPr lang="en-US" sz="2550" b="1" dirty="0">
                      <a:solidFill>
                        <a:srgbClr val="FFF7BF"/>
                      </a:solidFill>
                      <a:latin typeface="Public Sans" pitchFamily="2" charset="0"/>
                    </a:rPr>
                    <a:t>in Prime Location</a:t>
                  </a:r>
                </a:p>
              </p:txBody>
            </p:sp>
          </p:grpSp>
        </p:grpSp>
        <p:sp>
          <p:nvSpPr>
            <p:cNvPr id="116" name="TemplateLAB"/>
            <p:cNvSpPr/>
            <p:nvPr/>
          </p:nvSpPr>
          <p:spPr>
            <a:xfrm>
              <a:off x="6156436" y="9751540"/>
              <a:ext cx="576000" cy="95040"/>
            </a:xfrm>
            <a:custGeom>
              <a:avLst/>
              <a:gdLst/>
              <a:ahLst/>
              <a:cxnLst/>
              <a:rect l="l" t="t" r="r" b="b"/>
              <a:pathLst>
                <a:path w="576000" h="95040">
                  <a:moveTo>
                    <a:pt x="0" y="0"/>
                  </a:moveTo>
                  <a:lnTo>
                    <a:pt x="576000" y="0"/>
                  </a:lnTo>
                  <a:lnTo>
                    <a:pt x="576000" y="95040"/>
                  </a:lnTo>
                  <a:lnTo>
                    <a:pt x="0" y="9504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TotalTime>
  <Words>233</Words>
  <Application>Microsoft Office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Public Sans</vt:lpstr>
      <vt:lpstr>Public Sans SemiBold</vt:lpstr>
      <vt:lpstr>Calibri</vt:lpstr>
      <vt:lpstr>Rubik</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Pick of Fact sheet template</dc:title>
  <dc:creator>Hoang Anh</dc:creator>
  <cp:lastModifiedBy>Hoang Anh</cp:lastModifiedBy>
  <cp:revision>23</cp:revision>
  <dcterms:created xsi:type="dcterms:W3CDTF">2006-08-16T00:00:00Z</dcterms:created>
  <dcterms:modified xsi:type="dcterms:W3CDTF">2024-02-24T07:17:58Z</dcterms:modified>
  <dc:identifier>DAF9bzJev8E</dc:identifier>
</cp:coreProperties>
</file>