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7556500" cy="10693400"/>
  <p:notesSz cx="6858000" cy="9144000"/>
  <p:embeddedFontLst>
    <p:embeddedFont>
      <p:font typeface="Plus Jakarta Sans" pitchFamily="2" charset="0"/>
      <p:regular r:id="rId4"/>
      <p:bold r:id="rId5"/>
      <p:italic r:id="rId6"/>
      <p:boldItalic r:id="rId7"/>
    </p:embeddedFont>
    <p:embeddedFont>
      <p:font typeface="Plus Jakarta Sans ExtraBold" pitchFamily="2" charset="0"/>
      <p:bold r:id="rId8"/>
      <p:boldItalic r:id="rId9"/>
    </p:embeddedFont>
    <p:embeddedFont>
      <p:font typeface="Rubik" pitchFamily="2" charset="-79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376" y="-6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DFFE4651-24BB-48C7-9056-A00F70CE701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CB2349F4-D098-44FC-B4F2-B79973FDB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3">
            <a:extLst>
              <a:ext uri="{FF2B5EF4-FFF2-40B4-BE49-F238E27FC236}">
                <a16:creationId xmlns:a16="http://schemas.microsoft.com/office/drawing/2014/main" id="{87F8CA71-6F59-427D-551A-C3BAADDF64FB}"/>
              </a:ext>
            </a:extLst>
          </p:cNvPr>
          <p:cNvGrpSpPr/>
          <p:nvPr/>
        </p:nvGrpSpPr>
        <p:grpSpPr>
          <a:xfrm>
            <a:off x="559492" y="521148"/>
            <a:ext cx="6719859" cy="9570799"/>
            <a:chOff x="559492" y="521148"/>
            <a:chExt cx="6719859" cy="9570799"/>
          </a:xfrm>
        </p:grpSpPr>
        <p:sp>
          <p:nvSpPr>
            <p:cNvPr id="5" name="Image"/>
            <p:cNvSpPr/>
            <p:nvPr/>
          </p:nvSpPr>
          <p:spPr>
            <a:xfrm>
              <a:off x="572172" y="2144152"/>
              <a:ext cx="6412155" cy="3851188"/>
            </a:xfrm>
            <a:prstGeom prst="roundRect">
              <a:avLst>
                <a:gd name="adj" fmla="val 4413"/>
              </a:avLst>
            </a:prstGeom>
            <a:blipFill>
              <a:blip r:embed="rId2"/>
              <a:stretch>
                <a:fillRect t="-129175" b="-6682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553789" y="9945525"/>
              <a:ext cx="4448922" cy="146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132"/>
                </a:lnSpc>
              </a:pPr>
              <a:r>
                <a:rPr lang="en-US" sz="1050" b="1" spc="41" dirty="0">
                  <a:solidFill>
                    <a:srgbClr val="FFFFFF"/>
                  </a:solidFill>
                  <a:latin typeface="Plus Jakarta Sans"/>
                </a:rPr>
                <a:t>AVAILABLE FOR PURCHASE ONLINE AT </a:t>
              </a:r>
              <a:r>
                <a:rPr lang="en-US" sz="1050" b="1" spc="41" dirty="0">
                  <a:solidFill>
                    <a:srgbClr val="FFED00"/>
                  </a:solidFill>
                  <a:latin typeface="Plus Jakarta Sans" pitchFamily="2" charset="0"/>
                </a:rPr>
                <a:t>SONICPRO.COM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97422FC-6A7F-CFC1-0E89-9FFE921DA0F5}"/>
                </a:ext>
              </a:extLst>
            </p:cNvPr>
            <p:cNvGrpSpPr/>
            <p:nvPr/>
          </p:nvGrpSpPr>
          <p:grpSpPr>
            <a:xfrm>
              <a:off x="567410" y="5625982"/>
              <a:ext cx="6421680" cy="4063450"/>
              <a:chOff x="567410" y="5625982"/>
              <a:chExt cx="6421680" cy="40634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67410" y="5625982"/>
                <a:ext cx="6421680" cy="4063450"/>
              </a:xfrm>
              <a:prstGeom prst="roundRect">
                <a:avLst>
                  <a:gd name="adj" fmla="val 5415"/>
                </a:avLst>
              </a:prstGeom>
              <a:solidFill>
                <a:srgbClr val="000000"/>
              </a:solidFill>
              <a:ln w="9525" cap="rnd">
                <a:solidFill>
                  <a:srgbClr val="F6F6F6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 flipV="1">
                <a:off x="2280162" y="6221118"/>
                <a:ext cx="0" cy="1640181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 flipV="1">
                <a:off x="4369346" y="7861327"/>
                <a:ext cx="0" cy="1063270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567410" y="7243802"/>
                <a:ext cx="6421680" cy="0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V="1">
                <a:off x="567410" y="6221119"/>
                <a:ext cx="6421680" cy="0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567410" y="7863981"/>
                <a:ext cx="6421680" cy="0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567410" y="8927935"/>
                <a:ext cx="6421680" cy="0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AutoShape 9">
                <a:extLst>
                  <a:ext uri="{FF2B5EF4-FFF2-40B4-BE49-F238E27FC236}">
                    <a16:creationId xmlns:a16="http://schemas.microsoft.com/office/drawing/2014/main" id="{79B53856-0EFE-8665-D876-9BE38FEE5E2C}"/>
                  </a:ext>
                </a:extLst>
              </p:cNvPr>
              <p:cNvSpPr/>
              <p:nvPr/>
            </p:nvSpPr>
            <p:spPr>
              <a:xfrm flipV="1">
                <a:off x="3836754" y="6221118"/>
                <a:ext cx="0" cy="1640181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AutoShape 9">
                <a:extLst>
                  <a:ext uri="{FF2B5EF4-FFF2-40B4-BE49-F238E27FC236}">
                    <a16:creationId xmlns:a16="http://schemas.microsoft.com/office/drawing/2014/main" id="{E0B513ED-34F1-8A24-42AF-5F62302CFC8C}"/>
                  </a:ext>
                </a:extLst>
              </p:cNvPr>
              <p:cNvSpPr/>
              <p:nvPr/>
            </p:nvSpPr>
            <p:spPr>
              <a:xfrm flipV="1">
                <a:off x="5344915" y="6221118"/>
                <a:ext cx="0" cy="1640181"/>
              </a:xfrm>
              <a:prstGeom prst="line">
                <a:avLst/>
              </a:prstGeom>
              <a:ln w="9525" cap="flat">
                <a:solidFill>
                  <a:srgbClr val="F6F6F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DB7DB6C-393A-3516-1B2F-D2A0D1640EBA}"/>
                </a:ext>
              </a:extLst>
            </p:cNvPr>
            <p:cNvGrpSpPr/>
            <p:nvPr/>
          </p:nvGrpSpPr>
          <p:grpSpPr>
            <a:xfrm>
              <a:off x="905794" y="5818338"/>
              <a:ext cx="5744914" cy="3678738"/>
              <a:chOff x="905794" y="5818338"/>
              <a:chExt cx="5744914" cy="3678738"/>
            </a:xfrm>
          </p:grpSpPr>
          <p:sp>
            <p:nvSpPr>
              <p:cNvPr id="58" name="TextBox 58"/>
              <p:cNvSpPr txBox="1"/>
              <p:nvPr/>
            </p:nvSpPr>
            <p:spPr>
              <a:xfrm>
                <a:off x="2084549" y="5818338"/>
                <a:ext cx="3387402" cy="2104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758"/>
                  </a:lnSpc>
                  <a:spcBef>
                    <a:spcPct val="0"/>
                  </a:spcBef>
                </a:pPr>
                <a:r>
                  <a:rPr lang="en-US" sz="1200" b="1" spc="50" dirty="0">
                    <a:solidFill>
                      <a:srgbClr val="FFFFFF"/>
                    </a:solidFill>
                    <a:latin typeface="Plus Jakarta Sans" pitchFamily="2" charset="0"/>
                  </a:rPr>
                  <a:t>MAIN KEY FEATURES</a:t>
                </a: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C488178-5F03-F12C-B24E-A748EFBCF502}"/>
                  </a:ext>
                </a:extLst>
              </p:cNvPr>
              <p:cNvGrpSpPr/>
              <p:nvPr/>
            </p:nvGrpSpPr>
            <p:grpSpPr>
              <a:xfrm>
                <a:off x="990473" y="9120291"/>
                <a:ext cx="5540626" cy="376785"/>
                <a:chOff x="990473" y="9119426"/>
                <a:chExt cx="5540626" cy="376785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3499560" y="9119426"/>
                  <a:ext cx="2870017" cy="376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" name="Freeform 36"/>
                <p:cNvSpPr/>
                <p:nvPr/>
              </p:nvSpPr>
              <p:spPr>
                <a:xfrm>
                  <a:off x="5438140" y="9119426"/>
                  <a:ext cx="1092959" cy="37678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ED00"/>
                </a:solidFill>
                <a:ln w="9525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4369346" y="9240216"/>
                  <a:ext cx="811619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530"/>
                    </a:lnSpc>
                    <a:spcBef>
                      <a:spcPct val="0"/>
                    </a:spcBef>
                  </a:pPr>
                  <a:r>
                    <a:rPr lang="en-US" sz="1700" b="1" spc="-110" dirty="0">
                      <a:solidFill>
                        <a:srgbClr val="1C1C1D"/>
                      </a:solidFill>
                      <a:latin typeface="Plus Jakarta Sans" pitchFamily="2" charset="0"/>
                    </a:rPr>
                    <a:t>$130.99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3702148" y="9256731"/>
                  <a:ext cx="406438" cy="1307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045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1C1C1D"/>
                      </a:solidFill>
                      <a:latin typeface="Plus Jakarta Sans"/>
                    </a:rPr>
                    <a:t>PRICE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5600557" y="9256731"/>
                  <a:ext cx="768126" cy="13075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045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000000"/>
                      </a:solidFill>
                      <a:latin typeface="Plus Jakarta Sans"/>
                    </a:rPr>
                    <a:t>BUY NOW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990473" y="9195105"/>
                  <a:ext cx="2694012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25"/>
                    </a:lnSpc>
                  </a:pPr>
                  <a:r>
                    <a:rPr lang="en-US" sz="750" spc="42" dirty="0">
                      <a:solidFill>
                        <a:srgbClr val="FFFFFF"/>
                      </a:solidFill>
                      <a:latin typeface="Plus Jakarta Sans"/>
                    </a:rPr>
                    <a:t>PERFECT FOR WHO DEMAND HIGH-QUALITY </a:t>
                  </a:r>
                </a:p>
                <a:p>
                  <a:pPr marL="0" lvl="0" indent="0">
                    <a:lnSpc>
                      <a:spcPts val="825"/>
                    </a:lnSpc>
                    <a:spcBef>
                      <a:spcPct val="0"/>
                    </a:spcBef>
                  </a:pPr>
                  <a:r>
                    <a:rPr lang="en-US" sz="750" spc="42" dirty="0">
                      <a:solidFill>
                        <a:srgbClr val="FFFFFF"/>
                      </a:solidFill>
                      <a:latin typeface="Plus Jakarta Sans"/>
                    </a:rPr>
                    <a:t>AUDIO PERFORMANCE AND COMFORT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9134FAF-C320-58C8-0895-C20E920D8B32}"/>
                  </a:ext>
                </a:extLst>
              </p:cNvPr>
              <p:cNvGrpSpPr/>
              <p:nvPr/>
            </p:nvGrpSpPr>
            <p:grpSpPr>
              <a:xfrm>
                <a:off x="909366" y="8056337"/>
                <a:ext cx="5621734" cy="679242"/>
                <a:chOff x="909366" y="8041436"/>
                <a:chExt cx="5621734" cy="679242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0A5C0A87-F776-D24C-0EB5-0FD677C1E760}"/>
                    </a:ext>
                  </a:extLst>
                </p:cNvPr>
                <p:cNvGrpSpPr/>
                <p:nvPr/>
              </p:nvGrpSpPr>
              <p:grpSpPr>
                <a:xfrm>
                  <a:off x="4822575" y="8041436"/>
                  <a:ext cx="1708525" cy="679242"/>
                  <a:chOff x="4822575" y="8041436"/>
                  <a:chExt cx="1708525" cy="679242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AAC4D4FD-B2D2-F91A-C913-2E48572AD839}"/>
                      </a:ext>
                    </a:extLst>
                  </p:cNvPr>
                  <p:cNvGrpSpPr/>
                  <p:nvPr/>
                </p:nvGrpSpPr>
                <p:grpSpPr>
                  <a:xfrm>
                    <a:off x="4822575" y="8348725"/>
                    <a:ext cx="1708525" cy="371953"/>
                    <a:chOff x="4822575" y="8348725"/>
                    <a:chExt cx="1708525" cy="371953"/>
                  </a:xfrm>
                </p:grpSpPr>
                <p:sp>
                  <p:nvSpPr>
                    <p:cNvPr id="18" name="Freeform 18"/>
                    <p:cNvSpPr/>
                    <p:nvPr/>
                  </p:nvSpPr>
                  <p:spPr>
                    <a:xfrm>
                      <a:off x="5273505" y="8348725"/>
                      <a:ext cx="355736" cy="371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104" h="170540">
                          <a:moveTo>
                            <a:pt x="81552" y="0"/>
                          </a:moveTo>
                          <a:lnTo>
                            <a:pt x="81552" y="0"/>
                          </a:lnTo>
                          <a:cubicBezTo>
                            <a:pt x="103181" y="0"/>
                            <a:pt x="123924" y="8592"/>
                            <a:pt x="139218" y="23886"/>
                          </a:cubicBezTo>
                          <a:cubicBezTo>
                            <a:pt x="154512" y="39180"/>
                            <a:pt x="163104" y="59923"/>
                            <a:pt x="163104" y="81552"/>
                          </a:cubicBezTo>
                          <a:lnTo>
                            <a:pt x="163104" y="88988"/>
                          </a:lnTo>
                          <a:cubicBezTo>
                            <a:pt x="163104" y="110617"/>
                            <a:pt x="154512" y="131360"/>
                            <a:pt x="139218" y="146654"/>
                          </a:cubicBezTo>
                          <a:cubicBezTo>
                            <a:pt x="123924" y="161948"/>
                            <a:pt x="103181" y="170540"/>
                            <a:pt x="81552" y="170540"/>
                          </a:cubicBezTo>
                          <a:lnTo>
                            <a:pt x="81552" y="170540"/>
                          </a:lnTo>
                          <a:cubicBezTo>
                            <a:pt x="59923" y="170540"/>
                            <a:pt x="39180" y="161948"/>
                            <a:pt x="23886" y="146654"/>
                          </a:cubicBezTo>
                          <a:cubicBezTo>
                            <a:pt x="8592" y="131360"/>
                            <a:pt x="0" y="110617"/>
                            <a:pt x="0" y="88988"/>
                          </a:cubicBezTo>
                          <a:lnTo>
                            <a:pt x="0" y="81552"/>
                          </a:lnTo>
                          <a:cubicBezTo>
                            <a:pt x="0" y="59923"/>
                            <a:pt x="8592" y="39180"/>
                            <a:pt x="23886" y="23886"/>
                          </a:cubicBezTo>
                          <a:cubicBezTo>
                            <a:pt x="39180" y="8592"/>
                            <a:pt x="59923" y="0"/>
                            <a:pt x="81552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sq">
                      <a:solidFill>
                        <a:srgbClr val="FFED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" name="Freeform 21"/>
                    <p:cNvSpPr/>
                    <p:nvPr/>
                  </p:nvSpPr>
                  <p:spPr>
                    <a:xfrm>
                      <a:off x="4822575" y="8348725"/>
                      <a:ext cx="355736" cy="371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104" h="170540">
                          <a:moveTo>
                            <a:pt x="81552" y="0"/>
                          </a:moveTo>
                          <a:lnTo>
                            <a:pt x="81552" y="0"/>
                          </a:lnTo>
                          <a:cubicBezTo>
                            <a:pt x="103181" y="0"/>
                            <a:pt x="123924" y="8592"/>
                            <a:pt x="139218" y="23886"/>
                          </a:cubicBezTo>
                          <a:cubicBezTo>
                            <a:pt x="154512" y="39180"/>
                            <a:pt x="163104" y="59923"/>
                            <a:pt x="163104" y="81552"/>
                          </a:cubicBezTo>
                          <a:lnTo>
                            <a:pt x="163104" y="88988"/>
                          </a:lnTo>
                          <a:cubicBezTo>
                            <a:pt x="163104" y="110617"/>
                            <a:pt x="154512" y="131360"/>
                            <a:pt x="139218" y="146654"/>
                          </a:cubicBezTo>
                          <a:cubicBezTo>
                            <a:pt x="123924" y="161948"/>
                            <a:pt x="103181" y="170540"/>
                            <a:pt x="81552" y="170540"/>
                          </a:cubicBezTo>
                          <a:lnTo>
                            <a:pt x="81552" y="170540"/>
                          </a:lnTo>
                          <a:cubicBezTo>
                            <a:pt x="59923" y="170540"/>
                            <a:pt x="39180" y="161948"/>
                            <a:pt x="23886" y="146654"/>
                          </a:cubicBezTo>
                          <a:cubicBezTo>
                            <a:pt x="8592" y="131360"/>
                            <a:pt x="0" y="110617"/>
                            <a:pt x="0" y="88988"/>
                          </a:cubicBezTo>
                          <a:lnTo>
                            <a:pt x="0" y="81552"/>
                          </a:lnTo>
                          <a:cubicBezTo>
                            <a:pt x="0" y="59923"/>
                            <a:pt x="8592" y="39180"/>
                            <a:pt x="23886" y="23886"/>
                          </a:cubicBezTo>
                          <a:cubicBezTo>
                            <a:pt x="39180" y="8592"/>
                            <a:pt x="59923" y="0"/>
                            <a:pt x="81552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sq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4" name="Freeform 24"/>
                    <p:cNvSpPr/>
                    <p:nvPr/>
                  </p:nvSpPr>
                  <p:spPr>
                    <a:xfrm>
                      <a:off x="5724435" y="8348725"/>
                      <a:ext cx="355736" cy="371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104" h="170540">
                          <a:moveTo>
                            <a:pt x="81552" y="0"/>
                          </a:moveTo>
                          <a:lnTo>
                            <a:pt x="81552" y="0"/>
                          </a:lnTo>
                          <a:cubicBezTo>
                            <a:pt x="103181" y="0"/>
                            <a:pt x="123924" y="8592"/>
                            <a:pt x="139218" y="23886"/>
                          </a:cubicBezTo>
                          <a:cubicBezTo>
                            <a:pt x="154512" y="39180"/>
                            <a:pt x="163104" y="59923"/>
                            <a:pt x="163104" y="81552"/>
                          </a:cubicBezTo>
                          <a:lnTo>
                            <a:pt x="163104" y="88988"/>
                          </a:lnTo>
                          <a:cubicBezTo>
                            <a:pt x="163104" y="110617"/>
                            <a:pt x="154512" y="131360"/>
                            <a:pt x="139218" y="146654"/>
                          </a:cubicBezTo>
                          <a:cubicBezTo>
                            <a:pt x="123924" y="161948"/>
                            <a:pt x="103181" y="170540"/>
                            <a:pt x="81552" y="170540"/>
                          </a:cubicBezTo>
                          <a:lnTo>
                            <a:pt x="81552" y="170540"/>
                          </a:lnTo>
                          <a:cubicBezTo>
                            <a:pt x="59923" y="170540"/>
                            <a:pt x="39180" y="161948"/>
                            <a:pt x="23886" y="146654"/>
                          </a:cubicBezTo>
                          <a:cubicBezTo>
                            <a:pt x="8592" y="131360"/>
                            <a:pt x="0" y="110617"/>
                            <a:pt x="0" y="88988"/>
                          </a:cubicBezTo>
                          <a:lnTo>
                            <a:pt x="0" y="81552"/>
                          </a:lnTo>
                          <a:cubicBezTo>
                            <a:pt x="0" y="59923"/>
                            <a:pt x="8592" y="39180"/>
                            <a:pt x="23886" y="23886"/>
                          </a:cubicBezTo>
                          <a:cubicBezTo>
                            <a:pt x="39180" y="8592"/>
                            <a:pt x="59923" y="0"/>
                            <a:pt x="81552" y="0"/>
                          </a:cubicBezTo>
                          <a:close/>
                        </a:path>
                      </a:pathLst>
                    </a:custGeom>
                    <a:solidFill>
                      <a:srgbClr val="FFED00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7" name="Freeform 27"/>
                    <p:cNvSpPr/>
                    <p:nvPr/>
                  </p:nvSpPr>
                  <p:spPr>
                    <a:xfrm>
                      <a:off x="6175364" y="8348725"/>
                      <a:ext cx="355736" cy="371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3104" h="170540">
                          <a:moveTo>
                            <a:pt x="81552" y="0"/>
                          </a:moveTo>
                          <a:lnTo>
                            <a:pt x="81552" y="0"/>
                          </a:lnTo>
                          <a:cubicBezTo>
                            <a:pt x="103181" y="0"/>
                            <a:pt x="123924" y="8592"/>
                            <a:pt x="139218" y="23886"/>
                          </a:cubicBezTo>
                          <a:cubicBezTo>
                            <a:pt x="154512" y="39180"/>
                            <a:pt x="163104" y="59923"/>
                            <a:pt x="163104" y="81552"/>
                          </a:cubicBezTo>
                          <a:lnTo>
                            <a:pt x="163104" y="88988"/>
                          </a:lnTo>
                          <a:cubicBezTo>
                            <a:pt x="163104" y="110617"/>
                            <a:pt x="154512" y="131360"/>
                            <a:pt x="139218" y="146654"/>
                          </a:cubicBezTo>
                          <a:cubicBezTo>
                            <a:pt x="123924" y="161948"/>
                            <a:pt x="103181" y="170540"/>
                            <a:pt x="81552" y="170540"/>
                          </a:cubicBezTo>
                          <a:lnTo>
                            <a:pt x="81552" y="170540"/>
                          </a:lnTo>
                          <a:cubicBezTo>
                            <a:pt x="59923" y="170540"/>
                            <a:pt x="39180" y="161948"/>
                            <a:pt x="23886" y="146654"/>
                          </a:cubicBezTo>
                          <a:cubicBezTo>
                            <a:pt x="8592" y="131360"/>
                            <a:pt x="0" y="110617"/>
                            <a:pt x="0" y="88988"/>
                          </a:cubicBezTo>
                          <a:lnTo>
                            <a:pt x="0" y="81552"/>
                          </a:lnTo>
                          <a:cubicBezTo>
                            <a:pt x="0" y="59923"/>
                            <a:pt x="8592" y="39180"/>
                            <a:pt x="23886" y="23886"/>
                          </a:cubicBezTo>
                          <a:cubicBezTo>
                            <a:pt x="39180" y="8592"/>
                            <a:pt x="59923" y="0"/>
                            <a:pt x="81552" y="0"/>
                          </a:cubicBezTo>
                          <a:close/>
                        </a:path>
                      </a:pathLst>
                    </a:custGeom>
                    <a:solidFill>
                      <a:srgbClr val="FFAB2D"/>
                    </a:solidFill>
                    <a:ln w="9525" cap="sq">
                      <a:solidFill>
                        <a:srgbClr val="000000"/>
                      </a:solidFill>
                      <a:prstDash val="solid"/>
                      <a:miter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42CC713-1C3D-F5E7-7492-590439E8F619}"/>
                      </a:ext>
                    </a:extLst>
                  </p:cNvPr>
                  <p:cNvGrpSpPr/>
                  <p:nvPr/>
                </p:nvGrpSpPr>
                <p:grpSpPr>
                  <a:xfrm>
                    <a:off x="4822575" y="8041436"/>
                    <a:ext cx="1708524" cy="217129"/>
                    <a:chOff x="4822575" y="8041436"/>
                    <a:chExt cx="1708524" cy="217129"/>
                  </a:xfrm>
                </p:grpSpPr>
                <p:sp>
                  <p:nvSpPr>
                    <p:cNvPr id="30" name="Freeform 30"/>
                    <p:cNvSpPr/>
                    <p:nvPr/>
                  </p:nvSpPr>
                  <p:spPr>
                    <a:xfrm>
                      <a:off x="4822575" y="8041436"/>
                      <a:ext cx="1708524" cy="2171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211" h="109829">
                          <a:moveTo>
                            <a:pt x="54915" y="0"/>
                          </a:moveTo>
                          <a:lnTo>
                            <a:pt x="809297" y="0"/>
                          </a:lnTo>
                          <a:cubicBezTo>
                            <a:pt x="823861" y="0"/>
                            <a:pt x="837829" y="5786"/>
                            <a:pt x="848127" y="16084"/>
                          </a:cubicBezTo>
                          <a:cubicBezTo>
                            <a:pt x="858426" y="26383"/>
                            <a:pt x="864211" y="40350"/>
                            <a:pt x="864211" y="54915"/>
                          </a:cubicBezTo>
                          <a:lnTo>
                            <a:pt x="864211" y="54915"/>
                          </a:lnTo>
                          <a:cubicBezTo>
                            <a:pt x="864211" y="69479"/>
                            <a:pt x="858426" y="83446"/>
                            <a:pt x="848127" y="93745"/>
                          </a:cubicBezTo>
                          <a:cubicBezTo>
                            <a:pt x="837829" y="104043"/>
                            <a:pt x="823861" y="109829"/>
                            <a:pt x="809297" y="109829"/>
                          </a:cubicBezTo>
                          <a:lnTo>
                            <a:pt x="54915" y="109829"/>
                          </a:lnTo>
                          <a:cubicBezTo>
                            <a:pt x="40350" y="109829"/>
                            <a:pt x="26383" y="104043"/>
                            <a:pt x="16084" y="93745"/>
                          </a:cubicBezTo>
                          <a:cubicBezTo>
                            <a:pt x="5786" y="83446"/>
                            <a:pt x="0" y="69479"/>
                            <a:pt x="0" y="54915"/>
                          </a:cubicBezTo>
                          <a:lnTo>
                            <a:pt x="0" y="54915"/>
                          </a:lnTo>
                          <a:cubicBezTo>
                            <a:pt x="0" y="40350"/>
                            <a:pt x="5786" y="26383"/>
                            <a:pt x="16084" y="16084"/>
                          </a:cubicBezTo>
                          <a:cubicBezTo>
                            <a:pt x="26383" y="5786"/>
                            <a:pt x="40350" y="0"/>
                            <a:pt x="54915" y="0"/>
                          </a:cubicBezTo>
                          <a:close/>
                        </a:path>
                      </a:pathLst>
                    </a:custGeom>
                    <a:solidFill>
                      <a:srgbClr val="FFED00"/>
                    </a:solidFill>
                    <a:ln w="9525" cap="rnd">
                      <a:solidFill>
                        <a:srgbClr val="FFED00"/>
                      </a:solidFill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2" name="TextBox 42"/>
                    <p:cNvSpPr txBox="1"/>
                    <p:nvPr/>
                  </p:nvSpPr>
                  <p:spPr>
                    <a:xfrm>
                      <a:off x="5133867" y="8101159"/>
                      <a:ext cx="1085940" cy="97684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marL="0" lvl="0" indent="0" algn="ctr">
                        <a:lnSpc>
                          <a:spcPts val="715"/>
                        </a:lnSpc>
                        <a:spcBef>
                          <a:spcPct val="0"/>
                        </a:spcBef>
                      </a:pPr>
                      <a:r>
                        <a:rPr lang="en-US" sz="650" dirty="0">
                          <a:solidFill>
                            <a:srgbClr val="000000"/>
                          </a:solidFill>
                          <a:latin typeface="Plus Jakarta Sans"/>
                        </a:rPr>
                        <a:t>AVAILABLE COLOR</a:t>
                      </a:r>
                    </a:p>
                  </p:txBody>
                </p:sp>
              </p:grp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147BD429-D0A1-97FB-0CBB-BE3618946B55}"/>
                    </a:ext>
                  </a:extLst>
                </p:cNvPr>
                <p:cNvGrpSpPr/>
                <p:nvPr/>
              </p:nvGrpSpPr>
              <p:grpSpPr>
                <a:xfrm>
                  <a:off x="909366" y="8106854"/>
                  <a:ext cx="3097365" cy="548407"/>
                  <a:chOff x="909366" y="8102007"/>
                  <a:chExt cx="3097365" cy="548407"/>
                </a:xfrm>
              </p:grpSpPr>
              <p:sp>
                <p:nvSpPr>
                  <p:cNvPr id="60" name="TextBox 60"/>
                  <p:cNvSpPr txBox="1"/>
                  <p:nvPr/>
                </p:nvSpPr>
                <p:spPr>
                  <a:xfrm>
                    <a:off x="971425" y="8102007"/>
                    <a:ext cx="1092436" cy="15628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302"/>
                      </a:lnSpc>
                      <a:spcBef>
                        <a:spcPct val="0"/>
                      </a:spcBef>
                    </a:pPr>
                    <a:r>
                      <a:rPr lang="en-US" sz="1001" dirty="0">
                        <a:solidFill>
                          <a:srgbClr val="FFFFFF"/>
                        </a:solidFill>
                        <a:latin typeface="Plus Jakarta Sans" pitchFamily="2" charset="0"/>
                      </a:rPr>
                      <a:t>BATTERY LIFE</a:t>
                    </a:r>
                  </a:p>
                </p:txBody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909366" y="8240558"/>
                    <a:ext cx="2346529" cy="40985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3510"/>
                      </a:lnSpc>
                      <a:spcBef>
                        <a:spcPct val="0"/>
                      </a:spcBef>
                    </a:pPr>
                    <a:r>
                      <a:rPr lang="en-US" sz="2700" b="1" dirty="0">
                        <a:solidFill>
                          <a:srgbClr val="FFED00"/>
                        </a:solidFill>
                        <a:latin typeface="Plus Jakarta Sans" pitchFamily="2" charset="0"/>
                      </a:rPr>
                      <a:t> 100 HOURS</a:t>
                    </a:r>
                  </a:p>
                </p:txBody>
              </p:sp>
              <p:sp>
                <p:nvSpPr>
                  <p:cNvPr id="62" name="TextBox 62"/>
                  <p:cNvSpPr txBox="1"/>
                  <p:nvPr/>
                </p:nvSpPr>
                <p:spPr>
                  <a:xfrm>
                    <a:off x="2985190" y="8373121"/>
                    <a:ext cx="1021541" cy="222674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910"/>
                      </a:lnSpc>
                    </a:pPr>
                    <a:r>
                      <a:rPr lang="en-US" sz="650" spc="36" dirty="0">
                        <a:solidFill>
                          <a:srgbClr val="FFFFFF"/>
                        </a:solidFill>
                        <a:latin typeface="Plus Jakarta Sans"/>
                      </a:rPr>
                      <a:t>OF PLAYBACK TIME ON </a:t>
                    </a:r>
                  </a:p>
                  <a:p>
                    <a:pPr>
                      <a:lnSpc>
                        <a:spcPts val="910"/>
                      </a:lnSpc>
                      <a:spcBef>
                        <a:spcPct val="0"/>
                      </a:spcBef>
                    </a:pPr>
                    <a:r>
                      <a:rPr lang="en-US" sz="650" spc="36" dirty="0">
                        <a:solidFill>
                          <a:srgbClr val="FFFFFF"/>
                        </a:solidFill>
                        <a:latin typeface="Plus Jakarta Sans"/>
                      </a:rPr>
                      <a:t>A SINGLE CHARGE</a:t>
                    </a:r>
                  </a:p>
                </p:txBody>
              </p:sp>
            </p:grp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8DA54A2-0750-ABB9-BF40-F2B67DC63571}"/>
                  </a:ext>
                </a:extLst>
              </p:cNvPr>
              <p:cNvGrpSpPr/>
              <p:nvPr/>
            </p:nvGrpSpPr>
            <p:grpSpPr>
              <a:xfrm>
                <a:off x="992463" y="7436158"/>
                <a:ext cx="5530478" cy="235467"/>
                <a:chOff x="992463" y="7408492"/>
                <a:chExt cx="5530478" cy="235467"/>
              </a:xfrm>
            </p:grpSpPr>
            <p:sp>
              <p:nvSpPr>
                <p:cNvPr id="50" name="TextBox 50"/>
                <p:cNvSpPr txBox="1"/>
                <p:nvPr/>
              </p:nvSpPr>
              <p:spPr>
                <a:xfrm>
                  <a:off x="2762309" y="7554424"/>
                  <a:ext cx="592298" cy="863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64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FFFFFF"/>
                      </a:solidFill>
                      <a:latin typeface="Plus Jakarta Sans"/>
                    </a:rPr>
                    <a:t>Width</a:t>
                  </a: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>
                  <a:off x="2702520" y="7408492"/>
                  <a:ext cx="711875" cy="1282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04"/>
                    </a:lnSpc>
                  </a:pPr>
                  <a:r>
                    <a:rPr lang="en-US" sz="1004" dirty="0">
                      <a:solidFill>
                        <a:srgbClr val="FFED00"/>
                      </a:solidFill>
                      <a:latin typeface="Plus Jakarta Sans ExtraBold" pitchFamily="2" charset="0"/>
                    </a:rPr>
                    <a:t>6.5 INCHES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4294685" y="7554424"/>
                  <a:ext cx="592298" cy="89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64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FFFFFF"/>
                      </a:solidFill>
                      <a:latin typeface="Plus Jakarta Sans"/>
                    </a:rPr>
                    <a:t>Height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4234897" y="7408492"/>
                  <a:ext cx="711875" cy="1282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04"/>
                    </a:lnSpc>
                  </a:pPr>
                  <a:r>
                    <a:rPr lang="en-US" sz="1004" dirty="0">
                      <a:solidFill>
                        <a:srgbClr val="FFED00"/>
                      </a:solidFill>
                      <a:latin typeface="Plus Jakarta Sans ExtraBold" pitchFamily="2" charset="0"/>
                    </a:rPr>
                    <a:t>3 INCHES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5870855" y="7554424"/>
                  <a:ext cx="592298" cy="8944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649"/>
                    </a:lnSpc>
                    <a:spcBef>
                      <a:spcPct val="0"/>
                    </a:spcBef>
                  </a:pPr>
                  <a:r>
                    <a:rPr lang="en-US" sz="649" u="none" strike="noStrike" dirty="0">
                      <a:solidFill>
                        <a:srgbClr val="FFFFFF"/>
                      </a:solidFill>
                      <a:latin typeface="Plus Jakarta Sans"/>
                    </a:rPr>
                    <a:t>Weight</a:t>
                  </a:r>
                </a:p>
              </p:txBody>
            </p:sp>
            <p:sp>
              <p:nvSpPr>
                <p:cNvPr id="57" name="TextBox 57"/>
                <p:cNvSpPr txBox="1"/>
                <p:nvPr/>
              </p:nvSpPr>
              <p:spPr>
                <a:xfrm>
                  <a:off x="5811066" y="7408492"/>
                  <a:ext cx="711875" cy="1282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04"/>
                    </a:lnSpc>
                  </a:pPr>
                  <a:r>
                    <a:rPr lang="en-US" sz="1004" dirty="0">
                      <a:solidFill>
                        <a:srgbClr val="FFED00"/>
                      </a:solidFill>
                      <a:latin typeface="Plus Jakarta Sans ExtraBold" pitchFamily="2" charset="0"/>
                    </a:rPr>
                    <a:t>0.45 LBS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1127637" y="7554424"/>
                  <a:ext cx="592298" cy="895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649"/>
                    </a:lnSpc>
                  </a:pPr>
                  <a:r>
                    <a:rPr lang="en-US" sz="649" dirty="0">
                      <a:solidFill>
                        <a:srgbClr val="FFFFFF"/>
                      </a:solidFill>
                      <a:latin typeface="Plus Jakarta Sans"/>
                    </a:rPr>
                    <a:t>Length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992463" y="7408492"/>
                  <a:ext cx="862645" cy="12824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004"/>
                    </a:lnSpc>
                  </a:pPr>
                  <a:r>
                    <a:rPr lang="en-US" sz="1004" dirty="0">
                      <a:solidFill>
                        <a:srgbClr val="FFED00"/>
                      </a:solidFill>
                      <a:latin typeface="Plus Jakarta Sans ExtraBold" pitchFamily="2" charset="0"/>
                    </a:rPr>
                    <a:t>7.5 INCHES 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F6D25F8-6DA5-3849-6993-F6C7A32E006E}"/>
                  </a:ext>
                </a:extLst>
              </p:cNvPr>
              <p:cNvGrpSpPr/>
              <p:nvPr/>
            </p:nvGrpSpPr>
            <p:grpSpPr>
              <a:xfrm>
                <a:off x="905794" y="6413475"/>
                <a:ext cx="5744914" cy="637971"/>
                <a:chOff x="905794" y="6367399"/>
                <a:chExt cx="5744914" cy="637971"/>
              </a:xfrm>
            </p:grpSpPr>
            <p:sp>
              <p:nvSpPr>
                <p:cNvPr id="38" name="Freeform 38"/>
                <p:cNvSpPr/>
                <p:nvPr/>
              </p:nvSpPr>
              <p:spPr>
                <a:xfrm>
                  <a:off x="2975797" y="6392958"/>
                  <a:ext cx="165321" cy="284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21" h="284423">
                      <a:moveTo>
                        <a:pt x="0" y="0"/>
                      </a:moveTo>
                      <a:lnTo>
                        <a:pt x="165321" y="0"/>
                      </a:lnTo>
                      <a:lnTo>
                        <a:pt x="165321" y="284422"/>
                      </a:lnTo>
                      <a:lnTo>
                        <a:pt x="0" y="2844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2618546" y="6788665"/>
                  <a:ext cx="879824" cy="2167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28"/>
                    </a:lnSpc>
                    <a:spcBef>
                      <a:spcPct val="0"/>
                    </a:spcBef>
                  </a:pPr>
                  <a:r>
                    <a:rPr lang="en-US" sz="753" u="none" strike="noStrike" spc="30" dirty="0">
                      <a:solidFill>
                        <a:srgbClr val="FFFFFF"/>
                      </a:solidFill>
                      <a:latin typeface="Plus Jakarta Sans"/>
                    </a:rPr>
                    <a:t>BLUETOOTH </a:t>
                  </a:r>
                </a:p>
                <a:p>
                  <a:pPr marL="0" lvl="0" indent="0" algn="ctr">
                    <a:lnSpc>
                      <a:spcPts val="828"/>
                    </a:lnSpc>
                    <a:spcBef>
                      <a:spcPct val="0"/>
                    </a:spcBef>
                  </a:pPr>
                  <a:r>
                    <a:rPr lang="en-US" sz="753" u="none" strike="noStrike" spc="30" dirty="0">
                      <a:solidFill>
                        <a:srgbClr val="FFFFFF"/>
                      </a:solidFill>
                      <a:latin typeface="Plus Jakarta Sans"/>
                    </a:rPr>
                    <a:t>5.0</a:t>
                  </a:r>
                </a:p>
              </p:txBody>
            </p:sp>
            <p:sp>
              <p:nvSpPr>
                <p:cNvPr id="39" name="Freeform 39"/>
                <p:cNvSpPr/>
                <p:nvPr/>
              </p:nvSpPr>
              <p:spPr>
                <a:xfrm>
                  <a:off x="4426884" y="6382286"/>
                  <a:ext cx="327899" cy="305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899" h="305766">
                      <a:moveTo>
                        <a:pt x="0" y="0"/>
                      </a:moveTo>
                      <a:lnTo>
                        <a:pt x="327900" y="0"/>
                      </a:lnTo>
                      <a:lnTo>
                        <a:pt x="327900" y="305766"/>
                      </a:lnTo>
                      <a:lnTo>
                        <a:pt x="0" y="3057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4175138" y="6788665"/>
                  <a:ext cx="831393" cy="2167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28"/>
                    </a:lnSpc>
                    <a:spcBef>
                      <a:spcPct val="0"/>
                    </a:spcBef>
                  </a:pPr>
                  <a:r>
                    <a:rPr lang="en-US" sz="753" u="none" strike="noStrike" spc="30" dirty="0">
                      <a:solidFill>
                        <a:srgbClr val="FFFFFF"/>
                      </a:solidFill>
                      <a:latin typeface="Plus Jakarta Sans"/>
                    </a:rPr>
                    <a:t>ERGONOMIC DESIGN</a:t>
                  </a:r>
                </a:p>
              </p:txBody>
            </p:sp>
            <p:sp>
              <p:nvSpPr>
                <p:cNvPr id="40" name="Freeform 40"/>
                <p:cNvSpPr/>
                <p:nvPr/>
              </p:nvSpPr>
              <p:spPr>
                <a:xfrm>
                  <a:off x="6028822" y="6367399"/>
                  <a:ext cx="276364" cy="335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64" h="335541">
                      <a:moveTo>
                        <a:pt x="0" y="0"/>
                      </a:moveTo>
                      <a:lnTo>
                        <a:pt x="276364" y="0"/>
                      </a:lnTo>
                      <a:lnTo>
                        <a:pt x="276364" y="335540"/>
                      </a:lnTo>
                      <a:lnTo>
                        <a:pt x="0" y="3355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5683299" y="6788665"/>
                  <a:ext cx="967409" cy="2167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28"/>
                    </a:lnSpc>
                    <a:spcBef>
                      <a:spcPct val="0"/>
                    </a:spcBef>
                  </a:pPr>
                  <a:r>
                    <a:rPr lang="en-US" sz="753" u="none" strike="noStrike" spc="30" dirty="0">
                      <a:solidFill>
                        <a:srgbClr val="FFFFFF"/>
                      </a:solidFill>
                      <a:latin typeface="Plus Jakarta Sans"/>
                    </a:rPr>
                    <a:t>WATER RESISTANCE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905794" y="6788665"/>
                  <a:ext cx="1035984" cy="2167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828"/>
                    </a:lnSpc>
                  </a:pPr>
                  <a:r>
                    <a:rPr lang="en-US" sz="753" spc="30" dirty="0">
                      <a:solidFill>
                        <a:srgbClr val="FFFFFF"/>
                      </a:solidFill>
                      <a:latin typeface="Plus Jakarta Sans"/>
                    </a:rPr>
                    <a:t> NOISE CANCELLATION </a:t>
                  </a:r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5CC899F4-6A5C-332A-A053-100DD845E25D}"/>
                    </a:ext>
                  </a:extLst>
                </p:cNvPr>
                <p:cNvGrpSpPr/>
                <p:nvPr/>
              </p:nvGrpSpPr>
              <p:grpSpPr>
                <a:xfrm>
                  <a:off x="1225128" y="6380178"/>
                  <a:ext cx="397316" cy="309982"/>
                  <a:chOff x="1212871" y="6380178"/>
                  <a:chExt cx="397316" cy="309982"/>
                </a:xfrm>
              </p:grpSpPr>
              <p:sp>
                <p:nvSpPr>
                  <p:cNvPr id="41" name="Freeform 41"/>
                  <p:cNvSpPr/>
                  <p:nvPr/>
                </p:nvSpPr>
                <p:spPr>
                  <a:xfrm>
                    <a:off x="1244528" y="6392662"/>
                    <a:ext cx="365659" cy="2847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659" h="284757">
                        <a:moveTo>
                          <a:pt x="0" y="0"/>
                        </a:moveTo>
                        <a:lnTo>
                          <a:pt x="365660" y="0"/>
                        </a:lnTo>
                        <a:lnTo>
                          <a:pt x="365660" y="284757"/>
                        </a:lnTo>
                        <a:lnTo>
                          <a:pt x="0" y="2847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9">
                      <a:extLst>
                        <a:ext uri="{96DAC541-7B7A-43D3-8B79-37D633B846F1}">
                          <asvg:svgBlip xmlns:asvg="http://schemas.microsoft.com/office/drawing/2016/SVG/main" r:embed="rId10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AutoShape 67"/>
                  <p:cNvSpPr/>
                  <p:nvPr/>
                </p:nvSpPr>
                <p:spPr>
                  <a:xfrm>
                    <a:off x="1212871" y="6380178"/>
                    <a:ext cx="365659" cy="309982"/>
                  </a:xfrm>
                  <a:prstGeom prst="line">
                    <a:avLst/>
                  </a:prstGeom>
                  <a:ln w="9525" cap="flat">
                    <a:solidFill>
                      <a:srgbClr val="FFFFFF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8D177E8-D699-D2A4-ADF5-A5CC03FE4B4C}"/>
                </a:ext>
              </a:extLst>
            </p:cNvPr>
            <p:cNvGrpSpPr/>
            <p:nvPr/>
          </p:nvGrpSpPr>
          <p:grpSpPr>
            <a:xfrm>
              <a:off x="559492" y="521148"/>
              <a:ext cx="6454167" cy="1251529"/>
              <a:chOff x="559492" y="521148"/>
              <a:chExt cx="6454167" cy="1251529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4AB7D480-63B0-AF1B-51E9-AA28C2E0F2E6}"/>
                  </a:ext>
                </a:extLst>
              </p:cNvPr>
              <p:cNvGrpSpPr/>
              <p:nvPr/>
            </p:nvGrpSpPr>
            <p:grpSpPr>
              <a:xfrm>
                <a:off x="5902547" y="535229"/>
                <a:ext cx="1111112" cy="1053113"/>
                <a:chOff x="5902547" y="506654"/>
                <a:chExt cx="1111112" cy="1053113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5912496" y="506654"/>
                  <a:ext cx="1053113" cy="1053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0"/>
                  </a:srgbClr>
                </a:solidFill>
                <a:ln w="9525" cap="sq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 rot="737091">
                  <a:off x="5902547" y="834282"/>
                  <a:ext cx="1111112" cy="35907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64"/>
                    </a:lnSpc>
                    <a:spcBef>
                      <a:spcPct val="0"/>
                    </a:spcBef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Plus Jakarta Sans" pitchFamily="2" charset="0"/>
                    </a:rPr>
                    <a:t>NEW PRODUCT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C92CD0C-9D90-FB8B-894F-3FBB152A082D}"/>
                  </a:ext>
                </a:extLst>
              </p:cNvPr>
              <p:cNvGrpSpPr/>
              <p:nvPr/>
            </p:nvGrpSpPr>
            <p:grpSpPr>
              <a:xfrm>
                <a:off x="559492" y="521148"/>
                <a:ext cx="2688484" cy="1251529"/>
                <a:chOff x="559492" y="521148"/>
                <a:chExt cx="2688484" cy="1251529"/>
              </a:xfrm>
            </p:grpSpPr>
            <p:sp>
              <p:nvSpPr>
                <p:cNvPr id="65" name="TextBox 65"/>
                <p:cNvSpPr txBox="1"/>
                <p:nvPr/>
              </p:nvSpPr>
              <p:spPr>
                <a:xfrm>
                  <a:off x="573892" y="521148"/>
                  <a:ext cx="2370373" cy="15617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1199" dirty="0">
                      <a:solidFill>
                        <a:srgbClr val="FFFFFF"/>
                      </a:solidFill>
                      <a:latin typeface="Plus Jakarta Sans"/>
                    </a:rPr>
                    <a:t>SONICPRO STORE</a:t>
                  </a:r>
                </a:p>
              </p:txBody>
            </p:sp>
            <p:sp>
              <p:nvSpPr>
                <p:cNvPr id="66" name="TextBox 66"/>
                <p:cNvSpPr txBox="1"/>
                <p:nvPr/>
              </p:nvSpPr>
              <p:spPr>
                <a:xfrm>
                  <a:off x="559492" y="773187"/>
                  <a:ext cx="2688484" cy="99949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2600"/>
                    </a:lnSpc>
                  </a:pPr>
                  <a:r>
                    <a:rPr lang="en-US" sz="2600" b="1" dirty="0">
                      <a:solidFill>
                        <a:srgbClr val="FFED00"/>
                      </a:solidFill>
                      <a:latin typeface="Plus Jakarta Sans" pitchFamily="2" charset="0"/>
                    </a:rPr>
                    <a:t>SONICPRO X500 WIRELESS HEADPHONES</a:t>
                  </a:r>
                </a:p>
              </p:txBody>
            </p:sp>
          </p:grpSp>
        </p:grpSp>
        <p:sp>
          <p:nvSpPr>
            <p:cNvPr id="68" name="TemplateLAB"/>
            <p:cNvSpPr/>
            <p:nvPr/>
          </p:nvSpPr>
          <p:spPr>
            <a:xfrm rot="5400000">
              <a:off x="6943831" y="9083624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68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Rubik</vt:lpstr>
      <vt:lpstr>Calibri</vt:lpstr>
      <vt:lpstr>Plus Jakarta Sans ExtraBold</vt:lpstr>
      <vt:lpstr>Arial</vt:lpstr>
      <vt:lpstr>Plus Jakarta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Fact sheet template</dc:title>
  <dc:creator>Hoang Anh</dc:creator>
  <cp:lastModifiedBy>Hoang Anh</cp:lastModifiedBy>
  <cp:revision>25</cp:revision>
  <dcterms:created xsi:type="dcterms:W3CDTF">2006-08-16T00:00:00Z</dcterms:created>
  <dcterms:modified xsi:type="dcterms:W3CDTF">2024-02-22T11:22:21Z</dcterms:modified>
  <dc:identifier>DAF9bzJev8E</dc:identifier>
</cp:coreProperties>
</file>