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Cabin" pitchFamily="2" charset="0"/>
      <p:regular r:id="rId4"/>
      <p:bold r:id="rId5"/>
      <p:italic r:id="rId6"/>
      <p:boldItalic r:id="rId7"/>
    </p:embeddedFont>
    <p:embeddedFont>
      <p:font typeface="Cabin SemiBold" pitchFamily="2" charset="0"/>
      <p:bold r:id="rId8"/>
      <p:boldItalic r:id="rId9"/>
    </p:embeddedFont>
    <p:embeddedFont>
      <p:font typeface="Rubik" pitchFamily="2" charset="-79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25" d="100"/>
          <a:sy n="125" d="100"/>
        </p:scale>
        <p:origin x="1188" y="-19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349F4-D098-44FC-B4F2-B79973FDB9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C717DB6E-76BB-1E72-F100-DD70C412FC6C}"/>
              </a:ext>
            </a:extLst>
          </p:cNvPr>
          <p:cNvGrpSpPr/>
          <p:nvPr/>
        </p:nvGrpSpPr>
        <p:grpSpPr>
          <a:xfrm>
            <a:off x="608395" y="617305"/>
            <a:ext cx="6343211" cy="9801791"/>
            <a:chOff x="608395" y="617305"/>
            <a:chExt cx="6343211" cy="980179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4EAE263-2DE8-DBD7-0126-1B4A2AE8A3BB}"/>
                </a:ext>
              </a:extLst>
            </p:cNvPr>
            <p:cNvGrpSpPr/>
            <p:nvPr/>
          </p:nvGrpSpPr>
          <p:grpSpPr>
            <a:xfrm>
              <a:off x="617305" y="7877644"/>
              <a:ext cx="6325390" cy="2197051"/>
              <a:chOff x="617305" y="7877644"/>
              <a:chExt cx="6325390" cy="2197051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40CF76E-22AD-90BA-BCE9-DC29927B3928}"/>
                  </a:ext>
                </a:extLst>
              </p:cNvPr>
              <p:cNvGrpSpPr/>
              <p:nvPr/>
            </p:nvGrpSpPr>
            <p:grpSpPr>
              <a:xfrm>
                <a:off x="617305" y="7877644"/>
                <a:ext cx="3047892" cy="2197051"/>
                <a:chOff x="617305" y="7877644"/>
                <a:chExt cx="3047892" cy="2197051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617305" y="7877644"/>
                  <a:ext cx="3047891" cy="219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95" h="787373">
                      <a:moveTo>
                        <a:pt x="25401" y="0"/>
                      </a:moveTo>
                      <a:lnTo>
                        <a:pt x="1066895" y="0"/>
                      </a:lnTo>
                      <a:cubicBezTo>
                        <a:pt x="1080923" y="0"/>
                        <a:pt x="1092295" y="11372"/>
                        <a:pt x="1092295" y="25401"/>
                      </a:cubicBezTo>
                      <a:lnTo>
                        <a:pt x="1092295" y="761973"/>
                      </a:lnTo>
                      <a:cubicBezTo>
                        <a:pt x="1092295" y="776001"/>
                        <a:pt x="1080923" y="787373"/>
                        <a:pt x="1066895" y="787373"/>
                      </a:cubicBezTo>
                      <a:lnTo>
                        <a:pt x="25401" y="787373"/>
                      </a:lnTo>
                      <a:cubicBezTo>
                        <a:pt x="11372" y="787373"/>
                        <a:pt x="0" y="776001"/>
                        <a:pt x="0" y="761973"/>
                      </a:cubicBezTo>
                      <a:lnTo>
                        <a:pt x="0" y="25401"/>
                      </a:lnTo>
                      <a:cubicBezTo>
                        <a:pt x="0" y="11372"/>
                        <a:pt x="11372" y="0"/>
                        <a:pt x="254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A58DF903-AD55-109F-BD92-95EAD68F11C9}"/>
                    </a:ext>
                  </a:extLst>
                </p:cNvPr>
                <p:cNvGrpSpPr/>
                <p:nvPr/>
              </p:nvGrpSpPr>
              <p:grpSpPr>
                <a:xfrm>
                  <a:off x="1031783" y="8574414"/>
                  <a:ext cx="2231044" cy="525294"/>
                  <a:chOff x="1031783" y="8574414"/>
                  <a:chExt cx="2231044" cy="525294"/>
                </a:xfrm>
              </p:grpSpPr>
              <p:sp>
                <p:nvSpPr>
                  <p:cNvPr id="16" name="Freeform 16"/>
                  <p:cNvSpPr/>
                  <p:nvPr/>
                </p:nvSpPr>
                <p:spPr>
                  <a:xfrm>
                    <a:off x="1031783" y="8574414"/>
                    <a:ext cx="2231044" cy="525294"/>
                  </a:xfrm>
                  <a:prstGeom prst="roundRect">
                    <a:avLst/>
                  </a:prstGeom>
                  <a:solidFill>
                    <a:srgbClr val="FAEFE0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Box 63"/>
                  <p:cNvSpPr txBox="1"/>
                  <p:nvPr/>
                </p:nvSpPr>
                <p:spPr>
                  <a:xfrm>
                    <a:off x="1179266" y="8712187"/>
                    <a:ext cx="1936077" cy="24974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Employees must complete mandatory </a:t>
                    </a:r>
                  </a:p>
                  <a:p>
                    <a:pPr marL="0" lvl="0" indent="0"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data privacy training annually</a:t>
                    </a:r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16074A3A-9065-627A-920C-7044701B1AE9}"/>
                    </a:ext>
                  </a:extLst>
                </p:cNvPr>
                <p:cNvGrpSpPr/>
                <p:nvPr/>
              </p:nvGrpSpPr>
              <p:grpSpPr>
                <a:xfrm>
                  <a:off x="1031783" y="9200293"/>
                  <a:ext cx="2231044" cy="525294"/>
                  <a:chOff x="1031783" y="9200293"/>
                  <a:chExt cx="2231044" cy="525294"/>
                </a:xfrm>
              </p:grpSpPr>
              <p:sp>
                <p:nvSpPr>
                  <p:cNvPr id="19" name="Freeform 19"/>
                  <p:cNvSpPr/>
                  <p:nvPr/>
                </p:nvSpPr>
                <p:spPr>
                  <a:xfrm>
                    <a:off x="1031783" y="9200293"/>
                    <a:ext cx="2231044" cy="525294"/>
                  </a:xfrm>
                  <a:prstGeom prst="roundRect">
                    <a:avLst/>
                  </a:prstGeom>
                  <a:solidFill>
                    <a:srgbClr val="FAEFE0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4" name="TextBox 64"/>
                  <p:cNvSpPr txBox="1"/>
                  <p:nvPr/>
                </p:nvSpPr>
                <p:spPr>
                  <a:xfrm>
                    <a:off x="1179266" y="9338066"/>
                    <a:ext cx="1936077" cy="24974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Immediate reporting of any suspected </a:t>
                    </a:r>
                  </a:p>
                  <a:p>
                    <a:pPr marL="0" lvl="0" indent="0"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data breaches to the IT Security team</a:t>
                    </a:r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937176C-BA4F-7242-0F8C-4634AA496CD8}"/>
                    </a:ext>
                  </a:extLst>
                </p:cNvPr>
                <p:cNvGrpSpPr/>
                <p:nvPr/>
              </p:nvGrpSpPr>
              <p:grpSpPr>
                <a:xfrm>
                  <a:off x="617305" y="8136264"/>
                  <a:ext cx="3047892" cy="180975"/>
                  <a:chOff x="617305" y="8136264"/>
                  <a:chExt cx="3047892" cy="180975"/>
                </a:xfrm>
              </p:grpSpPr>
              <p:sp>
                <p:nvSpPr>
                  <p:cNvPr id="13" name="AutoShape 13"/>
                  <p:cNvSpPr/>
                  <p:nvPr/>
                </p:nvSpPr>
                <p:spPr>
                  <a:xfrm>
                    <a:off x="3142360" y="8226751"/>
                    <a:ext cx="522837" cy="0"/>
                  </a:xfrm>
                  <a:prstGeom prst="line">
                    <a:avLst/>
                  </a:prstGeom>
                  <a:ln w="9525" cap="flat">
                    <a:solidFill>
                      <a:srgbClr val="350A7F">
                        <a:alpha val="49804"/>
                      </a:srgbClr>
                    </a:solidFill>
                    <a:prstDash val="solid"/>
                    <a:headEnd type="oval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" name="AutoShape 14"/>
                  <p:cNvSpPr/>
                  <p:nvPr/>
                </p:nvSpPr>
                <p:spPr>
                  <a:xfrm>
                    <a:off x="617305" y="8226751"/>
                    <a:ext cx="534945" cy="0"/>
                  </a:xfrm>
                  <a:prstGeom prst="line">
                    <a:avLst/>
                  </a:prstGeom>
                  <a:ln w="9525" cap="flat">
                    <a:solidFill>
                      <a:srgbClr val="350A7F">
                        <a:alpha val="49804"/>
                      </a:srgbClr>
                    </a:solidFill>
                    <a:prstDash val="solid"/>
                    <a:headEnd type="none" w="sm" len="sm"/>
                    <a:tailEnd type="oval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1179407" y="8136264"/>
                    <a:ext cx="1935796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Compliance Requirements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51F96A6-AC2E-1EF7-27CD-044387A3B6D9}"/>
                  </a:ext>
                </a:extLst>
              </p:cNvPr>
              <p:cNvGrpSpPr/>
              <p:nvPr/>
            </p:nvGrpSpPr>
            <p:grpSpPr>
              <a:xfrm>
                <a:off x="3893720" y="7877644"/>
                <a:ext cx="3048975" cy="2197051"/>
                <a:chOff x="3893720" y="7877644"/>
                <a:chExt cx="3048975" cy="2197051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3895007" y="7877644"/>
                  <a:ext cx="3047687" cy="219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22" h="787373">
                      <a:moveTo>
                        <a:pt x="25403" y="0"/>
                      </a:moveTo>
                      <a:lnTo>
                        <a:pt x="1066820" y="0"/>
                      </a:lnTo>
                      <a:cubicBezTo>
                        <a:pt x="1073557" y="0"/>
                        <a:pt x="1080018" y="2676"/>
                        <a:pt x="1084782" y="7440"/>
                      </a:cubicBezTo>
                      <a:cubicBezTo>
                        <a:pt x="1089546" y="12204"/>
                        <a:pt x="1092222" y="18665"/>
                        <a:pt x="1092222" y="25403"/>
                      </a:cubicBezTo>
                      <a:lnTo>
                        <a:pt x="1092222" y="761971"/>
                      </a:lnTo>
                      <a:cubicBezTo>
                        <a:pt x="1092222" y="768708"/>
                        <a:pt x="1089546" y="775169"/>
                        <a:pt x="1084782" y="779933"/>
                      </a:cubicBezTo>
                      <a:cubicBezTo>
                        <a:pt x="1080018" y="784697"/>
                        <a:pt x="1073557" y="787373"/>
                        <a:pt x="1066820" y="787373"/>
                      </a:cubicBezTo>
                      <a:lnTo>
                        <a:pt x="25403" y="787373"/>
                      </a:lnTo>
                      <a:cubicBezTo>
                        <a:pt x="18665" y="787373"/>
                        <a:pt x="12204" y="784697"/>
                        <a:pt x="7440" y="779933"/>
                      </a:cubicBezTo>
                      <a:cubicBezTo>
                        <a:pt x="2676" y="775169"/>
                        <a:pt x="0" y="768708"/>
                        <a:pt x="0" y="761971"/>
                      </a:cubicBezTo>
                      <a:lnTo>
                        <a:pt x="0" y="25403"/>
                      </a:lnTo>
                      <a:cubicBezTo>
                        <a:pt x="0" y="18665"/>
                        <a:pt x="2676" y="12204"/>
                        <a:pt x="7440" y="7440"/>
                      </a:cubicBezTo>
                      <a:cubicBezTo>
                        <a:pt x="12204" y="2676"/>
                        <a:pt x="18665" y="0"/>
                        <a:pt x="254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07D39218-29F4-CC11-5D60-241F9E0AE25E}"/>
                    </a:ext>
                  </a:extLst>
                </p:cNvPr>
                <p:cNvGrpSpPr/>
                <p:nvPr/>
              </p:nvGrpSpPr>
              <p:grpSpPr>
                <a:xfrm>
                  <a:off x="4208574" y="8630050"/>
                  <a:ext cx="2440463" cy="394971"/>
                  <a:chOff x="4208574" y="8630050"/>
                  <a:chExt cx="2440463" cy="394971"/>
                </a:xfrm>
              </p:grpSpPr>
              <p:sp>
                <p:nvSpPr>
                  <p:cNvPr id="68" name="Freeform 68"/>
                  <p:cNvSpPr/>
                  <p:nvPr/>
                </p:nvSpPr>
                <p:spPr>
                  <a:xfrm>
                    <a:off x="4208574" y="8698109"/>
                    <a:ext cx="258854" cy="258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AEFE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TextBox 70"/>
                  <p:cNvSpPr txBox="1"/>
                  <p:nvPr/>
                </p:nvSpPr>
                <p:spPr>
                  <a:xfrm>
                    <a:off x="4289871" y="8743001"/>
                    <a:ext cx="96259" cy="1690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20"/>
                      </a:lnSpc>
                    </a:pPr>
                    <a:r>
                      <a:rPr lang="en-US" sz="11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1</a:t>
                    </a:r>
                  </a:p>
                </p:txBody>
              </p:sp>
              <p:sp>
                <p:nvSpPr>
                  <p:cNvPr id="71" name="TextBox 71"/>
                  <p:cNvSpPr txBox="1"/>
                  <p:nvPr/>
                </p:nvSpPr>
                <p:spPr>
                  <a:xfrm>
                    <a:off x="4571026" y="8630050"/>
                    <a:ext cx="2078011" cy="394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474747"/>
                        </a:solidFill>
                        <a:latin typeface="Cabin"/>
                      </a:rPr>
                      <a:t>Data Privacy Training Modules are available on [Company Name’s Intranet] for comprehensive employee education</a:t>
                    </a: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7D87581F-CB52-7EF9-2679-3E55B2BD523F}"/>
                    </a:ext>
                  </a:extLst>
                </p:cNvPr>
                <p:cNvGrpSpPr/>
                <p:nvPr/>
              </p:nvGrpSpPr>
              <p:grpSpPr>
                <a:xfrm>
                  <a:off x="4208574" y="9216122"/>
                  <a:ext cx="2398557" cy="394971"/>
                  <a:chOff x="4208574" y="9216122"/>
                  <a:chExt cx="2398557" cy="394971"/>
                </a:xfrm>
              </p:grpSpPr>
              <p:sp>
                <p:nvSpPr>
                  <p:cNvPr id="74" name="Freeform 74"/>
                  <p:cNvSpPr/>
                  <p:nvPr/>
                </p:nvSpPr>
                <p:spPr>
                  <a:xfrm>
                    <a:off x="4208574" y="9284181"/>
                    <a:ext cx="258854" cy="258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AEFE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TextBox 76"/>
                  <p:cNvSpPr txBox="1"/>
                  <p:nvPr/>
                </p:nvSpPr>
                <p:spPr>
                  <a:xfrm>
                    <a:off x="4289871" y="9329073"/>
                    <a:ext cx="96259" cy="1690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20"/>
                      </a:lnSpc>
                    </a:pPr>
                    <a:r>
                      <a:rPr lang="en-US" sz="11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2</a:t>
                    </a:r>
                  </a:p>
                </p:txBody>
              </p:sp>
              <p:sp>
                <p:nvSpPr>
                  <p:cNvPr id="77" name="TextBox 77"/>
                  <p:cNvSpPr txBox="1"/>
                  <p:nvPr/>
                </p:nvSpPr>
                <p:spPr>
                  <a:xfrm>
                    <a:off x="4571026" y="9216122"/>
                    <a:ext cx="2036105" cy="394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474747"/>
                        </a:solidFill>
                        <a:latin typeface="Cabin"/>
                      </a:rPr>
                      <a:t>For prompt technical assistance, please contact the IT Help Desk at [Help Desk Email] or [Help Desk Phone]</a:t>
                    </a: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47DFBA5B-57F0-6D07-2282-4728B14EC460}"/>
                    </a:ext>
                  </a:extLst>
                </p:cNvPr>
                <p:cNvGrpSpPr/>
                <p:nvPr/>
              </p:nvGrpSpPr>
              <p:grpSpPr>
                <a:xfrm>
                  <a:off x="3893720" y="8136264"/>
                  <a:ext cx="3048975" cy="180975"/>
                  <a:chOff x="3893720" y="8136264"/>
                  <a:chExt cx="3048975" cy="180975"/>
                </a:xfrm>
              </p:grpSpPr>
              <p:sp>
                <p:nvSpPr>
                  <p:cNvPr id="21" name="AutoShape 21"/>
                  <p:cNvSpPr/>
                  <p:nvPr/>
                </p:nvSpPr>
                <p:spPr>
                  <a:xfrm>
                    <a:off x="3893720" y="8226751"/>
                    <a:ext cx="647989" cy="0"/>
                  </a:xfrm>
                  <a:prstGeom prst="line">
                    <a:avLst/>
                  </a:prstGeom>
                  <a:ln w="9525" cap="flat">
                    <a:solidFill>
                      <a:srgbClr val="350A7F">
                        <a:alpha val="49804"/>
                      </a:srgbClr>
                    </a:solidFill>
                    <a:prstDash val="solid"/>
                    <a:headEnd type="none" w="sm" len="sm"/>
                    <a:tailEnd type="oval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AutoShape 22"/>
                  <p:cNvSpPr/>
                  <p:nvPr/>
                </p:nvSpPr>
                <p:spPr>
                  <a:xfrm>
                    <a:off x="6301502" y="8226751"/>
                    <a:ext cx="641193" cy="0"/>
                  </a:xfrm>
                  <a:prstGeom prst="line">
                    <a:avLst/>
                  </a:prstGeom>
                  <a:ln w="9525" cap="flat">
                    <a:solidFill>
                      <a:srgbClr val="350A7F">
                        <a:alpha val="49804"/>
                      </a:srgbClr>
                    </a:solidFill>
                    <a:prstDash val="solid"/>
                    <a:headEnd type="oval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8" name="TextBox 78"/>
                  <p:cNvSpPr txBox="1"/>
                  <p:nvPr/>
                </p:nvSpPr>
                <p:spPr>
                  <a:xfrm>
                    <a:off x="4585103" y="8136264"/>
                    <a:ext cx="1673004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439"/>
                      </a:lnSpc>
                    </a:pPr>
                    <a:r>
                      <a:rPr lang="en-US" sz="12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Resources and Support</a:t>
                    </a:r>
                  </a:p>
                </p:txBody>
              </p:sp>
            </p:grp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9779FC4-1999-8A0E-6850-A1CC42DF9A59}"/>
                </a:ext>
              </a:extLst>
            </p:cNvPr>
            <p:cNvGrpSpPr/>
            <p:nvPr/>
          </p:nvGrpSpPr>
          <p:grpSpPr>
            <a:xfrm>
              <a:off x="608395" y="6013947"/>
              <a:ext cx="6343211" cy="1631607"/>
              <a:chOff x="608395" y="5946830"/>
              <a:chExt cx="6343211" cy="163160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608395" y="5946830"/>
                <a:ext cx="6343211" cy="1631607"/>
              </a:xfrm>
              <a:custGeom>
                <a:avLst/>
                <a:gdLst/>
                <a:ahLst/>
                <a:cxnLst/>
                <a:rect l="l" t="t" r="r" b="b"/>
                <a:pathLst>
                  <a:path w="2269646" h="583801">
                    <a:moveTo>
                      <a:pt x="12205" y="0"/>
                    </a:moveTo>
                    <a:lnTo>
                      <a:pt x="2257441" y="0"/>
                    </a:lnTo>
                    <a:cubicBezTo>
                      <a:pt x="2260678" y="0"/>
                      <a:pt x="2263783" y="1286"/>
                      <a:pt x="2266072" y="3575"/>
                    </a:cubicBezTo>
                    <a:cubicBezTo>
                      <a:pt x="2268360" y="5864"/>
                      <a:pt x="2269646" y="8968"/>
                      <a:pt x="2269646" y="12205"/>
                    </a:cubicBezTo>
                    <a:lnTo>
                      <a:pt x="2269646" y="571595"/>
                    </a:lnTo>
                    <a:cubicBezTo>
                      <a:pt x="2269646" y="574833"/>
                      <a:pt x="2268360" y="577937"/>
                      <a:pt x="2266072" y="580226"/>
                    </a:cubicBezTo>
                    <a:cubicBezTo>
                      <a:pt x="2263783" y="582515"/>
                      <a:pt x="2260678" y="583801"/>
                      <a:pt x="2257441" y="583801"/>
                    </a:cubicBezTo>
                    <a:lnTo>
                      <a:pt x="12205" y="583801"/>
                    </a:lnTo>
                    <a:cubicBezTo>
                      <a:pt x="8968" y="583801"/>
                      <a:pt x="5864" y="582515"/>
                      <a:pt x="3575" y="580226"/>
                    </a:cubicBezTo>
                    <a:cubicBezTo>
                      <a:pt x="1286" y="577937"/>
                      <a:pt x="0" y="574833"/>
                      <a:pt x="0" y="571595"/>
                    </a:cubicBezTo>
                    <a:lnTo>
                      <a:pt x="0" y="12205"/>
                    </a:lnTo>
                    <a:cubicBezTo>
                      <a:pt x="0" y="8968"/>
                      <a:pt x="1286" y="5864"/>
                      <a:pt x="3575" y="3575"/>
                    </a:cubicBezTo>
                    <a:cubicBezTo>
                      <a:pt x="5864" y="1286"/>
                      <a:pt x="8968" y="0"/>
                      <a:pt x="1220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107E02A-720B-9362-D69D-37A059D418CC}"/>
                  </a:ext>
                </a:extLst>
              </p:cNvPr>
              <p:cNvGrpSpPr/>
              <p:nvPr/>
            </p:nvGrpSpPr>
            <p:grpSpPr>
              <a:xfrm>
                <a:off x="1254744" y="6564396"/>
                <a:ext cx="5050512" cy="367871"/>
                <a:chOff x="1254744" y="6564396"/>
                <a:chExt cx="5050512" cy="367871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2328085" y="6564396"/>
                  <a:ext cx="985979" cy="367871"/>
                </a:xfrm>
                <a:prstGeom prst="roundRect">
                  <a:avLst/>
                </a:prstGeom>
                <a:solidFill>
                  <a:srgbClr val="FAEFE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3402099" y="6564396"/>
                  <a:ext cx="2903157" cy="367871"/>
                </a:xfrm>
                <a:prstGeom prst="roundRect">
                  <a:avLst/>
                </a:prstGeom>
                <a:solidFill>
                  <a:srgbClr val="FAEFE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/>
                <p:nvPr/>
              </p:nvSpPr>
              <p:spPr>
                <a:xfrm>
                  <a:off x="1254744" y="6564396"/>
                  <a:ext cx="985979" cy="367871"/>
                </a:xfrm>
                <a:prstGeom prst="roundRect">
                  <a:avLst/>
                </a:prstGeom>
                <a:solidFill>
                  <a:srgbClr val="FAEFE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1397355" y="6687578"/>
                  <a:ext cx="700757" cy="1215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960"/>
                    </a:lnSpc>
                  </a:pPr>
                  <a:r>
                    <a:rPr lang="en-US" sz="800" dirty="0">
                      <a:solidFill>
                        <a:srgbClr val="350A7F"/>
                      </a:solidFill>
                      <a:latin typeface="Cabin SemiBold" pitchFamily="2" charset="0"/>
                    </a:rPr>
                    <a:t>Employees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2451763" y="6686419"/>
                  <a:ext cx="738623" cy="1238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350A7F"/>
                      </a:solidFill>
                      <a:latin typeface="Cabin SemiBold" pitchFamily="2" charset="0"/>
                    </a:rPr>
                    <a:t>Contractors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3594013" y="6686419"/>
                  <a:ext cx="2519329" cy="1238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350A7F"/>
                      </a:solidFill>
                      <a:latin typeface="Cabin SemiBold" pitchFamily="2" charset="0"/>
                    </a:rPr>
                    <a:t>Third-party vendors with access to organizational data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5493635-38F4-28C8-6758-805C0B553CF7}"/>
                  </a:ext>
                </a:extLst>
              </p:cNvPr>
              <p:cNvGrpSpPr/>
              <p:nvPr/>
            </p:nvGrpSpPr>
            <p:grpSpPr>
              <a:xfrm>
                <a:off x="608395" y="6200943"/>
                <a:ext cx="6343210" cy="180975"/>
                <a:chOff x="608395" y="6200943"/>
                <a:chExt cx="6343210" cy="180975"/>
              </a:xfrm>
            </p:grpSpPr>
            <p:sp>
              <p:nvSpPr>
                <p:cNvPr id="26" name="AutoShape 26"/>
                <p:cNvSpPr/>
                <p:nvPr/>
              </p:nvSpPr>
              <p:spPr>
                <a:xfrm>
                  <a:off x="4574784" y="6291430"/>
                  <a:ext cx="2376821" cy="0"/>
                </a:xfrm>
                <a:prstGeom prst="line">
                  <a:avLst/>
                </a:prstGeom>
                <a:ln w="9525" cap="flat">
                  <a:solidFill>
                    <a:srgbClr val="350A7F">
                      <a:alpha val="49804"/>
                    </a:srgbClr>
                  </a:solidFill>
                  <a:prstDash val="solid"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>
                  <a:off x="608395" y="6291430"/>
                  <a:ext cx="2376821" cy="0"/>
                </a:xfrm>
                <a:prstGeom prst="line">
                  <a:avLst/>
                </a:prstGeom>
                <a:ln w="9525" cap="flat">
                  <a:solidFill>
                    <a:srgbClr val="350A7F">
                      <a:alpha val="49804"/>
                    </a:srgbClr>
                  </a:solidFill>
                  <a:prstDash val="solid"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2943498" y="6200943"/>
                  <a:ext cx="1673004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</a:pPr>
                  <a:r>
                    <a:rPr lang="en-US" sz="1200" dirty="0">
                      <a:solidFill>
                        <a:srgbClr val="350A7F"/>
                      </a:solidFill>
                      <a:latin typeface="Cabin SemiBold" pitchFamily="2" charset="0"/>
                    </a:rPr>
                    <a:t>Targeted individuals</a:t>
                  </a:r>
                </a:p>
              </p:txBody>
            </p:sp>
          </p:grpSp>
          <p:sp>
            <p:nvSpPr>
              <p:cNvPr id="83" name="TextBox 83"/>
              <p:cNvSpPr txBox="1"/>
              <p:nvPr/>
            </p:nvSpPr>
            <p:spPr>
              <a:xfrm>
                <a:off x="1210655" y="7092688"/>
                <a:ext cx="5138690" cy="1280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lang="en-US" sz="800" dirty="0">
                    <a:solidFill>
                      <a:srgbClr val="474747"/>
                    </a:solidFill>
                    <a:latin typeface="Cabin"/>
                  </a:rPr>
                  <a:t>Ensuring all stakeholders handling sensitive information adhere to the Data Privacy and Security Policy's guidelines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00EAFFF-878C-9A67-8A5F-07E4785E615C}"/>
                </a:ext>
              </a:extLst>
            </p:cNvPr>
            <p:cNvGrpSpPr/>
            <p:nvPr/>
          </p:nvGrpSpPr>
          <p:grpSpPr>
            <a:xfrm>
              <a:off x="608395" y="3898482"/>
              <a:ext cx="6343211" cy="1883373"/>
              <a:chOff x="608395" y="3894954"/>
              <a:chExt cx="6343211" cy="188337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608395" y="3894954"/>
                <a:ext cx="6343211" cy="1883373"/>
              </a:xfrm>
              <a:custGeom>
                <a:avLst/>
                <a:gdLst/>
                <a:ahLst/>
                <a:cxnLst/>
                <a:rect l="l" t="t" r="r" b="b"/>
                <a:pathLst>
                  <a:path w="2273264" h="677486">
                    <a:moveTo>
                      <a:pt x="12205" y="0"/>
                    </a:moveTo>
                    <a:lnTo>
                      <a:pt x="2261058" y="0"/>
                    </a:lnTo>
                    <a:cubicBezTo>
                      <a:pt x="2264296" y="0"/>
                      <a:pt x="2267400" y="1286"/>
                      <a:pt x="2269689" y="3575"/>
                    </a:cubicBezTo>
                    <a:cubicBezTo>
                      <a:pt x="2271978" y="5864"/>
                      <a:pt x="2273264" y="8968"/>
                      <a:pt x="2273264" y="12205"/>
                    </a:cubicBezTo>
                    <a:lnTo>
                      <a:pt x="2273264" y="665281"/>
                    </a:lnTo>
                    <a:cubicBezTo>
                      <a:pt x="2273264" y="668518"/>
                      <a:pt x="2271978" y="671622"/>
                      <a:pt x="2269689" y="673911"/>
                    </a:cubicBezTo>
                    <a:cubicBezTo>
                      <a:pt x="2267400" y="676200"/>
                      <a:pt x="2264296" y="677486"/>
                      <a:pt x="2261058" y="677486"/>
                    </a:cubicBezTo>
                    <a:lnTo>
                      <a:pt x="12205" y="677486"/>
                    </a:lnTo>
                    <a:cubicBezTo>
                      <a:pt x="8968" y="677486"/>
                      <a:pt x="5864" y="676200"/>
                      <a:pt x="3575" y="673911"/>
                    </a:cubicBezTo>
                    <a:cubicBezTo>
                      <a:pt x="1286" y="671622"/>
                      <a:pt x="0" y="668518"/>
                      <a:pt x="0" y="665281"/>
                    </a:cubicBezTo>
                    <a:lnTo>
                      <a:pt x="0" y="12205"/>
                    </a:lnTo>
                    <a:cubicBezTo>
                      <a:pt x="0" y="8968"/>
                      <a:pt x="1286" y="5864"/>
                      <a:pt x="3575" y="3575"/>
                    </a:cubicBezTo>
                    <a:cubicBezTo>
                      <a:pt x="5864" y="1286"/>
                      <a:pt x="8968" y="0"/>
                      <a:pt x="1220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7F6B1F1-276D-D824-D345-8D6D8F5E9E83}"/>
                  </a:ext>
                </a:extLst>
              </p:cNvPr>
              <p:cNvGrpSpPr/>
              <p:nvPr/>
            </p:nvGrpSpPr>
            <p:grpSpPr>
              <a:xfrm>
                <a:off x="938806" y="4578770"/>
                <a:ext cx="5682388" cy="857503"/>
                <a:chOff x="938806" y="4578770"/>
                <a:chExt cx="5682388" cy="857503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68AFDDC-ACBA-3E95-D050-32AE392F5B53}"/>
                    </a:ext>
                  </a:extLst>
                </p:cNvPr>
                <p:cNvGrpSpPr/>
                <p:nvPr/>
              </p:nvGrpSpPr>
              <p:grpSpPr>
                <a:xfrm>
                  <a:off x="938806" y="4578770"/>
                  <a:ext cx="1699575" cy="857503"/>
                  <a:chOff x="938806" y="4578770"/>
                  <a:chExt cx="1699575" cy="857503"/>
                </a:xfrm>
              </p:grpSpPr>
              <p:sp>
                <p:nvSpPr>
                  <p:cNvPr id="45" name="Freeform 45"/>
                  <p:cNvSpPr/>
                  <p:nvPr/>
                </p:nvSpPr>
                <p:spPr>
                  <a:xfrm>
                    <a:off x="1652682" y="4578770"/>
                    <a:ext cx="271822" cy="271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AEFE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1740464" y="4628956"/>
                    <a:ext cx="96259" cy="17145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20"/>
                      </a:lnSpc>
                    </a:pPr>
                    <a:r>
                      <a:rPr lang="en-US" sz="11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1</a:t>
                    </a:r>
                  </a:p>
                </p:txBody>
              </p:sp>
              <p:sp>
                <p:nvSpPr>
                  <p:cNvPr id="56" name="TextBox 56"/>
                  <p:cNvSpPr txBox="1"/>
                  <p:nvPr/>
                </p:nvSpPr>
                <p:spPr>
                  <a:xfrm>
                    <a:off x="938806" y="5168302"/>
                    <a:ext cx="1699575" cy="267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474747"/>
                        </a:solidFill>
                        <a:latin typeface="Cabin"/>
                      </a:rPr>
                      <a:t>Clearly defines categories of data </a:t>
                    </a:r>
                  </a:p>
                  <a:p>
                    <a:pPr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474747"/>
                        </a:solidFill>
                        <a:latin typeface="Cabin"/>
                      </a:rPr>
                      <a:t>and their handling requirements</a:t>
                    </a:r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1100286" y="4965952"/>
                    <a:ext cx="1376616" cy="1470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99"/>
                      </a:lnSpc>
                    </a:pPr>
                    <a:r>
                      <a:rPr lang="en-US" sz="999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Data Classification</a:t>
                    </a: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3DEFDBB-AB72-3A2A-579E-04A767E620D7}"/>
                    </a:ext>
                  </a:extLst>
                </p:cNvPr>
                <p:cNvGrpSpPr/>
                <p:nvPr/>
              </p:nvGrpSpPr>
              <p:grpSpPr>
                <a:xfrm>
                  <a:off x="2930212" y="4578770"/>
                  <a:ext cx="1699575" cy="857503"/>
                  <a:chOff x="2930213" y="4578770"/>
                  <a:chExt cx="1699575" cy="857503"/>
                </a:xfrm>
              </p:grpSpPr>
              <p:sp>
                <p:nvSpPr>
                  <p:cNvPr id="48" name="Freeform 48"/>
                  <p:cNvSpPr/>
                  <p:nvPr/>
                </p:nvSpPr>
                <p:spPr>
                  <a:xfrm>
                    <a:off x="3644089" y="4578770"/>
                    <a:ext cx="271822" cy="271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AEFE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3731871" y="4628956"/>
                    <a:ext cx="96259" cy="17145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20"/>
                      </a:lnSpc>
                    </a:pPr>
                    <a:r>
                      <a:rPr lang="en-US" sz="11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2</a:t>
                    </a:r>
                  </a:p>
                </p:txBody>
              </p:sp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2930213" y="5168302"/>
                    <a:ext cx="1699575" cy="267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474747"/>
                        </a:solidFill>
                        <a:latin typeface="Cabin"/>
                      </a:rPr>
                      <a:t>Specifies who has access to what types of data and under what circumstances</a:t>
                    </a:r>
                  </a:p>
                </p:txBody>
              </p:sp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3091692" y="4965952"/>
                    <a:ext cx="1376616" cy="1470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Access Controls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B8185303-0FA6-3500-B9E9-FE7008019360}"/>
                    </a:ext>
                  </a:extLst>
                </p:cNvPr>
                <p:cNvGrpSpPr/>
                <p:nvPr/>
              </p:nvGrpSpPr>
              <p:grpSpPr>
                <a:xfrm>
                  <a:off x="4921619" y="4578770"/>
                  <a:ext cx="1699575" cy="857503"/>
                  <a:chOff x="4921619" y="4578770"/>
                  <a:chExt cx="1699575" cy="857503"/>
                </a:xfrm>
              </p:grpSpPr>
              <p:sp>
                <p:nvSpPr>
                  <p:cNvPr id="51" name="Freeform 51"/>
                  <p:cNvSpPr/>
                  <p:nvPr/>
                </p:nvSpPr>
                <p:spPr>
                  <a:xfrm>
                    <a:off x="5635496" y="4578770"/>
                    <a:ext cx="271822" cy="271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AEFE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TextBox 55"/>
                  <p:cNvSpPr txBox="1"/>
                  <p:nvPr/>
                </p:nvSpPr>
                <p:spPr>
                  <a:xfrm>
                    <a:off x="5723277" y="4628956"/>
                    <a:ext cx="96259" cy="17145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20"/>
                      </a:lnSpc>
                    </a:pPr>
                    <a:r>
                      <a:rPr lang="en-US" sz="1100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3</a:t>
                    </a:r>
                  </a:p>
                </p:txBody>
              </p:sp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4921619" y="5168302"/>
                    <a:ext cx="1699575" cy="267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lang="en-US" sz="800" dirty="0">
                        <a:solidFill>
                          <a:srgbClr val="474747"/>
                        </a:solidFill>
                        <a:latin typeface="Cabin"/>
                      </a:rPr>
                      <a:t>Outlines procedures for detecting, reporting, and mitigating data breaches</a:t>
                    </a:r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5083099" y="4965952"/>
                    <a:ext cx="1376616" cy="1470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350A7F"/>
                        </a:solidFill>
                        <a:latin typeface="Cabin SemiBold" pitchFamily="2" charset="0"/>
                      </a:rPr>
                      <a:t>Data Breach Response</a:t>
                    </a:r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9E1EE8B-B9C7-4D77-32D0-DEBEC51397A4}"/>
                  </a:ext>
                </a:extLst>
              </p:cNvPr>
              <p:cNvGrpSpPr/>
              <p:nvPr/>
            </p:nvGrpSpPr>
            <p:grpSpPr>
              <a:xfrm>
                <a:off x="608395" y="4153576"/>
                <a:ext cx="6343210" cy="180975"/>
                <a:chOff x="608395" y="4153576"/>
                <a:chExt cx="6343210" cy="180975"/>
              </a:xfrm>
            </p:grpSpPr>
            <p:sp>
              <p:nvSpPr>
                <p:cNvPr id="5" name="AutoShape 5"/>
                <p:cNvSpPr/>
                <p:nvPr/>
              </p:nvSpPr>
              <p:spPr>
                <a:xfrm>
                  <a:off x="608395" y="4244063"/>
                  <a:ext cx="2567694" cy="0"/>
                </a:xfrm>
                <a:prstGeom prst="line">
                  <a:avLst/>
                </a:prstGeom>
                <a:ln w="9525" cap="flat">
                  <a:solidFill>
                    <a:srgbClr val="350A7F">
                      <a:alpha val="49804"/>
                    </a:srgbClr>
                  </a:solidFill>
                  <a:prstDash val="solid"/>
                  <a:headEnd type="none" w="sm" len="sm"/>
                  <a:tailEnd type="oval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>
                  <a:off x="4383911" y="4244063"/>
                  <a:ext cx="2567694" cy="0"/>
                </a:xfrm>
                <a:prstGeom prst="line">
                  <a:avLst/>
                </a:prstGeom>
                <a:ln w="9525" cap="flat">
                  <a:solidFill>
                    <a:srgbClr val="350A7F">
                      <a:alpha val="49804"/>
                    </a:srgbClr>
                  </a:solidFill>
                  <a:prstDash val="solid"/>
                  <a:headEnd type="oval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3271738" y="4153576"/>
                  <a:ext cx="1016524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</a:pPr>
                  <a:r>
                    <a:rPr lang="en-US" sz="1200" dirty="0">
                      <a:solidFill>
                        <a:srgbClr val="350A7F"/>
                      </a:solidFill>
                      <a:latin typeface="Cabin SemiBold" pitchFamily="2" charset="0"/>
                    </a:rPr>
                    <a:t>Key Provisions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81D88C-C1A6-5180-F5D0-E022D202FC0C}"/>
                </a:ext>
              </a:extLst>
            </p:cNvPr>
            <p:cNvGrpSpPr/>
            <p:nvPr/>
          </p:nvGrpSpPr>
          <p:grpSpPr>
            <a:xfrm>
              <a:off x="608395" y="1486049"/>
              <a:ext cx="6343211" cy="2180341"/>
              <a:chOff x="608395" y="1484286"/>
              <a:chExt cx="6343211" cy="2180341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608395" y="1484286"/>
                <a:ext cx="6343211" cy="2180341"/>
              </a:xfrm>
              <a:custGeom>
                <a:avLst/>
                <a:gdLst/>
                <a:ahLst/>
                <a:cxnLst/>
                <a:rect l="l" t="t" r="r" b="b"/>
                <a:pathLst>
                  <a:path w="2273264" h="781385">
                    <a:moveTo>
                      <a:pt x="12205" y="0"/>
                    </a:moveTo>
                    <a:lnTo>
                      <a:pt x="2261058" y="0"/>
                    </a:lnTo>
                    <a:cubicBezTo>
                      <a:pt x="2264296" y="0"/>
                      <a:pt x="2267400" y="1286"/>
                      <a:pt x="2269689" y="3575"/>
                    </a:cubicBezTo>
                    <a:cubicBezTo>
                      <a:pt x="2271978" y="5864"/>
                      <a:pt x="2273264" y="8968"/>
                      <a:pt x="2273264" y="12205"/>
                    </a:cubicBezTo>
                    <a:lnTo>
                      <a:pt x="2273264" y="769180"/>
                    </a:lnTo>
                    <a:cubicBezTo>
                      <a:pt x="2273264" y="772417"/>
                      <a:pt x="2271978" y="775521"/>
                      <a:pt x="2269689" y="777810"/>
                    </a:cubicBezTo>
                    <a:cubicBezTo>
                      <a:pt x="2267400" y="780099"/>
                      <a:pt x="2264296" y="781385"/>
                      <a:pt x="2261058" y="781385"/>
                    </a:cubicBezTo>
                    <a:lnTo>
                      <a:pt x="12205" y="781385"/>
                    </a:lnTo>
                    <a:cubicBezTo>
                      <a:pt x="8968" y="781385"/>
                      <a:pt x="5864" y="780099"/>
                      <a:pt x="3575" y="777810"/>
                    </a:cubicBezTo>
                    <a:cubicBezTo>
                      <a:pt x="1286" y="775521"/>
                      <a:pt x="0" y="772417"/>
                      <a:pt x="0" y="769180"/>
                    </a:cubicBezTo>
                    <a:lnTo>
                      <a:pt x="0" y="12205"/>
                    </a:lnTo>
                    <a:cubicBezTo>
                      <a:pt x="0" y="8968"/>
                      <a:pt x="1286" y="5864"/>
                      <a:pt x="3575" y="3575"/>
                    </a:cubicBezTo>
                    <a:cubicBezTo>
                      <a:pt x="5864" y="1286"/>
                      <a:pt x="8968" y="0"/>
                      <a:pt x="1220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4918019" y="1723012"/>
                <a:ext cx="1520680" cy="1702889"/>
              </a:xfrm>
              <a:custGeom>
                <a:avLst/>
                <a:gdLst/>
                <a:ahLst/>
                <a:cxnLst/>
                <a:rect l="l" t="t" r="r" b="b"/>
                <a:pathLst>
                  <a:path w="1520680" h="1702889">
                    <a:moveTo>
                      <a:pt x="0" y="0"/>
                    </a:moveTo>
                    <a:lnTo>
                      <a:pt x="1520680" y="0"/>
                    </a:lnTo>
                    <a:lnTo>
                      <a:pt x="1520680" y="1702889"/>
                    </a:lnTo>
                    <a:lnTo>
                      <a:pt x="0" y="1702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35F5F44-8B25-7D29-D56C-56EC19699E71}"/>
                  </a:ext>
                </a:extLst>
              </p:cNvPr>
              <p:cNvGrpSpPr/>
              <p:nvPr/>
            </p:nvGrpSpPr>
            <p:grpSpPr>
              <a:xfrm>
                <a:off x="949887" y="1919998"/>
                <a:ext cx="3275245" cy="1308918"/>
                <a:chOff x="949887" y="1916425"/>
                <a:chExt cx="3275245" cy="1308918"/>
              </a:xfrm>
            </p:grpSpPr>
            <p:sp>
              <p:nvSpPr>
                <p:cNvPr id="85" name="TextBox 85"/>
                <p:cNvSpPr txBox="1"/>
                <p:nvPr/>
              </p:nvSpPr>
              <p:spPr>
                <a:xfrm>
                  <a:off x="949887" y="1916425"/>
                  <a:ext cx="2687002" cy="4071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215"/>
                    </a:lnSpc>
                  </a:pPr>
                  <a:r>
                    <a:rPr lang="en-US" sz="2700" b="1" dirty="0">
                      <a:solidFill>
                        <a:srgbClr val="350A7F"/>
                      </a:solidFill>
                      <a:latin typeface="Cabin" pitchFamily="2" charset="0"/>
                    </a:rPr>
                    <a:t>Policy Fact Sheet</a:t>
                  </a:r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959936" y="2424794"/>
                  <a:ext cx="3265196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39"/>
                    </a:lnSpc>
                  </a:pPr>
                  <a:r>
                    <a:rPr lang="en-US" sz="1200" dirty="0">
                      <a:solidFill>
                        <a:srgbClr val="350A7F"/>
                      </a:solidFill>
                      <a:latin typeface="Cabin SemiBold" pitchFamily="2" charset="0"/>
                    </a:rPr>
                    <a:t>Information Security and Privacy Policy</a:t>
                  </a:r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959936" y="2708134"/>
                  <a:ext cx="3189606" cy="5172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00"/>
                    </a:lnSpc>
                  </a:pPr>
                  <a:r>
                    <a:rPr lang="en-US" sz="800" dirty="0">
                      <a:solidFill>
                        <a:srgbClr val="474747"/>
                      </a:solidFill>
                      <a:latin typeface="Cabin"/>
                    </a:rPr>
                    <a:t>Our Data Privacy and Security Policy ensures the confidentiality, integrity, and responsible handling of sensitive information, adhering to stringent privacy standards and safeguarding against unauthorized access or misuse, fostering a secure and trusted environment for our stakeholders</a:t>
                  </a:r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8F68D2-2761-6F5A-D82D-FF2D1A04CBE8}"/>
                </a:ext>
              </a:extLst>
            </p:cNvPr>
            <p:cNvGrpSpPr/>
            <p:nvPr/>
          </p:nvGrpSpPr>
          <p:grpSpPr>
            <a:xfrm>
              <a:off x="608395" y="617305"/>
              <a:ext cx="6343211" cy="636652"/>
              <a:chOff x="608395" y="617305"/>
              <a:chExt cx="6343211" cy="63665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608395" y="617305"/>
                <a:ext cx="6343211" cy="636652"/>
              </a:xfrm>
              <a:custGeom>
                <a:avLst/>
                <a:gdLst/>
                <a:ahLst/>
                <a:cxnLst/>
                <a:rect l="l" t="t" r="r" b="b"/>
                <a:pathLst>
                  <a:path w="2273264" h="228162">
                    <a:moveTo>
                      <a:pt x="12205" y="0"/>
                    </a:moveTo>
                    <a:lnTo>
                      <a:pt x="2261058" y="0"/>
                    </a:lnTo>
                    <a:cubicBezTo>
                      <a:pt x="2264296" y="0"/>
                      <a:pt x="2267400" y="1286"/>
                      <a:pt x="2269689" y="3575"/>
                    </a:cubicBezTo>
                    <a:cubicBezTo>
                      <a:pt x="2271978" y="5864"/>
                      <a:pt x="2273264" y="8968"/>
                      <a:pt x="2273264" y="12205"/>
                    </a:cubicBezTo>
                    <a:lnTo>
                      <a:pt x="2273264" y="215957"/>
                    </a:lnTo>
                    <a:cubicBezTo>
                      <a:pt x="2273264" y="219194"/>
                      <a:pt x="2271978" y="222298"/>
                      <a:pt x="2269689" y="224587"/>
                    </a:cubicBezTo>
                    <a:cubicBezTo>
                      <a:pt x="2267400" y="226876"/>
                      <a:pt x="2264296" y="228162"/>
                      <a:pt x="2261058" y="228162"/>
                    </a:cubicBezTo>
                    <a:lnTo>
                      <a:pt x="12205" y="228162"/>
                    </a:lnTo>
                    <a:cubicBezTo>
                      <a:pt x="8968" y="228162"/>
                      <a:pt x="5864" y="226876"/>
                      <a:pt x="3575" y="224587"/>
                    </a:cubicBezTo>
                    <a:cubicBezTo>
                      <a:pt x="1286" y="222298"/>
                      <a:pt x="0" y="219194"/>
                      <a:pt x="0" y="215957"/>
                    </a:cubicBezTo>
                    <a:lnTo>
                      <a:pt x="0" y="12205"/>
                    </a:lnTo>
                    <a:cubicBezTo>
                      <a:pt x="0" y="8968"/>
                      <a:pt x="1286" y="5864"/>
                      <a:pt x="3575" y="3575"/>
                    </a:cubicBezTo>
                    <a:cubicBezTo>
                      <a:pt x="5864" y="1286"/>
                      <a:pt x="8968" y="0"/>
                      <a:pt x="1220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961688" y="855859"/>
                <a:ext cx="2574862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350A7F"/>
                    </a:solidFill>
                    <a:latin typeface="Cabin SemiBold" pitchFamily="2" charset="0"/>
                  </a:rPr>
                  <a:t>Company Name</a:t>
                </a:r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3740153" y="855859"/>
                <a:ext cx="2858158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350A7F"/>
                    </a:solidFill>
                    <a:latin typeface="Cabin" pitchFamily="2" charset="0"/>
                  </a:rPr>
                  <a:t>Effective from </a:t>
                </a:r>
                <a:r>
                  <a:rPr lang="en-US" sz="1000" b="1" i="1" dirty="0">
                    <a:solidFill>
                      <a:srgbClr val="350A7F"/>
                    </a:solidFill>
                    <a:latin typeface="Cabin" pitchFamily="2" charset="0"/>
                  </a:rPr>
                  <a:t>- </a:t>
                </a:r>
                <a:r>
                  <a:rPr lang="en-US" sz="1000" i="1" dirty="0">
                    <a:solidFill>
                      <a:srgbClr val="350A7F"/>
                    </a:solidFill>
                    <a:latin typeface="Cabin SemiBold" pitchFamily="2" charset="0"/>
                  </a:rPr>
                  <a:t>February 28, 2025 </a:t>
                </a:r>
              </a:p>
            </p:txBody>
          </p:sp>
        </p:grpSp>
        <p:sp>
          <p:nvSpPr>
            <p:cNvPr id="91" name="TemplateLAB"/>
            <p:cNvSpPr/>
            <p:nvPr/>
          </p:nvSpPr>
          <p:spPr>
            <a:xfrm>
              <a:off x="3490250" y="10324056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196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Cabin SemiBold</vt:lpstr>
      <vt:lpstr>Cabin</vt:lpstr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17</cp:revision>
  <dcterms:created xsi:type="dcterms:W3CDTF">2006-08-16T00:00:00Z</dcterms:created>
  <dcterms:modified xsi:type="dcterms:W3CDTF">2024-02-22T03:27:14Z</dcterms:modified>
  <dc:identifier>DAF9bzJev8E</dc:identifier>
</cp:coreProperties>
</file>