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Poppins" panose="00000500000000000000" pitchFamily="2" charset="0"/>
      <p:regular r:id="rId4"/>
      <p:bold r:id="rId5"/>
      <p:italic r:id="rId6"/>
      <p:boldItalic r:id="rId7"/>
    </p:embeddedFont>
    <p:embeddedFont>
      <p:font typeface="Rubik" pitchFamily="2" charset="-79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25" d="100"/>
          <a:sy n="125" d="100"/>
        </p:scale>
        <p:origin x="1050" y="-3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4">
            <a:extLst>
              <a:ext uri="{FF2B5EF4-FFF2-40B4-BE49-F238E27FC236}">
                <a16:creationId xmlns:a16="http://schemas.microsoft.com/office/drawing/2014/main" id="{5D374880-8112-5756-8505-358D6660171D}"/>
              </a:ext>
            </a:extLst>
          </p:cNvPr>
          <p:cNvGrpSpPr/>
          <p:nvPr/>
        </p:nvGrpSpPr>
        <p:grpSpPr>
          <a:xfrm>
            <a:off x="551016" y="559726"/>
            <a:ext cx="6450181" cy="9876957"/>
            <a:chOff x="551016" y="559726"/>
            <a:chExt cx="6450181" cy="9876957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433D192-27C7-BA50-5CE2-23DBC6EFB3AA}"/>
                </a:ext>
              </a:extLst>
            </p:cNvPr>
            <p:cNvGrpSpPr/>
            <p:nvPr/>
          </p:nvGrpSpPr>
          <p:grpSpPr>
            <a:xfrm>
              <a:off x="562806" y="8948932"/>
              <a:ext cx="6429857" cy="1182528"/>
              <a:chOff x="562806" y="8948932"/>
              <a:chExt cx="6429857" cy="1182528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86B3A30F-F54B-C836-1220-4EC4445E132D}"/>
                  </a:ext>
                </a:extLst>
              </p:cNvPr>
              <p:cNvSpPr/>
              <p:nvPr/>
            </p:nvSpPr>
            <p:spPr>
              <a:xfrm>
                <a:off x="562806" y="8948932"/>
                <a:ext cx="6429857" cy="1182528"/>
              </a:xfrm>
              <a:prstGeom prst="roundRect">
                <a:avLst>
                  <a:gd name="adj" fmla="val 5697"/>
                </a:avLst>
              </a:prstGeom>
              <a:solidFill>
                <a:srgbClr val="FFFFFF"/>
              </a:solidFill>
              <a:ln w="9525" cap="sq">
                <a:solidFill>
                  <a:srgbClr val="CAB37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1953166" y="9278928"/>
                <a:ext cx="202321" cy="2023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29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 flipV="1">
                <a:off x="2054327" y="9455504"/>
                <a:ext cx="0" cy="671194"/>
              </a:xfrm>
              <a:prstGeom prst="line">
                <a:avLst/>
              </a:prstGeom>
              <a:ln w="9525" cap="flat">
                <a:solidFill>
                  <a:srgbClr val="FFE29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3602839" y="9280924"/>
                <a:ext cx="198331" cy="1983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29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 flipV="1">
                <a:off x="3702004" y="9455504"/>
                <a:ext cx="0" cy="671194"/>
              </a:xfrm>
              <a:prstGeom prst="line">
                <a:avLst/>
              </a:prstGeom>
              <a:ln w="9525" cap="flat">
                <a:solidFill>
                  <a:srgbClr val="FFE29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5323353" y="9280924"/>
                <a:ext cx="198331" cy="1983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29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 flipV="1">
                <a:off x="5422518" y="9455504"/>
                <a:ext cx="0" cy="671194"/>
              </a:xfrm>
              <a:prstGeom prst="line">
                <a:avLst/>
              </a:prstGeom>
              <a:ln w="9525" cap="flat">
                <a:solidFill>
                  <a:srgbClr val="FFE29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811295" y="9249971"/>
                <a:ext cx="712232" cy="3051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99"/>
                  </a:lnSpc>
                </a:pPr>
                <a:r>
                  <a:rPr lang="en-US" sz="999" b="1" spc="-17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Prevention </a:t>
                </a:r>
              </a:p>
              <a:p>
                <a:pPr marL="0" lvl="0" indent="0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spc="-17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Strategies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2155724" y="9494941"/>
                <a:ext cx="1160497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Incorporate yoga into your weekly routine for physical and mental health benefits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2035940" y="9311023"/>
                <a:ext cx="36773" cy="1333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7"/>
                  </a:lnSpc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1</a:t>
                </a:r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3803401" y="9494941"/>
                <a:ext cx="1233334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Attend certified yoga classes or follow online tutorials for proper technique learning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3674043" y="9311023"/>
                <a:ext cx="55923" cy="1333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7"/>
                  </a:lnSpc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2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5523915" y="9494941"/>
                <a:ext cx="1153140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Attune to your body, adapt poses for individual needs and limitations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5392927" y="9311023"/>
                <a:ext cx="59183" cy="1333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7"/>
                  </a:lnSpc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3</a:t>
                </a:r>
              </a:p>
            </p:txBody>
          </p:sp>
          <p:sp>
            <p:nvSpPr>
              <p:cNvPr id="114" name="AutoShape 17">
                <a:extLst>
                  <a:ext uri="{FF2B5EF4-FFF2-40B4-BE49-F238E27FC236}">
                    <a16:creationId xmlns:a16="http://schemas.microsoft.com/office/drawing/2014/main" id="{C10B6C5E-E9C5-946E-8018-D2CCCB082463}"/>
                  </a:ext>
                </a:extLst>
              </p:cNvPr>
              <p:cNvSpPr/>
              <p:nvPr/>
            </p:nvSpPr>
            <p:spPr>
              <a:xfrm>
                <a:off x="813561" y="9596878"/>
                <a:ext cx="678689" cy="0"/>
              </a:xfrm>
              <a:prstGeom prst="line">
                <a:avLst/>
              </a:prstGeom>
              <a:ln w="38100" cap="flat">
                <a:solidFill>
                  <a:srgbClr val="FFE29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10C1E86-75BD-6EE1-FA02-D73568860687}"/>
                </a:ext>
              </a:extLst>
            </p:cNvPr>
            <p:cNvGrpSpPr/>
            <p:nvPr/>
          </p:nvGrpSpPr>
          <p:grpSpPr>
            <a:xfrm>
              <a:off x="562807" y="3833554"/>
              <a:ext cx="6429856" cy="4968655"/>
              <a:chOff x="562807" y="3849018"/>
              <a:chExt cx="6429856" cy="4968655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47340C6-5291-EB8A-F682-46F62D82C94C}"/>
                  </a:ext>
                </a:extLst>
              </p:cNvPr>
              <p:cNvGrpSpPr/>
              <p:nvPr/>
            </p:nvGrpSpPr>
            <p:grpSpPr>
              <a:xfrm>
                <a:off x="562807" y="3849018"/>
                <a:ext cx="3138038" cy="4968655"/>
                <a:chOff x="562807" y="3849018"/>
                <a:chExt cx="3138038" cy="4968655"/>
              </a:xfrm>
            </p:grpSpPr>
            <p:sp>
              <p:nvSpPr>
                <p:cNvPr id="52" name="Freeform 4">
                  <a:extLst>
                    <a:ext uri="{FF2B5EF4-FFF2-40B4-BE49-F238E27FC236}">
                      <a16:creationId xmlns:a16="http://schemas.microsoft.com/office/drawing/2014/main" id="{6148592F-BECF-58BD-80AC-A3024DF94844}"/>
                    </a:ext>
                  </a:extLst>
                </p:cNvPr>
                <p:cNvSpPr/>
                <p:nvPr/>
              </p:nvSpPr>
              <p:spPr>
                <a:xfrm>
                  <a:off x="562807" y="3849018"/>
                  <a:ext cx="3138038" cy="4968655"/>
                </a:xfrm>
                <a:prstGeom prst="roundRect">
                  <a:avLst>
                    <a:gd name="adj" fmla="val 2206"/>
                  </a:avLst>
                </a:prstGeom>
                <a:solidFill>
                  <a:srgbClr val="FFFFFF"/>
                </a:solidFill>
                <a:ln w="9525" cap="sq">
                  <a:solidFill>
                    <a:srgbClr val="CAB37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813293" y="4354113"/>
                  <a:ext cx="528016" cy="0"/>
                </a:xfrm>
                <a:prstGeom prst="line">
                  <a:avLst/>
                </a:prstGeom>
                <a:ln w="38100" cap="flat">
                  <a:solidFill>
                    <a:srgbClr val="FFE29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809693" y="6666082"/>
                  <a:ext cx="2629299" cy="846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81" h="303485">
                      <a:moveTo>
                        <a:pt x="14722" y="0"/>
                      </a:moveTo>
                      <a:lnTo>
                        <a:pt x="927559" y="0"/>
                      </a:lnTo>
                      <a:cubicBezTo>
                        <a:pt x="931463" y="0"/>
                        <a:pt x="935208" y="1551"/>
                        <a:pt x="937969" y="4312"/>
                      </a:cubicBezTo>
                      <a:cubicBezTo>
                        <a:pt x="940730" y="7073"/>
                        <a:pt x="942281" y="10818"/>
                        <a:pt x="942281" y="14722"/>
                      </a:cubicBezTo>
                      <a:lnTo>
                        <a:pt x="942281" y="288763"/>
                      </a:lnTo>
                      <a:cubicBezTo>
                        <a:pt x="942281" y="292667"/>
                        <a:pt x="940730" y="296412"/>
                        <a:pt x="937969" y="299173"/>
                      </a:cubicBezTo>
                      <a:cubicBezTo>
                        <a:pt x="935208" y="301934"/>
                        <a:pt x="931463" y="303485"/>
                        <a:pt x="927559" y="303485"/>
                      </a:cubicBezTo>
                      <a:lnTo>
                        <a:pt x="14722" y="303485"/>
                      </a:lnTo>
                      <a:cubicBezTo>
                        <a:pt x="10818" y="303485"/>
                        <a:pt x="7073" y="301934"/>
                        <a:pt x="4312" y="299173"/>
                      </a:cubicBezTo>
                      <a:cubicBezTo>
                        <a:pt x="1551" y="296412"/>
                        <a:pt x="0" y="292667"/>
                        <a:pt x="0" y="288763"/>
                      </a:cubicBezTo>
                      <a:lnTo>
                        <a:pt x="0" y="14722"/>
                      </a:lnTo>
                      <a:cubicBezTo>
                        <a:pt x="0" y="10818"/>
                        <a:pt x="1551" y="7073"/>
                        <a:pt x="4312" y="4312"/>
                      </a:cubicBezTo>
                      <a:cubicBezTo>
                        <a:pt x="7073" y="1551"/>
                        <a:pt x="10818" y="0"/>
                        <a:pt x="14722" y="0"/>
                      </a:cubicBezTo>
                      <a:close/>
                    </a:path>
                  </a:pathLst>
                </a:custGeom>
                <a:solidFill>
                  <a:srgbClr val="534D46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809693" y="7674397"/>
                  <a:ext cx="2629299" cy="846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81" h="303485">
                      <a:moveTo>
                        <a:pt x="14722" y="0"/>
                      </a:moveTo>
                      <a:lnTo>
                        <a:pt x="927559" y="0"/>
                      </a:lnTo>
                      <a:cubicBezTo>
                        <a:pt x="931463" y="0"/>
                        <a:pt x="935208" y="1551"/>
                        <a:pt x="937969" y="4312"/>
                      </a:cubicBezTo>
                      <a:cubicBezTo>
                        <a:pt x="940730" y="7073"/>
                        <a:pt x="942281" y="10818"/>
                        <a:pt x="942281" y="14722"/>
                      </a:cubicBezTo>
                      <a:lnTo>
                        <a:pt x="942281" y="288763"/>
                      </a:lnTo>
                      <a:cubicBezTo>
                        <a:pt x="942281" y="292667"/>
                        <a:pt x="940730" y="296412"/>
                        <a:pt x="937969" y="299173"/>
                      </a:cubicBezTo>
                      <a:cubicBezTo>
                        <a:pt x="935208" y="301934"/>
                        <a:pt x="931463" y="303485"/>
                        <a:pt x="927559" y="303485"/>
                      </a:cubicBezTo>
                      <a:lnTo>
                        <a:pt x="14722" y="303485"/>
                      </a:lnTo>
                      <a:cubicBezTo>
                        <a:pt x="10818" y="303485"/>
                        <a:pt x="7073" y="301934"/>
                        <a:pt x="4312" y="299173"/>
                      </a:cubicBezTo>
                      <a:cubicBezTo>
                        <a:pt x="1551" y="296412"/>
                        <a:pt x="0" y="292667"/>
                        <a:pt x="0" y="288763"/>
                      </a:cubicBezTo>
                      <a:lnTo>
                        <a:pt x="0" y="14722"/>
                      </a:lnTo>
                      <a:cubicBezTo>
                        <a:pt x="0" y="10818"/>
                        <a:pt x="1551" y="7073"/>
                        <a:pt x="4312" y="4312"/>
                      </a:cubicBezTo>
                      <a:cubicBezTo>
                        <a:pt x="7073" y="1551"/>
                        <a:pt x="10818" y="0"/>
                        <a:pt x="14722" y="0"/>
                      </a:cubicBezTo>
                      <a:close/>
                    </a:path>
                  </a:pathLst>
                </a:custGeom>
                <a:solidFill>
                  <a:srgbClr val="534D46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 flipH="1">
                  <a:off x="2408732" y="6651545"/>
                  <a:ext cx="693236" cy="770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36" h="770263">
                      <a:moveTo>
                        <a:pt x="693236" y="0"/>
                      </a:moveTo>
                      <a:lnTo>
                        <a:pt x="0" y="0"/>
                      </a:lnTo>
                      <a:lnTo>
                        <a:pt x="0" y="770263"/>
                      </a:lnTo>
                      <a:lnTo>
                        <a:pt x="693236" y="770263"/>
                      </a:lnTo>
                      <a:lnTo>
                        <a:pt x="693236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1033940" y="7577026"/>
                  <a:ext cx="832365" cy="843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65" h="843970">
                      <a:moveTo>
                        <a:pt x="0" y="0"/>
                      </a:moveTo>
                      <a:lnTo>
                        <a:pt x="832365" y="0"/>
                      </a:lnTo>
                      <a:lnTo>
                        <a:pt x="832365" y="843970"/>
                      </a:lnTo>
                      <a:lnTo>
                        <a:pt x="0" y="8439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811295" y="4150081"/>
                  <a:ext cx="1595438" cy="1512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spc="-17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Physical Health Benefits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1033940" y="6823215"/>
                  <a:ext cx="107638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Better Posture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2126347" y="7831531"/>
                  <a:ext cx="107638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Pain Relief</a:t>
                  </a:r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809693" y="4649450"/>
                  <a:ext cx="2629299" cy="846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81" h="303485">
                      <a:moveTo>
                        <a:pt x="14722" y="0"/>
                      </a:moveTo>
                      <a:lnTo>
                        <a:pt x="927559" y="0"/>
                      </a:lnTo>
                      <a:cubicBezTo>
                        <a:pt x="931463" y="0"/>
                        <a:pt x="935208" y="1551"/>
                        <a:pt x="937969" y="4312"/>
                      </a:cubicBezTo>
                      <a:cubicBezTo>
                        <a:pt x="940730" y="7073"/>
                        <a:pt x="942281" y="10818"/>
                        <a:pt x="942281" y="14722"/>
                      </a:cubicBezTo>
                      <a:lnTo>
                        <a:pt x="942281" y="288763"/>
                      </a:lnTo>
                      <a:cubicBezTo>
                        <a:pt x="942281" y="292667"/>
                        <a:pt x="940730" y="296412"/>
                        <a:pt x="937969" y="299173"/>
                      </a:cubicBezTo>
                      <a:cubicBezTo>
                        <a:pt x="935208" y="301934"/>
                        <a:pt x="931463" y="303485"/>
                        <a:pt x="927559" y="303485"/>
                      </a:cubicBezTo>
                      <a:lnTo>
                        <a:pt x="14722" y="303485"/>
                      </a:lnTo>
                      <a:cubicBezTo>
                        <a:pt x="10818" y="303485"/>
                        <a:pt x="7073" y="301934"/>
                        <a:pt x="4312" y="299173"/>
                      </a:cubicBezTo>
                      <a:cubicBezTo>
                        <a:pt x="1551" y="296412"/>
                        <a:pt x="0" y="292667"/>
                        <a:pt x="0" y="288763"/>
                      </a:cubicBezTo>
                      <a:lnTo>
                        <a:pt x="0" y="14722"/>
                      </a:lnTo>
                      <a:cubicBezTo>
                        <a:pt x="0" y="10818"/>
                        <a:pt x="1551" y="7073"/>
                        <a:pt x="4312" y="4312"/>
                      </a:cubicBezTo>
                      <a:cubicBezTo>
                        <a:pt x="7073" y="1551"/>
                        <a:pt x="10818" y="0"/>
                        <a:pt x="14722" y="0"/>
                      </a:cubicBezTo>
                      <a:close/>
                    </a:path>
                  </a:pathLst>
                </a:custGeom>
                <a:solidFill>
                  <a:srgbClr val="534D46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 flipH="1">
                  <a:off x="2172268" y="4564521"/>
                  <a:ext cx="1119411" cy="82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411" h="828364">
                      <a:moveTo>
                        <a:pt x="1119411" y="0"/>
                      </a:moveTo>
                      <a:lnTo>
                        <a:pt x="0" y="0"/>
                      </a:lnTo>
                      <a:lnTo>
                        <a:pt x="0" y="828364"/>
                      </a:lnTo>
                      <a:lnTo>
                        <a:pt x="1119411" y="828364"/>
                      </a:lnTo>
                      <a:lnTo>
                        <a:pt x="1119411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1033940" y="4806584"/>
                  <a:ext cx="107638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u="none" strike="noStrike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Improved Flexibility</a:t>
                  </a:r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1033940" y="4952118"/>
                  <a:ext cx="1175533" cy="3407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postures enhance muscle flexibility, increasing overall range of motion</a:t>
                  </a:r>
                </a:p>
              </p:txBody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1033940" y="6968749"/>
                  <a:ext cx="1243605" cy="3407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promotes body awareness, correcting and maintaining good posture</a:t>
                  </a:r>
                </a:p>
              </p:txBody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2126347" y="7977065"/>
                  <a:ext cx="1165332" cy="3407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alleviates chronic pain, including lower back and arthritis discomfort</a:t>
                  </a:r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809693" y="5657766"/>
                  <a:ext cx="2629299" cy="846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81" h="303485">
                      <a:moveTo>
                        <a:pt x="14722" y="0"/>
                      </a:moveTo>
                      <a:lnTo>
                        <a:pt x="927559" y="0"/>
                      </a:lnTo>
                      <a:cubicBezTo>
                        <a:pt x="931463" y="0"/>
                        <a:pt x="935208" y="1551"/>
                        <a:pt x="937969" y="4312"/>
                      </a:cubicBezTo>
                      <a:cubicBezTo>
                        <a:pt x="940730" y="7073"/>
                        <a:pt x="942281" y="10818"/>
                        <a:pt x="942281" y="14722"/>
                      </a:cubicBezTo>
                      <a:lnTo>
                        <a:pt x="942281" y="288763"/>
                      </a:lnTo>
                      <a:cubicBezTo>
                        <a:pt x="942281" y="292667"/>
                        <a:pt x="940730" y="296412"/>
                        <a:pt x="937969" y="299173"/>
                      </a:cubicBezTo>
                      <a:cubicBezTo>
                        <a:pt x="935208" y="301934"/>
                        <a:pt x="931463" y="303485"/>
                        <a:pt x="927559" y="303485"/>
                      </a:cubicBezTo>
                      <a:lnTo>
                        <a:pt x="14722" y="303485"/>
                      </a:lnTo>
                      <a:cubicBezTo>
                        <a:pt x="10818" y="303485"/>
                        <a:pt x="7073" y="301934"/>
                        <a:pt x="4312" y="299173"/>
                      </a:cubicBezTo>
                      <a:cubicBezTo>
                        <a:pt x="1551" y="296412"/>
                        <a:pt x="0" y="292667"/>
                        <a:pt x="0" y="288763"/>
                      </a:cubicBezTo>
                      <a:lnTo>
                        <a:pt x="0" y="14722"/>
                      </a:lnTo>
                      <a:cubicBezTo>
                        <a:pt x="0" y="10818"/>
                        <a:pt x="1551" y="7073"/>
                        <a:pt x="4312" y="4312"/>
                      </a:cubicBezTo>
                      <a:cubicBezTo>
                        <a:pt x="7073" y="1551"/>
                        <a:pt x="10818" y="0"/>
                        <a:pt x="14722" y="0"/>
                      </a:cubicBezTo>
                      <a:close/>
                    </a:path>
                  </a:pathLst>
                </a:custGeom>
                <a:solidFill>
                  <a:srgbClr val="534D46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 flipH="1">
                  <a:off x="1043919" y="5549831"/>
                  <a:ext cx="835851" cy="876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51" h="876384">
                      <a:moveTo>
                        <a:pt x="835851" y="0"/>
                      </a:moveTo>
                      <a:lnTo>
                        <a:pt x="0" y="0"/>
                      </a:lnTo>
                      <a:lnTo>
                        <a:pt x="0" y="876384"/>
                      </a:lnTo>
                      <a:lnTo>
                        <a:pt x="835851" y="876384"/>
                      </a:lnTo>
                      <a:lnTo>
                        <a:pt x="835851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2123791" y="5814900"/>
                  <a:ext cx="107638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Increased Strength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2123791" y="5960434"/>
                  <a:ext cx="1139247" cy="3407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poses engage muscle groups, boosting strength and tone</a:t>
                  </a: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B4387E3-F7F3-2FA6-B88F-CB6EB64BBA14}"/>
                  </a:ext>
                </a:extLst>
              </p:cNvPr>
              <p:cNvGrpSpPr/>
              <p:nvPr/>
            </p:nvGrpSpPr>
            <p:grpSpPr>
              <a:xfrm>
                <a:off x="3854625" y="3849018"/>
                <a:ext cx="3138038" cy="4968655"/>
                <a:chOff x="3854625" y="3849018"/>
                <a:chExt cx="3138038" cy="4968655"/>
              </a:xfrm>
            </p:grpSpPr>
            <p:sp>
              <p:nvSpPr>
                <p:cNvPr id="56" name="Freeform 4">
                  <a:extLst>
                    <a:ext uri="{FF2B5EF4-FFF2-40B4-BE49-F238E27FC236}">
                      <a16:creationId xmlns:a16="http://schemas.microsoft.com/office/drawing/2014/main" id="{82339D76-D4B9-CAB8-9E40-7F132305119B}"/>
                    </a:ext>
                  </a:extLst>
                </p:cNvPr>
                <p:cNvSpPr/>
                <p:nvPr/>
              </p:nvSpPr>
              <p:spPr>
                <a:xfrm>
                  <a:off x="3854625" y="3849018"/>
                  <a:ext cx="3138038" cy="4968655"/>
                </a:xfrm>
                <a:prstGeom prst="roundRect">
                  <a:avLst>
                    <a:gd name="adj" fmla="val 2206"/>
                  </a:avLst>
                </a:prstGeom>
                <a:solidFill>
                  <a:srgbClr val="FFFFFF"/>
                </a:solidFill>
                <a:ln w="9525" cap="sq">
                  <a:solidFill>
                    <a:srgbClr val="CAB37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4118962" y="4354113"/>
                  <a:ext cx="439138" cy="0"/>
                </a:xfrm>
                <a:prstGeom prst="line">
                  <a:avLst/>
                </a:prstGeom>
                <a:ln w="38100" cap="flat">
                  <a:solidFill>
                    <a:srgbClr val="FFE29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42"/>
                <p:cNvSpPr/>
                <p:nvPr/>
              </p:nvSpPr>
              <p:spPr>
                <a:xfrm>
                  <a:off x="5681956" y="4319567"/>
                  <a:ext cx="1310707" cy="183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707" h="1839313">
                      <a:moveTo>
                        <a:pt x="0" y="0"/>
                      </a:moveTo>
                      <a:lnTo>
                        <a:pt x="1310707" y="0"/>
                      </a:lnTo>
                      <a:lnTo>
                        <a:pt x="1310707" y="1839313"/>
                      </a:lnTo>
                      <a:lnTo>
                        <a:pt x="0" y="18393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alphaModFix amt="19999"/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 r="-40329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43"/>
                <p:cNvSpPr/>
                <p:nvPr/>
              </p:nvSpPr>
              <p:spPr>
                <a:xfrm rot="5400000">
                  <a:off x="3832033" y="7425799"/>
                  <a:ext cx="1414465" cy="136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465" h="1369281">
                      <a:moveTo>
                        <a:pt x="0" y="0"/>
                      </a:moveTo>
                      <a:lnTo>
                        <a:pt x="1414465" y="0"/>
                      </a:lnTo>
                      <a:lnTo>
                        <a:pt x="1414465" y="1369281"/>
                      </a:lnTo>
                      <a:lnTo>
                        <a:pt x="0" y="1369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alphaModFix amt="19999"/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 r="-30035" b="-34326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Freeform 44"/>
                <p:cNvSpPr/>
                <p:nvPr/>
              </p:nvSpPr>
              <p:spPr>
                <a:xfrm>
                  <a:off x="6263293" y="4704160"/>
                  <a:ext cx="729370" cy="1450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70" h="1450169">
                      <a:moveTo>
                        <a:pt x="0" y="0"/>
                      </a:moveTo>
                      <a:lnTo>
                        <a:pt x="729370" y="0"/>
                      </a:lnTo>
                      <a:lnTo>
                        <a:pt x="729370" y="1450169"/>
                      </a:lnTo>
                      <a:lnTo>
                        <a:pt x="0" y="14501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>
                    <a:alphaModFix amt="25000"/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 t="-83" r="-27851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 flipH="1">
                  <a:off x="3854625" y="7232790"/>
                  <a:ext cx="771120" cy="1584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20" h="1584882">
                      <a:moveTo>
                        <a:pt x="771120" y="0"/>
                      </a:moveTo>
                      <a:lnTo>
                        <a:pt x="0" y="0"/>
                      </a:lnTo>
                      <a:lnTo>
                        <a:pt x="0" y="1584882"/>
                      </a:lnTo>
                      <a:lnTo>
                        <a:pt x="771120" y="1584882"/>
                      </a:lnTo>
                      <a:lnTo>
                        <a:pt x="771120" y="0"/>
                      </a:lnTo>
                      <a:close/>
                    </a:path>
                  </a:pathLst>
                </a:custGeom>
                <a:blipFill>
                  <a:blip r:embed="rId12">
                    <a:alphaModFix amt="25000"/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 r="-51399" b="-14650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>
                  <a:off x="5564208" y="4489955"/>
                  <a:ext cx="980500" cy="1803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500" h="1803219">
                      <a:moveTo>
                        <a:pt x="0" y="0"/>
                      </a:moveTo>
                      <a:lnTo>
                        <a:pt x="980501" y="0"/>
                      </a:lnTo>
                      <a:lnTo>
                        <a:pt x="980501" y="1803219"/>
                      </a:lnTo>
                      <a:lnTo>
                        <a:pt x="0" y="18032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47"/>
                <p:cNvSpPr/>
                <p:nvPr/>
              </p:nvSpPr>
              <p:spPr>
                <a:xfrm>
                  <a:off x="4286174" y="6822037"/>
                  <a:ext cx="779504" cy="169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504" h="1699191">
                      <a:moveTo>
                        <a:pt x="0" y="0"/>
                      </a:moveTo>
                      <a:lnTo>
                        <a:pt x="779504" y="0"/>
                      </a:lnTo>
                      <a:lnTo>
                        <a:pt x="779504" y="1699191"/>
                      </a:lnTo>
                      <a:lnTo>
                        <a:pt x="0" y="1699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4115362" y="4150081"/>
                  <a:ext cx="1603059" cy="1512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spc="-17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Mental Health Benefits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4137731" y="4806584"/>
                  <a:ext cx="107638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Stress Reduction</a:t>
                  </a:r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4137731" y="5814900"/>
                  <a:ext cx="107638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Improved Mood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4137731" y="4952118"/>
                  <a:ext cx="1130711" cy="5715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incorporates mindfulness and deep breathing techniques, which help reduce stress and promote relaxation</a:t>
                  </a:r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4137731" y="5960434"/>
                  <a:ext cx="1184051" cy="3407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stimulates endorphin release, enhancing mood and overall well-being</a:t>
                  </a:r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5564208" y="6948521"/>
                  <a:ext cx="1192321" cy="4561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Regular yoga improves sleep quality and duration, reducing insomnia and promoting restful sleep</a:t>
                  </a:r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5564208" y="7843384"/>
                  <a:ext cx="1248568" cy="5715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enhances self-awareness and emotional regulation, aiding in coping with life's challenges and cultivating resilience</a:t>
                  </a:r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5564208" y="6802987"/>
                  <a:ext cx="113503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Better Sleep</a:t>
                  </a:r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5564208" y="7697849"/>
                  <a:ext cx="1135039" cy="133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77"/>
                    </a:lnSpc>
                    <a:spcBef>
                      <a:spcPct val="0"/>
                    </a:spcBef>
                  </a:pPr>
                  <a:r>
                    <a:rPr lang="en-US" sz="750" b="1" dirty="0">
                      <a:solidFill>
                        <a:srgbClr val="534D46"/>
                      </a:solidFill>
                      <a:latin typeface="Poppins" panose="00000500000000000000" pitchFamily="2" charset="0"/>
                    </a:rPr>
                    <a:t>Emotional Balance</a:t>
                  </a:r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E928808-CF02-7972-DB0F-7DE8F676B3F0}"/>
                </a:ext>
              </a:extLst>
            </p:cNvPr>
            <p:cNvGrpSpPr/>
            <p:nvPr/>
          </p:nvGrpSpPr>
          <p:grpSpPr>
            <a:xfrm>
              <a:off x="562806" y="2504303"/>
              <a:ext cx="6429857" cy="1182528"/>
              <a:chOff x="562806" y="2504303"/>
              <a:chExt cx="6429857" cy="118252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62806" y="2504303"/>
                <a:ext cx="6429857" cy="1182528"/>
              </a:xfrm>
              <a:prstGeom prst="roundRect">
                <a:avLst>
                  <a:gd name="adj" fmla="val 5697"/>
                </a:avLst>
              </a:prstGeom>
              <a:solidFill>
                <a:srgbClr val="FFFFFF"/>
              </a:solidFill>
              <a:ln w="9525" cap="sq">
                <a:solidFill>
                  <a:srgbClr val="CAB37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813561" y="2948364"/>
                <a:ext cx="595854" cy="0"/>
              </a:xfrm>
              <a:prstGeom prst="line">
                <a:avLst/>
              </a:prstGeom>
              <a:ln w="38100" cap="flat">
                <a:solidFill>
                  <a:srgbClr val="FFE29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811295" y="2745996"/>
                <a:ext cx="753773" cy="1512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spc="-17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Key Facts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9E73176-0DD1-5A2B-8A3F-4F8DA8A79028}"/>
                  </a:ext>
                </a:extLst>
              </p:cNvPr>
              <p:cNvGrpSpPr/>
              <p:nvPr/>
            </p:nvGrpSpPr>
            <p:grpSpPr>
              <a:xfrm>
                <a:off x="1944178" y="2701078"/>
                <a:ext cx="1499008" cy="788977"/>
                <a:chOff x="1944178" y="2699652"/>
                <a:chExt cx="1499008" cy="7889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1944178" y="2699652"/>
                  <a:ext cx="1499008" cy="786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11" h="281729">
                      <a:moveTo>
                        <a:pt x="25823" y="0"/>
                      </a:moveTo>
                      <a:lnTo>
                        <a:pt x="511387" y="0"/>
                      </a:lnTo>
                      <a:cubicBezTo>
                        <a:pt x="525649" y="0"/>
                        <a:pt x="537211" y="11562"/>
                        <a:pt x="537211" y="25823"/>
                      </a:cubicBezTo>
                      <a:lnTo>
                        <a:pt x="537211" y="255906"/>
                      </a:lnTo>
                      <a:cubicBezTo>
                        <a:pt x="537211" y="270167"/>
                        <a:pt x="525649" y="281729"/>
                        <a:pt x="511387" y="281729"/>
                      </a:cubicBezTo>
                      <a:lnTo>
                        <a:pt x="25823" y="281729"/>
                      </a:lnTo>
                      <a:cubicBezTo>
                        <a:pt x="11562" y="281729"/>
                        <a:pt x="0" y="270167"/>
                        <a:pt x="0" y="255906"/>
                      </a:cubicBezTo>
                      <a:lnTo>
                        <a:pt x="0" y="25823"/>
                      </a:lnTo>
                      <a:cubicBezTo>
                        <a:pt x="0" y="11562"/>
                        <a:pt x="11562" y="0"/>
                        <a:pt x="25823" y="0"/>
                      </a:cubicBezTo>
                      <a:close/>
                    </a:path>
                  </a:pathLst>
                </a:custGeom>
                <a:solidFill>
                  <a:srgbClr val="FFE295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>
                  <a:off x="2978251" y="3020651"/>
                  <a:ext cx="461008" cy="467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08" h="467978">
                      <a:moveTo>
                        <a:pt x="0" y="0"/>
                      </a:moveTo>
                      <a:lnTo>
                        <a:pt x="461008" y="0"/>
                      </a:lnTo>
                      <a:lnTo>
                        <a:pt x="461008" y="467978"/>
                      </a:lnTo>
                      <a:lnTo>
                        <a:pt x="0" y="4679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 r="-25749" b="-30913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2155487" y="2864639"/>
                  <a:ext cx="1076389" cy="4561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Yoga, a millennia-old practice, continues to gain global popularity steadily and significantly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36591CF-345C-F8CF-34D8-45597501C887}"/>
                  </a:ext>
                </a:extLst>
              </p:cNvPr>
              <p:cNvGrpSpPr/>
              <p:nvPr/>
            </p:nvGrpSpPr>
            <p:grpSpPr>
              <a:xfrm>
                <a:off x="3595259" y="2702505"/>
                <a:ext cx="1499009" cy="786124"/>
                <a:chOff x="3595259" y="2699652"/>
                <a:chExt cx="1499009" cy="786124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3595259" y="2699652"/>
                  <a:ext cx="1499008" cy="786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11" h="281729">
                      <a:moveTo>
                        <a:pt x="25823" y="0"/>
                      </a:moveTo>
                      <a:lnTo>
                        <a:pt x="511387" y="0"/>
                      </a:lnTo>
                      <a:cubicBezTo>
                        <a:pt x="525649" y="0"/>
                        <a:pt x="537211" y="11562"/>
                        <a:pt x="537211" y="25823"/>
                      </a:cubicBezTo>
                      <a:lnTo>
                        <a:pt x="537211" y="255906"/>
                      </a:lnTo>
                      <a:cubicBezTo>
                        <a:pt x="537211" y="270167"/>
                        <a:pt x="525649" y="281729"/>
                        <a:pt x="511387" y="281729"/>
                      </a:cubicBezTo>
                      <a:lnTo>
                        <a:pt x="25823" y="281729"/>
                      </a:lnTo>
                      <a:cubicBezTo>
                        <a:pt x="11562" y="281729"/>
                        <a:pt x="0" y="270167"/>
                        <a:pt x="0" y="255906"/>
                      </a:cubicBezTo>
                      <a:lnTo>
                        <a:pt x="0" y="25823"/>
                      </a:lnTo>
                      <a:cubicBezTo>
                        <a:pt x="0" y="11562"/>
                        <a:pt x="11562" y="0"/>
                        <a:pt x="25823" y="0"/>
                      </a:cubicBezTo>
                      <a:close/>
                    </a:path>
                  </a:pathLst>
                </a:custGeom>
                <a:solidFill>
                  <a:srgbClr val="FFE295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Freeform 13"/>
                <p:cNvSpPr/>
                <p:nvPr/>
              </p:nvSpPr>
              <p:spPr>
                <a:xfrm>
                  <a:off x="4601560" y="2989920"/>
                  <a:ext cx="492708" cy="4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708" h="495308">
                      <a:moveTo>
                        <a:pt x="0" y="0"/>
                      </a:moveTo>
                      <a:lnTo>
                        <a:pt x="492708" y="0"/>
                      </a:lnTo>
                      <a:lnTo>
                        <a:pt x="492708" y="495308"/>
                      </a:lnTo>
                      <a:lnTo>
                        <a:pt x="0" y="49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 r="-12415" b="-14532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3806569" y="2864639"/>
                  <a:ext cx="1076389" cy="4561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Scientific studies affirm yoga's positive impact </a:t>
                  </a:r>
                </a:p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on both physical and mental health outcomes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AD5818B-6C33-57B2-2FBE-52B771297BA8}"/>
                  </a:ext>
                </a:extLst>
              </p:cNvPr>
              <p:cNvGrpSpPr/>
              <p:nvPr/>
            </p:nvGrpSpPr>
            <p:grpSpPr>
              <a:xfrm>
                <a:off x="5246341" y="2702505"/>
                <a:ext cx="1499008" cy="786124"/>
                <a:chOff x="5246341" y="2702505"/>
                <a:chExt cx="1499008" cy="786124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5246341" y="2702505"/>
                  <a:ext cx="1499008" cy="786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11" h="281729">
                      <a:moveTo>
                        <a:pt x="25823" y="0"/>
                      </a:moveTo>
                      <a:lnTo>
                        <a:pt x="511387" y="0"/>
                      </a:lnTo>
                      <a:cubicBezTo>
                        <a:pt x="525649" y="0"/>
                        <a:pt x="537211" y="11562"/>
                        <a:pt x="537211" y="25823"/>
                      </a:cubicBezTo>
                      <a:lnTo>
                        <a:pt x="537211" y="255906"/>
                      </a:lnTo>
                      <a:cubicBezTo>
                        <a:pt x="537211" y="270167"/>
                        <a:pt x="525649" y="281729"/>
                        <a:pt x="511387" y="281729"/>
                      </a:cubicBezTo>
                      <a:lnTo>
                        <a:pt x="25823" y="281729"/>
                      </a:lnTo>
                      <a:cubicBezTo>
                        <a:pt x="11562" y="281729"/>
                        <a:pt x="0" y="270167"/>
                        <a:pt x="0" y="255906"/>
                      </a:cubicBezTo>
                      <a:lnTo>
                        <a:pt x="0" y="25823"/>
                      </a:lnTo>
                      <a:cubicBezTo>
                        <a:pt x="0" y="11562"/>
                        <a:pt x="11562" y="0"/>
                        <a:pt x="25823" y="0"/>
                      </a:cubicBezTo>
                      <a:close/>
                    </a:path>
                  </a:pathLst>
                </a:custGeom>
                <a:solidFill>
                  <a:srgbClr val="FFE295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97"/>
                <p:cNvSpPr/>
                <p:nvPr/>
              </p:nvSpPr>
              <p:spPr>
                <a:xfrm>
                  <a:off x="6256940" y="3020651"/>
                  <a:ext cx="484809" cy="46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09" h="461827">
                      <a:moveTo>
                        <a:pt x="0" y="0"/>
                      </a:moveTo>
                      <a:lnTo>
                        <a:pt x="484809" y="0"/>
                      </a:lnTo>
                      <a:lnTo>
                        <a:pt x="484809" y="461827"/>
                      </a:lnTo>
                      <a:lnTo>
                        <a:pt x="0" y="4618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 r="-32400" b="-7890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5457650" y="2867492"/>
                  <a:ext cx="982763" cy="4561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Yoga is universally accessible to people </a:t>
                  </a:r>
                </a:p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of all ages, abilities, </a:t>
                  </a:r>
                </a:p>
                <a:p>
                  <a:pPr>
                    <a:lnSpc>
                      <a:spcPts val="910"/>
                    </a:lnSpc>
                  </a:pPr>
                  <a:r>
                    <a:rPr lang="en-US" sz="650" dirty="0">
                      <a:solidFill>
                        <a:srgbClr val="3D3D3D"/>
                      </a:solidFill>
                      <a:latin typeface="Poppins" panose="00000500000000000000" pitchFamily="2" charset="0"/>
                    </a:rPr>
                    <a:t>and fitness levels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1A7EA80-0BFB-DBE4-7D67-EEF96FB8B2F7}"/>
                </a:ext>
              </a:extLst>
            </p:cNvPr>
            <p:cNvGrpSpPr/>
            <p:nvPr/>
          </p:nvGrpSpPr>
          <p:grpSpPr>
            <a:xfrm>
              <a:off x="551016" y="559726"/>
              <a:ext cx="6450181" cy="1393179"/>
              <a:chOff x="551016" y="559726"/>
              <a:chExt cx="6450181" cy="1393179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115362" y="907366"/>
                <a:ext cx="2885835" cy="1002172"/>
              </a:xfrm>
              <a:custGeom>
                <a:avLst/>
                <a:gdLst/>
                <a:ahLst/>
                <a:cxnLst/>
                <a:rect l="l" t="t" r="r" b="b"/>
                <a:pathLst>
                  <a:path w="2885835" h="1002172">
                    <a:moveTo>
                      <a:pt x="0" y="0"/>
                    </a:moveTo>
                    <a:lnTo>
                      <a:pt x="2885835" y="0"/>
                    </a:lnTo>
                    <a:lnTo>
                      <a:pt x="2885835" y="1002172"/>
                    </a:lnTo>
                    <a:lnTo>
                      <a:pt x="0" y="10021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560540" y="559726"/>
                <a:ext cx="1987455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315"/>
                  </a:lnSpc>
                  <a:spcBef>
                    <a:spcPct val="0"/>
                  </a:spcBef>
                </a:pPr>
                <a:r>
                  <a:rPr lang="en-US" sz="1096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Health Fact Sheet</a:t>
                </a:r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551016" y="812117"/>
                <a:ext cx="3219460" cy="7143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727"/>
                  </a:lnSpc>
                </a:pPr>
                <a:r>
                  <a:rPr lang="en-US" sz="2250" b="1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Benefits of Yoga </a:t>
                </a:r>
              </a:p>
              <a:p>
                <a:pPr algn="just">
                  <a:lnSpc>
                    <a:spcPts val="2727"/>
                  </a:lnSpc>
                  <a:spcBef>
                    <a:spcPct val="0"/>
                  </a:spcBef>
                </a:pPr>
                <a:r>
                  <a:rPr lang="en-US" sz="2250" b="1" dirty="0">
                    <a:solidFill>
                      <a:srgbClr val="534D46"/>
                    </a:solidFill>
                    <a:latin typeface="Poppins" panose="00000500000000000000" pitchFamily="2" charset="0"/>
                  </a:rPr>
                  <a:t>for Physical Health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560540" y="1612171"/>
                <a:ext cx="3243763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10"/>
                  </a:lnSpc>
                </a:pPr>
                <a:r>
                  <a:rPr lang="en-US" sz="650" b="1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Yoga</a:t>
                </a:r>
                <a:r>
                  <a:rPr lang="en-US" sz="650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 is an ancient practice that encompasses physical postures, breathing techniques, and meditation. It offers numerous benefits for both physical </a:t>
                </a:r>
              </a:p>
              <a:p>
                <a:pPr>
                  <a:lnSpc>
                    <a:spcPts val="910"/>
                  </a:lnSpc>
                </a:pPr>
                <a:r>
                  <a:rPr lang="en-US" sz="650" dirty="0">
                    <a:solidFill>
                      <a:srgbClr val="3D3D3D"/>
                    </a:solidFill>
                    <a:latin typeface="Poppins" panose="00000500000000000000" pitchFamily="2" charset="0"/>
                  </a:rPr>
                  <a:t>and mental well-being, making it a valuable addition to a healthy lifestyle</a:t>
                </a:r>
              </a:p>
            </p:txBody>
          </p:sp>
        </p:grpSp>
        <p:sp>
          <p:nvSpPr>
            <p:cNvPr id="64" name="TemplateLAB"/>
            <p:cNvSpPr/>
            <p:nvPr/>
          </p:nvSpPr>
          <p:spPr>
            <a:xfrm>
              <a:off x="3492000" y="10341643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249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Rubik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17</cp:revision>
  <dcterms:created xsi:type="dcterms:W3CDTF">2006-08-16T00:00:00Z</dcterms:created>
  <dcterms:modified xsi:type="dcterms:W3CDTF">2024-02-23T09:32:54Z</dcterms:modified>
  <dc:identifier>DAF9bzJev8E</dc:identifier>
</cp:coreProperties>
</file>