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2" r:id="rId2"/>
  </p:sldIdLst>
  <p:sldSz cx="7556500" cy="10693400"/>
  <p:notesSz cx="6858000" cy="9144000"/>
  <p:embeddedFontLst>
    <p:embeddedFont>
      <p:font typeface="Rubik" pitchFamily="2" charset="-79"/>
      <p:regular r:id="rId4"/>
      <p:bold r:id="rId5"/>
      <p:italic r:id="rId6"/>
      <p:boldItalic r:id="rId7"/>
    </p:embeddedFont>
    <p:embeddedFont>
      <p:font typeface="Rubik Light" pitchFamily="2" charset="-79"/>
      <p:regular r:id="rId8"/>
      <p:italic r:id="rId9"/>
    </p:embeddedFont>
    <p:embeddedFont>
      <p:font typeface="Rubik SemiBold" pitchFamily="2" charset="-79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081" autoAdjust="0"/>
  </p:normalViewPr>
  <p:slideViewPr>
    <p:cSldViewPr>
      <p:cViewPr>
        <p:scale>
          <a:sx n="150" d="100"/>
          <a:sy n="15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DFFE4651-24BB-48C7-9056-A00F70CE701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itchFamily="2" charset="-79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itchFamily="2" charset="-79"/>
              </a:defRPr>
            </a:lvl1pPr>
          </a:lstStyle>
          <a:p>
            <a:fld id="{CB2349F4-D098-44FC-B4F2-B79973FDB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5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7">
            <a:extLst>
              <a:ext uri="{FF2B5EF4-FFF2-40B4-BE49-F238E27FC236}">
                <a16:creationId xmlns:a16="http://schemas.microsoft.com/office/drawing/2014/main" id="{97F4EDF8-CB3C-DF50-4CAE-8A0CFCAB1065}"/>
              </a:ext>
            </a:extLst>
          </p:cNvPr>
          <p:cNvGrpSpPr/>
          <p:nvPr/>
        </p:nvGrpSpPr>
        <p:grpSpPr>
          <a:xfrm>
            <a:off x="-2" y="-1"/>
            <a:ext cx="7556502" cy="10693401"/>
            <a:chOff x="-2" y="-1"/>
            <a:chExt cx="7556502" cy="106934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39D9FF-38B7-17E4-2761-B06B7D01E0DF}"/>
                </a:ext>
              </a:extLst>
            </p:cNvPr>
            <p:cNvGrpSpPr/>
            <p:nvPr/>
          </p:nvGrpSpPr>
          <p:grpSpPr>
            <a:xfrm>
              <a:off x="-2" y="-1"/>
              <a:ext cx="7556502" cy="10693401"/>
              <a:chOff x="-2" y="-1"/>
              <a:chExt cx="7556502" cy="10693401"/>
            </a:xfrm>
          </p:grpSpPr>
          <p:sp>
            <p:nvSpPr>
              <p:cNvPr id="4" name="Freeform 2">
                <a:extLst>
                  <a:ext uri="{FF2B5EF4-FFF2-40B4-BE49-F238E27FC236}">
                    <a16:creationId xmlns:a16="http://schemas.microsoft.com/office/drawing/2014/main" id="{211B947E-B240-9DAF-CB97-FFA083F5EF9B}"/>
                  </a:ext>
                </a:extLst>
              </p:cNvPr>
              <p:cNvSpPr/>
              <p:nvPr/>
            </p:nvSpPr>
            <p:spPr>
              <a:xfrm>
                <a:off x="6140524" y="-1"/>
                <a:ext cx="1415976" cy="6796561"/>
              </a:xfrm>
              <a:custGeom>
                <a:avLst/>
                <a:gdLst/>
                <a:ahLst/>
                <a:cxnLst/>
                <a:rect l="l" t="t" r="r" b="b"/>
                <a:pathLst>
                  <a:path w="5044626" h="7194324">
                    <a:moveTo>
                      <a:pt x="0" y="0"/>
                    </a:moveTo>
                    <a:lnTo>
                      <a:pt x="5044626" y="0"/>
                    </a:lnTo>
                    <a:lnTo>
                      <a:pt x="5044626" y="7194325"/>
                    </a:lnTo>
                    <a:lnTo>
                      <a:pt x="0" y="719432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3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3" t="-5852" r="-256263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id="{1B9BF37A-06BC-ADC8-D42F-F96E1A855786}"/>
                  </a:ext>
                </a:extLst>
              </p:cNvPr>
              <p:cNvSpPr/>
              <p:nvPr/>
            </p:nvSpPr>
            <p:spPr>
              <a:xfrm flipH="1">
                <a:off x="-2" y="6338838"/>
                <a:ext cx="3278313" cy="4354562"/>
              </a:xfrm>
              <a:custGeom>
                <a:avLst/>
                <a:gdLst/>
                <a:ahLst/>
                <a:cxnLst/>
                <a:rect l="l" t="t" r="r" b="b"/>
                <a:pathLst>
                  <a:path w="5044626" h="7194324">
                    <a:moveTo>
                      <a:pt x="5044626" y="0"/>
                    </a:moveTo>
                    <a:lnTo>
                      <a:pt x="0" y="0"/>
                    </a:lnTo>
                    <a:lnTo>
                      <a:pt x="0" y="7194324"/>
                    </a:lnTo>
                    <a:lnTo>
                      <a:pt x="5044626" y="7194324"/>
                    </a:lnTo>
                    <a:lnTo>
                      <a:pt x="5044626" y="0"/>
                    </a:lnTo>
                    <a:close/>
                  </a:path>
                </a:pathLst>
              </a:custGeom>
              <a:blipFill>
                <a:blip r:embed="rId2">
                  <a:alphaModFix amt="3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53879" b="-6521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77FB1C4-2839-8F65-A41F-ABCE5A3FE6E5}"/>
                </a:ext>
              </a:extLst>
            </p:cNvPr>
            <p:cNvGrpSpPr/>
            <p:nvPr/>
          </p:nvGrpSpPr>
          <p:grpSpPr>
            <a:xfrm>
              <a:off x="504479" y="6194191"/>
              <a:ext cx="6549293" cy="3991580"/>
              <a:chOff x="504479" y="6194191"/>
              <a:chExt cx="6549293" cy="399158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506229" y="6194191"/>
                <a:ext cx="6547543" cy="317099"/>
              </a:xfrm>
              <a:prstGeom prst="roundRect">
                <a:avLst/>
              </a:prstGeom>
              <a:solidFill>
                <a:srgbClr val="F8732C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Freeform 89"/>
              <p:cNvSpPr/>
              <p:nvPr/>
            </p:nvSpPr>
            <p:spPr>
              <a:xfrm>
                <a:off x="504479" y="6590492"/>
                <a:ext cx="6547543" cy="3595279"/>
              </a:xfrm>
              <a:prstGeom prst="roundRect">
                <a:avLst>
                  <a:gd name="adj" fmla="val 246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19D168FA-293C-4126-E943-9AAE2657AFE3}"/>
                  </a:ext>
                </a:extLst>
              </p:cNvPr>
              <p:cNvGrpSpPr/>
              <p:nvPr/>
            </p:nvGrpSpPr>
            <p:grpSpPr>
              <a:xfrm>
                <a:off x="686573" y="6760885"/>
                <a:ext cx="3032549" cy="1554072"/>
                <a:chOff x="686573" y="6760885"/>
                <a:chExt cx="3032549" cy="1554072"/>
              </a:xfrm>
            </p:grpSpPr>
            <p:sp>
              <p:nvSpPr>
                <p:cNvPr id="92" name="Freeform 92"/>
                <p:cNvSpPr/>
                <p:nvPr/>
              </p:nvSpPr>
              <p:spPr>
                <a:xfrm>
                  <a:off x="686573" y="6760885"/>
                  <a:ext cx="3032549" cy="1554072"/>
                </a:xfrm>
                <a:prstGeom prst="roundRect">
                  <a:avLst>
                    <a:gd name="adj" fmla="val 5390"/>
                  </a:avLst>
                </a:prstGeom>
                <a:solidFill>
                  <a:srgbClr val="FDEDD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Freeform 95"/>
                <p:cNvSpPr/>
                <p:nvPr/>
              </p:nvSpPr>
              <p:spPr>
                <a:xfrm>
                  <a:off x="1209122" y="7639552"/>
                  <a:ext cx="1987451" cy="13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465" h="145395">
                      <a:moveTo>
                        <a:pt x="1089733" y="0"/>
                      </a:moveTo>
                      <a:cubicBezTo>
                        <a:pt x="487890" y="0"/>
                        <a:pt x="0" y="32548"/>
                        <a:pt x="0" y="72697"/>
                      </a:cubicBezTo>
                      <a:cubicBezTo>
                        <a:pt x="0" y="112847"/>
                        <a:pt x="487890" y="145395"/>
                        <a:pt x="1089733" y="145395"/>
                      </a:cubicBezTo>
                      <a:cubicBezTo>
                        <a:pt x="1691575" y="145395"/>
                        <a:pt x="2179465" y="112847"/>
                        <a:pt x="2179465" y="72697"/>
                      </a:cubicBezTo>
                      <a:cubicBezTo>
                        <a:pt x="2179465" y="32548"/>
                        <a:pt x="1691575" y="0"/>
                        <a:pt x="10897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TextBox 97"/>
                <p:cNvSpPr txBox="1"/>
                <p:nvPr/>
              </p:nvSpPr>
              <p:spPr>
                <a:xfrm>
                  <a:off x="918130" y="7903543"/>
                  <a:ext cx="2569435" cy="1221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740000"/>
                      </a:solidFill>
                      <a:latin typeface="Rubik SemiBold" pitchFamily="2" charset="-79"/>
                    </a:rPr>
                    <a:t>Follow a balanced diet</a:t>
                  </a:r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7BB35CE7-6343-AC50-3DCB-844581EAE37B}"/>
                    </a:ext>
                  </a:extLst>
                </p:cNvPr>
                <p:cNvGrpSpPr/>
                <p:nvPr/>
              </p:nvGrpSpPr>
              <p:grpSpPr>
                <a:xfrm>
                  <a:off x="1650168" y="7135506"/>
                  <a:ext cx="1105359" cy="652207"/>
                  <a:chOff x="1683980" y="7135506"/>
                  <a:chExt cx="1105359" cy="652207"/>
                </a:xfrm>
              </p:grpSpPr>
              <p:sp>
                <p:nvSpPr>
                  <p:cNvPr id="98" name="Freeform 98"/>
                  <p:cNvSpPr/>
                  <p:nvPr/>
                </p:nvSpPr>
                <p:spPr>
                  <a:xfrm rot="-1313930">
                    <a:off x="1683980" y="7164536"/>
                    <a:ext cx="605048" cy="623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48" h="623177">
                        <a:moveTo>
                          <a:pt x="0" y="0"/>
                        </a:moveTo>
                        <a:lnTo>
                          <a:pt x="605049" y="0"/>
                        </a:lnTo>
                        <a:lnTo>
                          <a:pt x="605049" y="623177"/>
                        </a:lnTo>
                        <a:lnTo>
                          <a:pt x="0" y="6231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99"/>
                  <p:cNvSpPr/>
                  <p:nvPr/>
                </p:nvSpPr>
                <p:spPr>
                  <a:xfrm rot="597718" flipH="1">
                    <a:off x="2184291" y="7135506"/>
                    <a:ext cx="605048" cy="623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5048" h="623177">
                        <a:moveTo>
                          <a:pt x="605048" y="0"/>
                        </a:moveTo>
                        <a:lnTo>
                          <a:pt x="0" y="0"/>
                        </a:lnTo>
                        <a:lnTo>
                          <a:pt x="0" y="623178"/>
                        </a:lnTo>
                        <a:lnTo>
                          <a:pt x="605048" y="623178"/>
                        </a:lnTo>
                        <a:lnTo>
                          <a:pt x="605048" y="0"/>
                        </a:lnTo>
                        <a:close/>
                      </a:path>
                    </a:pathLst>
                  </a:custGeom>
                  <a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CDCA519-1ECD-E7AF-DA86-2F24C9E19108}"/>
                  </a:ext>
                </a:extLst>
              </p:cNvPr>
              <p:cNvGrpSpPr/>
              <p:nvPr/>
            </p:nvGrpSpPr>
            <p:grpSpPr>
              <a:xfrm>
                <a:off x="686573" y="8461308"/>
                <a:ext cx="3032549" cy="1554072"/>
                <a:chOff x="686573" y="8461308"/>
                <a:chExt cx="3032549" cy="1554072"/>
              </a:xfrm>
            </p:grpSpPr>
            <p:sp>
              <p:nvSpPr>
                <p:cNvPr id="88" name="Freeform 92">
                  <a:extLst>
                    <a:ext uri="{FF2B5EF4-FFF2-40B4-BE49-F238E27FC236}">
                      <a16:creationId xmlns:a16="http://schemas.microsoft.com/office/drawing/2014/main" id="{54CC284B-B862-1BB0-CAE0-589D434E1789}"/>
                    </a:ext>
                  </a:extLst>
                </p:cNvPr>
                <p:cNvSpPr/>
                <p:nvPr/>
              </p:nvSpPr>
              <p:spPr>
                <a:xfrm>
                  <a:off x="686573" y="8461308"/>
                  <a:ext cx="3032549" cy="1554072"/>
                </a:xfrm>
                <a:prstGeom prst="roundRect">
                  <a:avLst>
                    <a:gd name="adj" fmla="val 5390"/>
                  </a:avLst>
                </a:prstGeom>
                <a:solidFill>
                  <a:srgbClr val="FDEDD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" name="Freeform 104"/>
                <p:cNvSpPr/>
                <p:nvPr/>
              </p:nvSpPr>
              <p:spPr>
                <a:xfrm>
                  <a:off x="1209122" y="9339975"/>
                  <a:ext cx="1987451" cy="13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465" h="145395">
                      <a:moveTo>
                        <a:pt x="1089733" y="0"/>
                      </a:moveTo>
                      <a:cubicBezTo>
                        <a:pt x="487890" y="0"/>
                        <a:pt x="0" y="32548"/>
                        <a:pt x="0" y="72697"/>
                      </a:cubicBezTo>
                      <a:cubicBezTo>
                        <a:pt x="0" y="112847"/>
                        <a:pt x="487890" y="145395"/>
                        <a:pt x="1089733" y="145395"/>
                      </a:cubicBezTo>
                      <a:cubicBezTo>
                        <a:pt x="1691575" y="145395"/>
                        <a:pt x="2179465" y="112847"/>
                        <a:pt x="2179465" y="72697"/>
                      </a:cubicBezTo>
                      <a:cubicBezTo>
                        <a:pt x="2179465" y="32548"/>
                        <a:pt x="1691575" y="0"/>
                        <a:pt x="10897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Freeform 106"/>
                <p:cNvSpPr/>
                <p:nvPr/>
              </p:nvSpPr>
              <p:spPr>
                <a:xfrm>
                  <a:off x="1785321" y="8744663"/>
                  <a:ext cx="835053" cy="699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053" h="699357">
                      <a:moveTo>
                        <a:pt x="0" y="0"/>
                      </a:moveTo>
                      <a:lnTo>
                        <a:pt x="835053" y="0"/>
                      </a:lnTo>
                      <a:lnTo>
                        <a:pt x="835053" y="699357"/>
                      </a:lnTo>
                      <a:lnTo>
                        <a:pt x="0" y="6993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TextBox 107"/>
                <p:cNvSpPr txBox="1"/>
                <p:nvPr/>
              </p:nvSpPr>
              <p:spPr>
                <a:xfrm>
                  <a:off x="918130" y="9603966"/>
                  <a:ext cx="2569435" cy="1221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u="none" strike="noStrike" dirty="0">
                      <a:solidFill>
                        <a:srgbClr val="740000"/>
                      </a:solidFill>
                      <a:latin typeface="Rubik SemiBold" pitchFamily="2" charset="-79"/>
                    </a:rPr>
                    <a:t>Engage in regular physical activity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CCDAE16-0E76-645A-0098-BC1BE315F081}"/>
                  </a:ext>
                </a:extLst>
              </p:cNvPr>
              <p:cNvGrpSpPr/>
              <p:nvPr/>
            </p:nvGrpSpPr>
            <p:grpSpPr>
              <a:xfrm>
                <a:off x="3840878" y="8461308"/>
                <a:ext cx="3032549" cy="1554072"/>
                <a:chOff x="3840878" y="8461308"/>
                <a:chExt cx="3032549" cy="1554072"/>
              </a:xfrm>
            </p:grpSpPr>
            <p:sp>
              <p:nvSpPr>
                <p:cNvPr id="57" name="Freeform 92">
                  <a:extLst>
                    <a:ext uri="{FF2B5EF4-FFF2-40B4-BE49-F238E27FC236}">
                      <a16:creationId xmlns:a16="http://schemas.microsoft.com/office/drawing/2014/main" id="{9A2D53AF-F179-0FDD-9E21-9B75B061D0B7}"/>
                    </a:ext>
                  </a:extLst>
                </p:cNvPr>
                <p:cNvSpPr/>
                <p:nvPr/>
              </p:nvSpPr>
              <p:spPr>
                <a:xfrm>
                  <a:off x="3840878" y="8461308"/>
                  <a:ext cx="3032549" cy="1554072"/>
                </a:xfrm>
                <a:prstGeom prst="roundRect">
                  <a:avLst>
                    <a:gd name="adj" fmla="val 5390"/>
                  </a:avLst>
                </a:prstGeom>
                <a:solidFill>
                  <a:srgbClr val="FDEDD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Freeform 112"/>
                <p:cNvSpPr/>
                <p:nvPr/>
              </p:nvSpPr>
              <p:spPr>
                <a:xfrm>
                  <a:off x="4363427" y="9339975"/>
                  <a:ext cx="1987451" cy="13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465" h="145395">
                      <a:moveTo>
                        <a:pt x="1089733" y="0"/>
                      </a:moveTo>
                      <a:cubicBezTo>
                        <a:pt x="487890" y="0"/>
                        <a:pt x="0" y="32548"/>
                        <a:pt x="0" y="72697"/>
                      </a:cubicBezTo>
                      <a:cubicBezTo>
                        <a:pt x="0" y="112847"/>
                        <a:pt x="487890" y="145395"/>
                        <a:pt x="1089733" y="145395"/>
                      </a:cubicBezTo>
                      <a:cubicBezTo>
                        <a:pt x="1691575" y="145395"/>
                        <a:pt x="2179465" y="112847"/>
                        <a:pt x="2179465" y="72697"/>
                      </a:cubicBezTo>
                      <a:cubicBezTo>
                        <a:pt x="2179465" y="32548"/>
                        <a:pt x="1691575" y="0"/>
                        <a:pt x="10897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Freeform 114"/>
                <p:cNvSpPr/>
                <p:nvPr/>
              </p:nvSpPr>
              <p:spPr>
                <a:xfrm>
                  <a:off x="5078337" y="8848638"/>
                  <a:ext cx="557630" cy="55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630" h="557630">
                      <a:moveTo>
                        <a:pt x="0" y="0"/>
                      </a:moveTo>
                      <a:lnTo>
                        <a:pt x="557630" y="0"/>
                      </a:lnTo>
                      <a:lnTo>
                        <a:pt x="557630" y="557630"/>
                      </a:lnTo>
                      <a:lnTo>
                        <a:pt x="0" y="5576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>
                    <a:extLs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TextBox 115"/>
                <p:cNvSpPr txBox="1"/>
                <p:nvPr/>
              </p:nvSpPr>
              <p:spPr>
                <a:xfrm>
                  <a:off x="4072435" y="9603966"/>
                  <a:ext cx="2569435" cy="1221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740000"/>
                      </a:solidFill>
                      <a:latin typeface="Rubik SemiBold" pitchFamily="2" charset="-79"/>
                    </a:rPr>
                    <a:t>Regularly monitor and maintain a healthy weight</a:t>
                  </a:r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FEC3F341-81F6-8DC5-3A22-7702B5EFF804}"/>
                  </a:ext>
                </a:extLst>
              </p:cNvPr>
              <p:cNvGrpSpPr/>
              <p:nvPr/>
            </p:nvGrpSpPr>
            <p:grpSpPr>
              <a:xfrm>
                <a:off x="3840878" y="6760885"/>
                <a:ext cx="3032549" cy="1554072"/>
                <a:chOff x="3840878" y="6760885"/>
                <a:chExt cx="3032549" cy="1554072"/>
              </a:xfrm>
            </p:grpSpPr>
            <p:sp>
              <p:nvSpPr>
                <p:cNvPr id="43" name="Freeform 92">
                  <a:extLst>
                    <a:ext uri="{FF2B5EF4-FFF2-40B4-BE49-F238E27FC236}">
                      <a16:creationId xmlns:a16="http://schemas.microsoft.com/office/drawing/2014/main" id="{DB8189A2-63BC-9C36-3667-E5CDBFC83378}"/>
                    </a:ext>
                  </a:extLst>
                </p:cNvPr>
                <p:cNvSpPr/>
                <p:nvPr/>
              </p:nvSpPr>
              <p:spPr>
                <a:xfrm>
                  <a:off x="3840878" y="6760885"/>
                  <a:ext cx="3032549" cy="1554072"/>
                </a:xfrm>
                <a:prstGeom prst="roundRect">
                  <a:avLst>
                    <a:gd name="adj" fmla="val 5390"/>
                  </a:avLst>
                </a:prstGeom>
                <a:solidFill>
                  <a:srgbClr val="FDEDD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120"/>
                <p:cNvSpPr/>
                <p:nvPr/>
              </p:nvSpPr>
              <p:spPr>
                <a:xfrm>
                  <a:off x="4363427" y="7639552"/>
                  <a:ext cx="1987451" cy="132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465" h="145395">
                      <a:moveTo>
                        <a:pt x="1089733" y="0"/>
                      </a:moveTo>
                      <a:cubicBezTo>
                        <a:pt x="487890" y="0"/>
                        <a:pt x="0" y="32548"/>
                        <a:pt x="0" y="72697"/>
                      </a:cubicBezTo>
                      <a:cubicBezTo>
                        <a:pt x="0" y="112847"/>
                        <a:pt x="487890" y="145395"/>
                        <a:pt x="1089733" y="145395"/>
                      </a:cubicBezTo>
                      <a:cubicBezTo>
                        <a:pt x="1691575" y="145395"/>
                        <a:pt x="2179465" y="112847"/>
                        <a:pt x="2179465" y="72697"/>
                      </a:cubicBezTo>
                      <a:cubicBezTo>
                        <a:pt x="2179465" y="32548"/>
                        <a:pt x="1691575" y="0"/>
                        <a:pt x="108973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69804"/>
                  </a:srgb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122"/>
                <p:cNvSpPr/>
                <p:nvPr/>
              </p:nvSpPr>
              <p:spPr>
                <a:xfrm>
                  <a:off x="5086447" y="6989928"/>
                  <a:ext cx="541412" cy="71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412" h="715917">
                      <a:moveTo>
                        <a:pt x="0" y="0"/>
                      </a:moveTo>
                      <a:lnTo>
                        <a:pt x="541413" y="0"/>
                      </a:lnTo>
                      <a:lnTo>
                        <a:pt x="541413" y="715917"/>
                      </a:lnTo>
                      <a:lnTo>
                        <a:pt x="0" y="7159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0">
                    <a:extLs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A4A6531C-22F6-9F9B-ADD8-AB21F9A71394}"/>
                    </a:ext>
                  </a:extLst>
                </p:cNvPr>
                <p:cNvGrpSpPr/>
                <p:nvPr/>
              </p:nvGrpSpPr>
              <p:grpSpPr>
                <a:xfrm>
                  <a:off x="5477094" y="7012959"/>
                  <a:ext cx="197969" cy="197969"/>
                  <a:chOff x="5477094" y="7012959"/>
                  <a:chExt cx="197969" cy="197969"/>
                </a:xfrm>
              </p:grpSpPr>
              <p:sp>
                <p:nvSpPr>
                  <p:cNvPr id="124" name="Freeform 124"/>
                  <p:cNvSpPr/>
                  <p:nvPr/>
                </p:nvSpPr>
                <p:spPr>
                  <a:xfrm>
                    <a:off x="5477094" y="7012959"/>
                    <a:ext cx="197969" cy="1979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0"/>
                    </a:srgbClr>
                  </a:solidFill>
                  <a:ln w="19050" cap="sq">
                    <a:solidFill>
                      <a:srgbClr val="F8732C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6" name="AutoShape 126"/>
                  <p:cNvSpPr/>
                  <p:nvPr/>
                </p:nvSpPr>
                <p:spPr>
                  <a:xfrm flipH="1">
                    <a:off x="5508901" y="7043432"/>
                    <a:ext cx="134355" cy="137021"/>
                  </a:xfrm>
                  <a:prstGeom prst="line">
                    <a:avLst/>
                  </a:prstGeom>
                  <a:ln w="19050" cap="flat">
                    <a:solidFill>
                      <a:srgbClr val="F8732C"/>
                    </a:solidFill>
                    <a:prstDash val="solid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27" name="TextBox 127"/>
                <p:cNvSpPr txBox="1"/>
                <p:nvPr/>
              </p:nvSpPr>
              <p:spPr>
                <a:xfrm>
                  <a:off x="4072435" y="7903543"/>
                  <a:ext cx="2569435" cy="12214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96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740000"/>
                      </a:solidFill>
                      <a:latin typeface="Rubik SemiBold" pitchFamily="2" charset="-79"/>
                    </a:rPr>
                    <a:t>Avoid smoking and limit alcohol consumption</a:t>
                  </a:r>
                </a:p>
              </p:txBody>
            </p:sp>
          </p:grpSp>
          <p:sp>
            <p:nvSpPr>
              <p:cNvPr id="128" name="TextBox 128"/>
              <p:cNvSpPr txBox="1"/>
              <p:nvPr/>
            </p:nvSpPr>
            <p:spPr>
              <a:xfrm>
                <a:off x="761287" y="6249850"/>
                <a:ext cx="1367429" cy="180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55"/>
                  </a:lnSpc>
                  <a:spcBef>
                    <a:spcPct val="0"/>
                  </a:spcBef>
                </a:pPr>
                <a:r>
                  <a:rPr lang="en-US" sz="1050" b="1" spc="-31" dirty="0">
                    <a:solidFill>
                      <a:srgbClr val="FFFFFF"/>
                    </a:solidFill>
                    <a:latin typeface="Rubik" pitchFamily="2" charset="-79"/>
                  </a:rPr>
                  <a:t>PREVENTION</a:t>
                </a:r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1835663" y="6307856"/>
                <a:ext cx="4994774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686"/>
                  </a:lnSpc>
                </a:pPr>
                <a:r>
                  <a:rPr lang="en-US" sz="600" i="1" dirty="0">
                    <a:solidFill>
                      <a:srgbClr val="FFFFFF"/>
                    </a:solidFill>
                    <a:latin typeface="Rubik" pitchFamily="2" charset="-79"/>
                  </a:rPr>
                  <a:t>Prioritize heart health with exercise, healthy eating, and regular check-ups for longevity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04D3B73-2A55-56B7-5749-FD9FE8F8CA44}"/>
                </a:ext>
              </a:extLst>
            </p:cNvPr>
            <p:cNvGrpSpPr/>
            <p:nvPr/>
          </p:nvGrpSpPr>
          <p:grpSpPr>
            <a:xfrm>
              <a:off x="3840878" y="2580254"/>
              <a:ext cx="3212893" cy="3307829"/>
              <a:chOff x="3840878" y="2580254"/>
              <a:chExt cx="3212893" cy="3307829"/>
            </a:xfrm>
          </p:grpSpPr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9021A8CC-F3C8-3A89-51FD-B2A04CC35CAC}"/>
                  </a:ext>
                </a:extLst>
              </p:cNvPr>
              <p:cNvSpPr/>
              <p:nvPr/>
            </p:nvSpPr>
            <p:spPr>
              <a:xfrm>
                <a:off x="3840878" y="2976556"/>
                <a:ext cx="3212893" cy="2911527"/>
              </a:xfrm>
              <a:prstGeom prst="roundRect">
                <a:avLst>
                  <a:gd name="adj" fmla="val 3036"/>
                </a:avLst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 flipV="1">
                <a:off x="4060461" y="3426987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 flipV="1">
                <a:off x="4060461" y="3882368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 flipV="1">
                <a:off x="4060461" y="4337749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060461" y="4793130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4060461" y="5248511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 flipV="1">
                <a:off x="4060461" y="5703892"/>
                <a:ext cx="2773728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Freeform 58"/>
              <p:cNvSpPr/>
              <p:nvPr/>
            </p:nvSpPr>
            <p:spPr>
              <a:xfrm>
                <a:off x="3840878" y="2580254"/>
                <a:ext cx="3212893" cy="317099"/>
              </a:xfrm>
              <a:prstGeom prst="roundRect">
                <a:avLst/>
              </a:prstGeom>
              <a:solidFill>
                <a:srgbClr val="F8732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4826221" y="3208194"/>
                <a:ext cx="2004215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Chest pain or discomfort (</a:t>
                </a:r>
                <a:r>
                  <a:rPr lang="en-US" sz="800" i="1" u="none" strike="noStrike" dirty="0">
                    <a:solidFill>
                      <a:srgbClr val="740000"/>
                    </a:solidFill>
                    <a:latin typeface="Rubik"/>
                  </a:rPr>
                  <a:t>angina</a:t>
                </a: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)</a:t>
                </a: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5472264" y="3663575"/>
                <a:ext cx="1358173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Shortness of breath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5472264" y="4123084"/>
                <a:ext cx="1358173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Fatigue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4932716" y="4574337"/>
                <a:ext cx="1897721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Swelling in the legs, ankles, or feet</a:t>
                </a: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5472264" y="5029718"/>
                <a:ext cx="1358173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Irregular heartbeat</a:t>
                </a: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5095505" y="5485099"/>
                <a:ext cx="1734932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Dizziness or lightheadedness</a:t>
                </a: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4054688" y="3146272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01</a:t>
                </a:r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4054688" y="3601653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02</a:t>
                </a: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4054688" y="4057034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03</a:t>
                </a:r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4054688" y="4512415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04</a:t>
                </a: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4054688" y="4967796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05</a:t>
                </a: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4054688" y="5423177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06</a:t>
                </a:r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4054688" y="2635913"/>
                <a:ext cx="1052641" cy="180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55"/>
                  </a:lnSpc>
                </a:pPr>
                <a:r>
                  <a:rPr lang="en-US" sz="1050" b="1" spc="-31" dirty="0">
                    <a:solidFill>
                      <a:srgbClr val="FFFFFF"/>
                    </a:solidFill>
                    <a:latin typeface="Rubik" pitchFamily="2" charset="-79"/>
                  </a:rPr>
                  <a:t>SYMPTOMS</a:t>
                </a:r>
              </a:p>
            </p:txBody>
          </p:sp>
          <p:sp>
            <p:nvSpPr>
              <p:cNvPr id="87" name="TextBox 87"/>
              <p:cNvSpPr txBox="1"/>
              <p:nvPr/>
            </p:nvSpPr>
            <p:spPr>
              <a:xfrm>
                <a:off x="5828329" y="2693919"/>
                <a:ext cx="100210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686"/>
                  </a:lnSpc>
                </a:pPr>
                <a:r>
                  <a:rPr lang="en-US" sz="600" i="1" dirty="0">
                    <a:solidFill>
                      <a:srgbClr val="FFFFFF"/>
                    </a:solidFill>
                    <a:latin typeface="Rubik" pitchFamily="2" charset="-79"/>
                  </a:rPr>
                  <a:t>Typical symptoms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B101F5D-C2A5-A33A-1188-5A7A87C93967}"/>
                </a:ext>
              </a:extLst>
            </p:cNvPr>
            <p:cNvGrpSpPr/>
            <p:nvPr/>
          </p:nvGrpSpPr>
          <p:grpSpPr>
            <a:xfrm>
              <a:off x="506229" y="2580254"/>
              <a:ext cx="3212893" cy="3307829"/>
              <a:chOff x="506229" y="2580254"/>
              <a:chExt cx="3212893" cy="330782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506229" y="2976556"/>
                <a:ext cx="3212893" cy="2911527"/>
              </a:xfrm>
              <a:prstGeom prst="roundRect">
                <a:avLst>
                  <a:gd name="adj" fmla="val 3036"/>
                </a:avLst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506229" y="2580254"/>
                <a:ext cx="3212893" cy="317099"/>
              </a:xfrm>
              <a:prstGeom prst="roundRect">
                <a:avLst/>
              </a:prstGeom>
              <a:solidFill>
                <a:srgbClr val="F8732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733743" y="3426987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733743" y="3882368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733743" y="4337749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733743" y="4793130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33743" y="5248511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AutoShape 56"/>
              <p:cNvSpPr/>
              <p:nvPr/>
            </p:nvSpPr>
            <p:spPr>
              <a:xfrm>
                <a:off x="733743" y="5703892"/>
                <a:ext cx="2757866" cy="0"/>
              </a:xfrm>
              <a:prstGeom prst="line">
                <a:avLst/>
              </a:prstGeom>
              <a:ln w="9525" cap="flat">
                <a:solidFill>
                  <a:srgbClr val="BC5118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1501097" y="3209975"/>
                <a:ext cx="2004215" cy="1221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</a:pPr>
                <a:r>
                  <a:rPr lang="en-US" sz="800" dirty="0">
                    <a:solidFill>
                      <a:srgbClr val="740000"/>
                    </a:solidFill>
                    <a:latin typeface="Rubik"/>
                  </a:rPr>
                  <a:t>High blood pressure (</a:t>
                </a:r>
                <a:r>
                  <a:rPr lang="en-US" sz="800" i="1" dirty="0">
                    <a:solidFill>
                      <a:srgbClr val="740000"/>
                    </a:solidFill>
                    <a:latin typeface="Rubik"/>
                  </a:rPr>
                  <a:t>hypertension</a:t>
                </a:r>
                <a:r>
                  <a:rPr lang="en-US" sz="800" dirty="0">
                    <a:solidFill>
                      <a:srgbClr val="740000"/>
                    </a:solidFill>
                    <a:latin typeface="Rubik"/>
                  </a:rPr>
                  <a:t>)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1287" y="3146272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59"/>
                  </a:lnSpc>
                </a:pPr>
                <a:r>
                  <a:rPr lang="en-US" sz="1400" dirty="0">
                    <a:solidFill>
                      <a:srgbClr val="740000"/>
                    </a:solidFill>
                    <a:latin typeface="Rubik SemiBold" pitchFamily="2" charset="-79"/>
                  </a:rPr>
                  <a:t>01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2147139" y="3659447"/>
                <a:ext cx="1358173" cy="1280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High cholesterol levels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1287" y="3601653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02</a:t>
                </a:r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2147139" y="4118956"/>
                <a:ext cx="1358173" cy="1280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Smoking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761287" y="4057034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03</a:t>
                </a: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2147139" y="4574337"/>
                <a:ext cx="1358173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Diabetes</a:t>
                </a:r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761287" y="4512415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04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2147139" y="5029718"/>
                <a:ext cx="1358173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Sedentary lifestyle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761287" y="4967796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05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1770380" y="5485099"/>
                <a:ext cx="1734932" cy="1239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60"/>
                  </a:lnSpc>
                  <a:spcBef>
                    <a:spcPct val="0"/>
                  </a:spcBef>
                </a:pPr>
                <a:r>
                  <a:rPr lang="en-US" sz="800" u="none" strike="noStrike" dirty="0">
                    <a:solidFill>
                      <a:srgbClr val="740000"/>
                    </a:solidFill>
                    <a:latin typeface="Rubik"/>
                  </a:rPr>
                  <a:t>Family history of heart disease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761287" y="5423177"/>
                <a:ext cx="607972" cy="208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59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740000"/>
                    </a:solidFill>
                    <a:latin typeface="Rubik SemiBold" pitchFamily="2" charset="-79"/>
                  </a:rPr>
                  <a:t>06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761287" y="2635913"/>
                <a:ext cx="541549" cy="180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55"/>
                  </a:lnSpc>
                </a:pPr>
                <a:r>
                  <a:rPr lang="en-US" sz="1050" b="1" spc="-31" dirty="0">
                    <a:solidFill>
                      <a:srgbClr val="FFFFFF"/>
                    </a:solidFill>
                    <a:latin typeface="Rubik" pitchFamily="2" charset="-79"/>
                  </a:rPr>
                  <a:t>CAUSES</a:t>
                </a:r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2503204" y="2693919"/>
                <a:ext cx="1002108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686"/>
                  </a:lnSpc>
                </a:pPr>
                <a:r>
                  <a:rPr lang="en-US" sz="600" i="1" dirty="0">
                    <a:solidFill>
                      <a:srgbClr val="FFFFFF"/>
                    </a:solidFill>
                    <a:latin typeface="Rubik" pitchFamily="2" charset="-79"/>
                  </a:rPr>
                  <a:t>Typical causes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34D8351D-5EB4-6A3A-B2E7-79C911FB55DD}"/>
                </a:ext>
              </a:extLst>
            </p:cNvPr>
            <p:cNvGrpSpPr/>
            <p:nvPr/>
          </p:nvGrpSpPr>
          <p:grpSpPr>
            <a:xfrm>
              <a:off x="506229" y="1346842"/>
              <a:ext cx="6547543" cy="979482"/>
              <a:chOff x="506229" y="1346842"/>
              <a:chExt cx="6547543" cy="97948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506229" y="1346842"/>
                <a:ext cx="6547543" cy="819992"/>
              </a:xfrm>
              <a:prstGeom prst="roundRect">
                <a:avLst/>
              </a:prstGeom>
              <a:solidFill>
                <a:srgbClr val="F8732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9396940-BCD1-2077-14A6-B4B484C8DE0A}"/>
                  </a:ext>
                </a:extLst>
              </p:cNvPr>
              <p:cNvGrpSpPr/>
              <p:nvPr/>
            </p:nvGrpSpPr>
            <p:grpSpPr>
              <a:xfrm>
                <a:off x="842014" y="1529170"/>
                <a:ext cx="2591841" cy="455337"/>
                <a:chOff x="842014" y="1529170"/>
                <a:chExt cx="2591841" cy="45533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8149C252-671F-C141-B4E0-B885FB6E3DA0}"/>
                    </a:ext>
                  </a:extLst>
                </p:cNvPr>
                <p:cNvGrpSpPr/>
                <p:nvPr/>
              </p:nvGrpSpPr>
              <p:grpSpPr>
                <a:xfrm>
                  <a:off x="842014" y="1529170"/>
                  <a:ext cx="1985181" cy="455337"/>
                  <a:chOff x="842014" y="1529170"/>
                  <a:chExt cx="1985181" cy="455337"/>
                </a:xfrm>
              </p:grpSpPr>
              <p:sp>
                <p:nvSpPr>
                  <p:cNvPr id="7" name="Freeform 7"/>
                  <p:cNvSpPr/>
                  <p:nvPr/>
                </p:nvSpPr>
                <p:spPr>
                  <a:xfrm>
                    <a:off x="1044617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8" name="Freeform 8"/>
                  <p:cNvSpPr/>
                  <p:nvPr/>
                </p:nvSpPr>
                <p:spPr>
                  <a:xfrm>
                    <a:off x="1449825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9" name="Freeform 9"/>
                  <p:cNvSpPr/>
                  <p:nvPr/>
                </p:nvSpPr>
                <p:spPr>
                  <a:xfrm>
                    <a:off x="1855032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0" name="Freeform 10"/>
                  <p:cNvSpPr/>
                  <p:nvPr/>
                </p:nvSpPr>
                <p:spPr>
                  <a:xfrm>
                    <a:off x="2260939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1" name="Freeform 11"/>
                  <p:cNvSpPr/>
                  <p:nvPr/>
                </p:nvSpPr>
                <p:spPr>
                  <a:xfrm>
                    <a:off x="2663843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" name="Freeform 12"/>
                  <p:cNvSpPr/>
                  <p:nvPr/>
                </p:nvSpPr>
                <p:spPr>
                  <a:xfrm>
                    <a:off x="842014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" name="Freeform 13"/>
                  <p:cNvSpPr/>
                  <p:nvPr/>
                </p:nvSpPr>
                <p:spPr>
                  <a:xfrm rot="8166578">
                    <a:off x="874351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7" y="0"/>
                        </a:lnTo>
                        <a:lnTo>
                          <a:pt x="98677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Freeform 14"/>
                  <p:cNvSpPr/>
                  <p:nvPr/>
                </p:nvSpPr>
                <p:spPr>
                  <a:xfrm>
                    <a:off x="1247221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" name="Freeform 15"/>
                  <p:cNvSpPr/>
                  <p:nvPr/>
                </p:nvSpPr>
                <p:spPr>
                  <a:xfrm rot="8166578">
                    <a:off x="1279559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6" y="0"/>
                        </a:lnTo>
                        <a:lnTo>
                          <a:pt x="98676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" name="Freeform 16"/>
                  <p:cNvSpPr/>
                  <p:nvPr/>
                </p:nvSpPr>
                <p:spPr>
                  <a:xfrm>
                    <a:off x="1652428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17"/>
                  <p:cNvSpPr/>
                  <p:nvPr/>
                </p:nvSpPr>
                <p:spPr>
                  <a:xfrm rot="8166578">
                    <a:off x="1684766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7" y="0"/>
                        </a:lnTo>
                        <a:lnTo>
                          <a:pt x="98677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18"/>
                  <p:cNvSpPr/>
                  <p:nvPr/>
                </p:nvSpPr>
                <p:spPr>
                  <a:xfrm>
                    <a:off x="2057986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" name="Freeform 19"/>
                  <p:cNvSpPr/>
                  <p:nvPr/>
                </p:nvSpPr>
                <p:spPr>
                  <a:xfrm rot="8166578">
                    <a:off x="2090323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7" y="0"/>
                        </a:lnTo>
                        <a:lnTo>
                          <a:pt x="98677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20"/>
                  <p:cNvSpPr/>
                  <p:nvPr/>
                </p:nvSpPr>
                <p:spPr>
                  <a:xfrm>
                    <a:off x="2462391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2">
                      <a:extLst>
                        <a:ext uri="{96DAC541-7B7A-43D3-8B79-37D633B846F1}">
                          <asvg:svgBlip xmlns:asvg="http://schemas.microsoft.com/office/drawing/2016/SVG/main" r:embed="rId1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Freeform 21"/>
                  <p:cNvSpPr/>
                  <p:nvPr/>
                </p:nvSpPr>
                <p:spPr>
                  <a:xfrm rot="8166578">
                    <a:off x="2494729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6" y="0"/>
                        </a:lnTo>
                        <a:lnTo>
                          <a:pt x="98676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4">
                      <a:extLst>
                        <a:ext uri="{96DAC541-7B7A-43D3-8B79-37D633B846F1}">
                          <asvg:svgBlip xmlns:asvg="http://schemas.microsoft.com/office/drawing/2016/SVG/main" r:embed="rId1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3B3A47A-23C6-E663-F6C5-24E7226AF073}"/>
                    </a:ext>
                  </a:extLst>
                </p:cNvPr>
                <p:cNvGrpSpPr/>
                <p:nvPr/>
              </p:nvGrpSpPr>
              <p:grpSpPr>
                <a:xfrm>
                  <a:off x="2865295" y="1529170"/>
                  <a:ext cx="568560" cy="455337"/>
                  <a:chOff x="2865295" y="1529170"/>
                  <a:chExt cx="568560" cy="455337"/>
                </a:xfrm>
              </p:grpSpPr>
              <p:sp>
                <p:nvSpPr>
                  <p:cNvPr id="22" name="Freeform 22"/>
                  <p:cNvSpPr/>
                  <p:nvPr/>
                </p:nvSpPr>
                <p:spPr>
                  <a:xfrm>
                    <a:off x="3067899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a:blip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23"/>
                  <p:cNvSpPr/>
                  <p:nvPr/>
                </p:nvSpPr>
                <p:spPr>
                  <a:xfrm>
                    <a:off x="2865295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24"/>
                  <p:cNvSpPr/>
                  <p:nvPr/>
                </p:nvSpPr>
                <p:spPr>
                  <a:xfrm rot="8166578">
                    <a:off x="2897633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6" y="0"/>
                        </a:lnTo>
                        <a:lnTo>
                          <a:pt x="98676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8">
                      <a:extLst>
                        <a:ext uri="{96DAC541-7B7A-43D3-8B79-37D633B846F1}">
                          <asvg:svgBlip xmlns:asvg="http://schemas.microsoft.com/office/drawing/2016/SVG/main" r:embed="rId19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25"/>
                  <p:cNvSpPr/>
                  <p:nvPr/>
                </p:nvSpPr>
                <p:spPr>
                  <a:xfrm>
                    <a:off x="3270503" y="1529170"/>
                    <a:ext cx="163352" cy="45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352" h="455337">
                        <a:moveTo>
                          <a:pt x="0" y="0"/>
                        </a:moveTo>
                        <a:lnTo>
                          <a:pt x="163352" y="0"/>
                        </a:lnTo>
                        <a:lnTo>
                          <a:pt x="163352" y="455336"/>
                        </a:lnTo>
                        <a:lnTo>
                          <a:pt x="0" y="455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26"/>
                  <p:cNvSpPr/>
                  <p:nvPr/>
                </p:nvSpPr>
                <p:spPr>
                  <a:xfrm rot="8166578">
                    <a:off x="3302840" y="1759143"/>
                    <a:ext cx="98676" cy="986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676" h="98676">
                        <a:moveTo>
                          <a:pt x="0" y="0"/>
                        </a:moveTo>
                        <a:lnTo>
                          <a:pt x="98677" y="0"/>
                        </a:lnTo>
                        <a:lnTo>
                          <a:pt x="98677" y="98676"/>
                        </a:lnTo>
                        <a:lnTo>
                          <a:pt x="0" y="986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8">
                      <a:extLst>
                        <a:ext uri="{96DAC541-7B7A-43D3-8B79-37D633B846F1}">
                          <asvg:svgBlip xmlns:asvg="http://schemas.microsoft.com/office/drawing/2016/SVG/main" r:embed="rId19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0EBD620-944F-2A76-E8F9-ADCB8751C1FF}"/>
                  </a:ext>
                </a:extLst>
              </p:cNvPr>
              <p:cNvGrpSpPr/>
              <p:nvPr/>
            </p:nvGrpSpPr>
            <p:grpSpPr>
              <a:xfrm>
                <a:off x="3832763" y="1552722"/>
                <a:ext cx="2997674" cy="423193"/>
                <a:chOff x="3832763" y="1552722"/>
                <a:chExt cx="2997674" cy="423193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3832763" y="1552722"/>
                  <a:ext cx="1005941" cy="42319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307"/>
                    </a:lnSpc>
                  </a:pPr>
                  <a:r>
                    <a:rPr lang="en-US" sz="3100" b="1" dirty="0">
                      <a:solidFill>
                        <a:srgbClr val="FFFFFF"/>
                      </a:solidFill>
                      <a:latin typeface="Rubik" pitchFamily="2" charset="-79"/>
                    </a:rPr>
                    <a:t>~17.9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4852989" y="1716752"/>
                  <a:ext cx="172356" cy="20711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56"/>
                    </a:lnSpc>
                  </a:pPr>
                  <a:r>
                    <a:rPr lang="en-US" sz="1400" b="1" dirty="0">
                      <a:solidFill>
                        <a:srgbClr val="FFFFFF"/>
                      </a:solidFill>
                      <a:latin typeface="Rubik" pitchFamily="2" charset="-79"/>
                    </a:rPr>
                    <a:t>M</a:t>
                  </a:r>
                </a:p>
              </p:txBody>
            </p:sp>
            <p:sp>
              <p:nvSpPr>
                <p:cNvPr id="30" name="TextBox 30"/>
                <p:cNvSpPr txBox="1"/>
                <p:nvPr/>
              </p:nvSpPr>
              <p:spPr>
                <a:xfrm>
                  <a:off x="4751564" y="1583235"/>
                  <a:ext cx="2074051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47"/>
                    </a:lnSpc>
                    <a:spcBef>
                      <a:spcPct val="0"/>
                    </a:spcBef>
                  </a:pPr>
                  <a:r>
                    <a:rPr lang="en-US" sz="1050" b="1" dirty="0">
                      <a:solidFill>
                        <a:srgbClr val="740000"/>
                      </a:solidFill>
                      <a:latin typeface="Rubik" pitchFamily="2" charset="-79"/>
                    </a:rPr>
                    <a:t>deaths</a:t>
                  </a:r>
                  <a:r>
                    <a:rPr lang="en-US" sz="1050" b="1" dirty="0">
                      <a:solidFill>
                        <a:srgbClr val="FFFFFF"/>
                      </a:solidFill>
                      <a:latin typeface="Rubik" pitchFamily="2" charset="-79"/>
                    </a:rPr>
                    <a:t> worldwide each year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5044813" y="1758538"/>
                  <a:ext cx="1785624" cy="15388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247"/>
                    </a:lnSpc>
                    <a:spcBef>
                      <a:spcPct val="0"/>
                    </a:spcBef>
                  </a:pPr>
                  <a:r>
                    <a:rPr lang="en-US" sz="1050" b="1" dirty="0">
                      <a:solidFill>
                        <a:srgbClr val="740000"/>
                      </a:solidFill>
                      <a:latin typeface="Rubik" pitchFamily="2" charset="-79"/>
                    </a:rPr>
                    <a:t>because of </a:t>
                  </a:r>
                  <a:r>
                    <a:rPr lang="en-US" sz="1050" b="1" dirty="0">
                      <a:solidFill>
                        <a:srgbClr val="FFFFFF"/>
                      </a:solidFill>
                      <a:latin typeface="Rubik" pitchFamily="2" charset="-79"/>
                    </a:rPr>
                    <a:t>Heart Disease </a:t>
                  </a:r>
                </a:p>
              </p:txBody>
            </p:sp>
          </p:grpSp>
          <p:sp>
            <p:nvSpPr>
              <p:cNvPr id="32" name="TextBox 32"/>
              <p:cNvSpPr txBox="1"/>
              <p:nvPr/>
            </p:nvSpPr>
            <p:spPr>
              <a:xfrm>
                <a:off x="3511341" y="2236556"/>
                <a:ext cx="3319096" cy="897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686"/>
                  </a:lnSpc>
                </a:pPr>
                <a:r>
                  <a:rPr lang="en-US" sz="600" i="1" dirty="0">
                    <a:solidFill>
                      <a:srgbClr val="740000"/>
                    </a:solidFill>
                    <a:latin typeface="Rubik" pitchFamily="2" charset="-79"/>
                  </a:rPr>
                  <a:t>According to the World Health Organization </a:t>
                </a:r>
                <a:r>
                  <a:rPr lang="en-US" sz="600" b="1" i="1" dirty="0">
                    <a:solidFill>
                      <a:srgbClr val="740000"/>
                    </a:solidFill>
                    <a:latin typeface="Rubik" pitchFamily="2" charset="-79"/>
                    <a:cs typeface="Rubik" pitchFamily="2" charset="-79"/>
                  </a:rPr>
                  <a:t>(WHO)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9EBFAAE-D679-8774-1B4E-1079A40647EA}"/>
                </a:ext>
              </a:extLst>
            </p:cNvPr>
            <p:cNvGrpSpPr/>
            <p:nvPr/>
          </p:nvGrpSpPr>
          <p:grpSpPr>
            <a:xfrm>
              <a:off x="636487" y="492547"/>
              <a:ext cx="6286685" cy="533901"/>
              <a:chOff x="636487" y="492547"/>
              <a:chExt cx="6286685" cy="533901"/>
            </a:xfrm>
          </p:grpSpPr>
          <p:sp>
            <p:nvSpPr>
              <p:cNvPr id="130" name="TextBox 130"/>
              <p:cNvSpPr txBox="1"/>
              <p:nvPr/>
            </p:nvSpPr>
            <p:spPr>
              <a:xfrm>
                <a:off x="636487" y="492547"/>
                <a:ext cx="3920498" cy="299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534"/>
                  </a:lnSpc>
                </a:pPr>
                <a:r>
                  <a:rPr lang="en-US" b="1" dirty="0">
                    <a:solidFill>
                      <a:srgbClr val="F8732C"/>
                    </a:solidFill>
                    <a:latin typeface="Rubik" pitchFamily="2" charset="-79"/>
                  </a:rPr>
                  <a:t>HEART DISEASE </a:t>
                </a:r>
              </a:p>
            </p:txBody>
          </p:sp>
          <p:sp>
            <p:nvSpPr>
              <p:cNvPr id="131" name="TextBox 131"/>
              <p:cNvSpPr txBox="1"/>
              <p:nvPr/>
            </p:nvSpPr>
            <p:spPr>
              <a:xfrm>
                <a:off x="636829" y="787478"/>
                <a:ext cx="1257555" cy="2061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3"/>
                  </a:lnSpc>
                </a:pPr>
                <a:r>
                  <a:rPr lang="en-US" sz="1195" spc="-35" dirty="0">
                    <a:solidFill>
                      <a:srgbClr val="740000"/>
                    </a:solidFill>
                    <a:latin typeface="Rubik"/>
                  </a:rPr>
                  <a:t>FACT SHEET</a:t>
                </a:r>
              </a:p>
            </p:txBody>
          </p:sp>
          <p:sp>
            <p:nvSpPr>
              <p:cNvPr id="132" name="TextBox 132"/>
              <p:cNvSpPr txBox="1"/>
              <p:nvPr/>
            </p:nvSpPr>
            <p:spPr>
              <a:xfrm>
                <a:off x="3604076" y="558271"/>
                <a:ext cx="3319096" cy="4681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14"/>
                  </a:lnSpc>
                </a:pPr>
                <a:r>
                  <a:rPr lang="en-US" sz="850" b="1" dirty="0">
                    <a:solidFill>
                      <a:srgbClr val="F8732C"/>
                    </a:solidFill>
                    <a:latin typeface="Rubik" pitchFamily="2" charset="-79"/>
                    <a:cs typeface="Rubik" pitchFamily="2" charset="-79"/>
                  </a:rPr>
                  <a:t>Heart disease </a:t>
                </a:r>
                <a:r>
                  <a:rPr lang="en-US" sz="850" dirty="0">
                    <a:solidFill>
                      <a:srgbClr val="740000"/>
                    </a:solidFill>
                    <a:latin typeface="Rubik Light"/>
                  </a:rPr>
                  <a:t>refers to a range of conditions that affect the </a:t>
                </a:r>
              </a:p>
              <a:p>
                <a:pPr>
                  <a:lnSpc>
                    <a:spcPts val="914"/>
                  </a:lnSpc>
                </a:pPr>
                <a:r>
                  <a:rPr lang="en-US" sz="850" dirty="0">
                    <a:solidFill>
                      <a:srgbClr val="740000"/>
                    </a:solidFill>
                    <a:latin typeface="Rubik Light"/>
                  </a:rPr>
                  <a:t>heart. It is the leading cause of death worldwide and encompasses various conditions, including coronary artery disease, heart failure, arrhythmias, and congenital heart defects</a:t>
                </a:r>
              </a:p>
            </p:txBody>
          </p:sp>
        </p:grpSp>
        <p:sp>
          <p:nvSpPr>
            <p:cNvPr id="134" name="TemplateLAB"/>
            <p:cNvSpPr/>
            <p:nvPr/>
          </p:nvSpPr>
          <p:spPr>
            <a:xfrm rot="16200000">
              <a:off x="6956166" y="9525805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Rubik SemiBold</vt:lpstr>
      <vt:lpstr>Rubik Light</vt:lpstr>
      <vt:lpstr>Calibri</vt:lpstr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Fact sheet template</dc:title>
  <dc:creator>Hoang Anh</dc:creator>
  <cp:lastModifiedBy>Hoang Anh</cp:lastModifiedBy>
  <cp:revision>20</cp:revision>
  <dcterms:created xsi:type="dcterms:W3CDTF">2006-08-16T00:00:00Z</dcterms:created>
  <dcterms:modified xsi:type="dcterms:W3CDTF">2024-02-24T05:07:41Z</dcterms:modified>
  <dc:identifier>DAF9bzJev8E</dc:identifier>
</cp:coreProperties>
</file>