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sldIdLst>
    <p:sldId id="263" r:id="rId2"/>
  </p:sldIdLst>
  <p:sldSz cx="7556500" cy="10693400"/>
  <p:notesSz cx="6858000" cy="9144000"/>
  <p:embeddedFontLst>
    <p:embeddedFont>
      <p:font typeface="Manrope" pitchFamily="2" charset="0"/>
      <p:regular r:id="rId4"/>
      <p:bold r:id="rId5"/>
    </p:embeddedFont>
    <p:embeddedFont>
      <p:font typeface="Manrope ExtraBold" pitchFamily="2" charset="0"/>
      <p:bold r:id="rId6"/>
    </p:embeddedFont>
    <p:embeddedFont>
      <p:font typeface="Manrope Light" pitchFamily="2" charset="0"/>
      <p:regular r:id="rId7"/>
    </p:embeddedFont>
    <p:embeddedFont>
      <p:font typeface="Manrope SemiBold" pitchFamily="2" charset="0"/>
      <p:bold r:id="rId8"/>
    </p:embeddedFont>
    <p:embeddedFont>
      <p:font typeface="Rubik" pitchFamily="2" charset="-79"/>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C7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4622" autoAdjust="0"/>
  </p:normalViewPr>
  <p:slideViewPr>
    <p:cSldViewPr>
      <p:cViewPr>
        <p:scale>
          <a:sx n="150" d="100"/>
          <a:sy n="150" d="100"/>
        </p:scale>
        <p:origin x="594" y="-2730"/>
      </p:cViewPr>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Rubik" pitchFamily="2" charset="-79"/>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Rubik" pitchFamily="2" charset="-79"/>
              </a:defRPr>
            </a:lvl1pPr>
          </a:lstStyle>
          <a:p>
            <a:fld id="{DFFE4651-24BB-48C7-9056-A00F70CE7019}" type="datetimeFigureOut">
              <a:rPr lang="en-US" smtClean="0"/>
              <a:pPr/>
              <a:t>2/22/2024</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Rubik" pitchFamily="2" charset="-79"/>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Rubik" pitchFamily="2" charset="-79"/>
              </a:defRPr>
            </a:lvl1pPr>
          </a:lstStyle>
          <a:p>
            <a:fld id="{CB2349F4-D098-44FC-B4F2-B79973FDB962}" type="slidenum">
              <a:rPr lang="en-US" smtClean="0"/>
              <a:pPr/>
              <a:t>‹#›</a:t>
            </a:fld>
            <a:endParaRPr lang="en-US" dirty="0"/>
          </a:p>
        </p:txBody>
      </p:sp>
    </p:spTree>
    <p:extLst>
      <p:ext uri="{BB962C8B-B14F-4D97-AF65-F5344CB8AC3E}">
        <p14:creationId xmlns:p14="http://schemas.microsoft.com/office/powerpoint/2010/main" val="2863858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ubik" pitchFamily="2" charset="-79"/>
        <a:ea typeface="+mn-ea"/>
        <a:cs typeface="+mn-cs"/>
      </a:defRPr>
    </a:lvl1pPr>
    <a:lvl2pPr marL="457200" algn="l" defTabSz="914400" rtl="0" eaLnBrk="1" latinLnBrk="0" hangingPunct="1">
      <a:defRPr sz="1200" kern="1200">
        <a:solidFill>
          <a:schemeClr val="tx1"/>
        </a:solidFill>
        <a:latin typeface="Rubik" pitchFamily="2" charset="-79"/>
        <a:ea typeface="+mn-ea"/>
        <a:cs typeface="+mn-cs"/>
      </a:defRPr>
    </a:lvl2pPr>
    <a:lvl3pPr marL="914400" algn="l" defTabSz="914400" rtl="0" eaLnBrk="1" latinLnBrk="0" hangingPunct="1">
      <a:defRPr sz="1200" kern="1200">
        <a:solidFill>
          <a:schemeClr val="tx1"/>
        </a:solidFill>
        <a:latin typeface="Rubik" pitchFamily="2" charset="-79"/>
        <a:ea typeface="+mn-ea"/>
        <a:cs typeface="+mn-cs"/>
      </a:defRPr>
    </a:lvl3pPr>
    <a:lvl4pPr marL="1371600" algn="l" defTabSz="914400" rtl="0" eaLnBrk="1" latinLnBrk="0" hangingPunct="1">
      <a:defRPr sz="1200" kern="1200">
        <a:solidFill>
          <a:schemeClr val="tx1"/>
        </a:solidFill>
        <a:latin typeface="Rubik" pitchFamily="2" charset="-79"/>
        <a:ea typeface="+mn-ea"/>
        <a:cs typeface="+mn-cs"/>
      </a:defRPr>
    </a:lvl4pPr>
    <a:lvl5pPr marL="1828800" algn="l" defTabSz="914400" rtl="0" eaLnBrk="1" latinLnBrk="0" hangingPunct="1">
      <a:defRPr sz="1200" kern="1200">
        <a:solidFill>
          <a:schemeClr val="tx1"/>
        </a:solidFill>
        <a:latin typeface="Rubik" pitchFamily="2" charset="-79"/>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2/22/2024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EF"/>
        </a:solidFill>
        <a:effectLst/>
      </p:bgPr>
    </p:bg>
    <p:spTree>
      <p:nvGrpSpPr>
        <p:cNvPr id="1" name=""/>
        <p:cNvGrpSpPr/>
        <p:nvPr/>
      </p:nvGrpSpPr>
      <p:grpSpPr>
        <a:xfrm>
          <a:off x="0" y="0"/>
          <a:ext cx="0" cy="0"/>
          <a:chOff x="0" y="0"/>
          <a:chExt cx="0" cy="0"/>
        </a:xfrm>
      </p:grpSpPr>
      <p:grpSp>
        <p:nvGrpSpPr>
          <p:cNvPr id="127" name="Group 8">
            <a:extLst>
              <a:ext uri="{FF2B5EF4-FFF2-40B4-BE49-F238E27FC236}">
                <a16:creationId xmlns:a16="http://schemas.microsoft.com/office/drawing/2014/main" id="{D18207B0-D90D-2309-A631-50A38FDF3C7F}"/>
              </a:ext>
            </a:extLst>
          </p:cNvPr>
          <p:cNvGrpSpPr/>
          <p:nvPr/>
        </p:nvGrpSpPr>
        <p:grpSpPr>
          <a:xfrm>
            <a:off x="448052" y="447040"/>
            <a:ext cx="6663896" cy="9989643"/>
            <a:chOff x="448052" y="447040"/>
            <a:chExt cx="6663896" cy="9989643"/>
          </a:xfrm>
        </p:grpSpPr>
        <p:grpSp>
          <p:nvGrpSpPr>
            <p:cNvPr id="120" name="Group 119">
              <a:extLst>
                <a:ext uri="{FF2B5EF4-FFF2-40B4-BE49-F238E27FC236}">
                  <a16:creationId xmlns:a16="http://schemas.microsoft.com/office/drawing/2014/main" id="{C5CCAA37-5062-41E3-51D0-AE1FA2C94509}"/>
                </a:ext>
              </a:extLst>
            </p:cNvPr>
            <p:cNvGrpSpPr/>
            <p:nvPr/>
          </p:nvGrpSpPr>
          <p:grpSpPr>
            <a:xfrm>
              <a:off x="454720" y="7869668"/>
              <a:ext cx="6650560" cy="2317905"/>
              <a:chOff x="454720" y="7869668"/>
              <a:chExt cx="6650560" cy="2317905"/>
            </a:xfrm>
          </p:grpSpPr>
          <p:grpSp>
            <p:nvGrpSpPr>
              <p:cNvPr id="115" name="Group 114">
                <a:extLst>
                  <a:ext uri="{FF2B5EF4-FFF2-40B4-BE49-F238E27FC236}">
                    <a16:creationId xmlns:a16="http://schemas.microsoft.com/office/drawing/2014/main" id="{87A47FE7-CB70-613C-CA94-AFBC515E3C86}"/>
                  </a:ext>
                </a:extLst>
              </p:cNvPr>
              <p:cNvGrpSpPr/>
              <p:nvPr/>
            </p:nvGrpSpPr>
            <p:grpSpPr>
              <a:xfrm>
                <a:off x="454720" y="8164536"/>
                <a:ext cx="1591070" cy="2023037"/>
                <a:chOff x="454720" y="8164536"/>
                <a:chExt cx="1591070" cy="2023037"/>
              </a:xfrm>
            </p:grpSpPr>
            <p:sp>
              <p:nvSpPr>
                <p:cNvPr id="55" name="Freeform 55"/>
                <p:cNvSpPr/>
                <p:nvPr/>
              </p:nvSpPr>
              <p:spPr>
                <a:xfrm>
                  <a:off x="454720" y="8164536"/>
                  <a:ext cx="1591070" cy="2023037"/>
                </a:xfrm>
                <a:prstGeom prst="roundRect">
                  <a:avLst>
                    <a:gd name="adj" fmla="val 3646"/>
                  </a:avLst>
                </a:prstGeom>
                <a:solidFill>
                  <a:srgbClr val="FFFFFF"/>
                </a:solidFill>
                <a:ln w="9525" cap="sq">
                  <a:solidFill>
                    <a:srgbClr val="B68E77"/>
                  </a:solidFill>
                  <a:prstDash val="solid"/>
                  <a:miter/>
                </a:ln>
              </p:spPr>
              <p:txBody>
                <a:bodyPr/>
                <a:lstStyle/>
                <a:p>
                  <a:endParaRPr lang="en-US" dirty="0"/>
                </a:p>
              </p:txBody>
            </p:sp>
            <p:sp>
              <p:nvSpPr>
                <p:cNvPr id="57" name="Freeform 57"/>
                <p:cNvSpPr/>
                <p:nvPr/>
              </p:nvSpPr>
              <p:spPr>
                <a:xfrm>
                  <a:off x="824329" y="8494644"/>
                  <a:ext cx="851852" cy="627937"/>
                </a:xfrm>
                <a:custGeom>
                  <a:avLst/>
                  <a:gdLst/>
                  <a:ahLst/>
                  <a:cxnLst/>
                  <a:rect l="l" t="t" r="r" b="b"/>
                  <a:pathLst>
                    <a:path w="1135802" h="837249">
                      <a:moveTo>
                        <a:pt x="0" y="0"/>
                      </a:moveTo>
                      <a:lnTo>
                        <a:pt x="1135802" y="0"/>
                      </a:lnTo>
                      <a:lnTo>
                        <a:pt x="1135802" y="837248"/>
                      </a:lnTo>
                      <a:lnTo>
                        <a:pt x="0" y="837248"/>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dirty="0"/>
                </a:p>
              </p:txBody>
            </p:sp>
            <p:sp>
              <p:nvSpPr>
                <p:cNvPr id="70" name="TextBox 70"/>
                <p:cNvSpPr txBox="1"/>
                <p:nvPr/>
              </p:nvSpPr>
              <p:spPr>
                <a:xfrm>
                  <a:off x="853918" y="9333362"/>
                  <a:ext cx="792675" cy="149143"/>
                </a:xfrm>
                <a:prstGeom prst="rect">
                  <a:avLst/>
                </a:prstGeom>
              </p:spPr>
              <p:txBody>
                <a:bodyPr lIns="0" tIns="0" rIns="0" bIns="0" rtlCol="0" anchor="t">
                  <a:spAutoFit/>
                </a:bodyPr>
                <a:lstStyle/>
                <a:p>
                  <a:pPr marL="0" lvl="0" indent="0" algn="ctr">
                    <a:lnSpc>
                      <a:spcPts val="1199"/>
                    </a:lnSpc>
                  </a:pPr>
                  <a:r>
                    <a:rPr lang="en-US" sz="999" dirty="0">
                      <a:solidFill>
                        <a:srgbClr val="BC5118"/>
                      </a:solidFill>
                      <a:latin typeface="Manrope SemiBold" pitchFamily="2" charset="0"/>
                    </a:rPr>
                    <a:t>Risotto</a:t>
                  </a:r>
                </a:p>
              </p:txBody>
            </p:sp>
            <p:sp>
              <p:nvSpPr>
                <p:cNvPr id="71" name="TextBox 71"/>
                <p:cNvSpPr txBox="1"/>
                <p:nvPr/>
              </p:nvSpPr>
              <p:spPr>
                <a:xfrm>
                  <a:off x="653959" y="9518914"/>
                  <a:ext cx="1192592" cy="355204"/>
                </a:xfrm>
                <a:prstGeom prst="rect">
                  <a:avLst/>
                </a:prstGeom>
              </p:spPr>
              <p:txBody>
                <a:bodyPr lIns="0" tIns="0" rIns="0" bIns="0" rtlCol="0" anchor="t">
                  <a:spAutoFit/>
                </a:bodyPr>
                <a:lstStyle/>
                <a:p>
                  <a:pPr marL="0" lvl="0" indent="0" algn="ctr">
                    <a:lnSpc>
                      <a:spcPts val="960"/>
                    </a:lnSpc>
                  </a:pPr>
                  <a:r>
                    <a:rPr lang="en-US" sz="800" dirty="0">
                      <a:solidFill>
                        <a:srgbClr val="BC5118"/>
                      </a:solidFill>
                      <a:latin typeface="Manrope Light"/>
                    </a:rPr>
                    <a:t>Creamy rice dish with saffron, mushrooms, and Parmesan cheese</a:t>
                  </a:r>
                </a:p>
              </p:txBody>
            </p:sp>
          </p:grpSp>
          <p:grpSp>
            <p:nvGrpSpPr>
              <p:cNvPr id="117" name="Group 116">
                <a:extLst>
                  <a:ext uri="{FF2B5EF4-FFF2-40B4-BE49-F238E27FC236}">
                    <a16:creationId xmlns:a16="http://schemas.microsoft.com/office/drawing/2014/main" id="{4598BAE7-FC32-FAA8-78AF-7853F05D499E}"/>
                  </a:ext>
                </a:extLst>
              </p:cNvPr>
              <p:cNvGrpSpPr/>
              <p:nvPr/>
            </p:nvGrpSpPr>
            <p:grpSpPr>
              <a:xfrm>
                <a:off x="2141217" y="8164536"/>
                <a:ext cx="1591070" cy="2023037"/>
                <a:chOff x="2149575" y="8164536"/>
                <a:chExt cx="1591070" cy="2023037"/>
              </a:xfrm>
            </p:grpSpPr>
            <p:sp>
              <p:nvSpPr>
                <p:cNvPr id="2" name="Freeform 55">
                  <a:extLst>
                    <a:ext uri="{FF2B5EF4-FFF2-40B4-BE49-F238E27FC236}">
                      <a16:creationId xmlns:a16="http://schemas.microsoft.com/office/drawing/2014/main" id="{A9483C42-485F-5B56-ADE4-8C1565EB357C}"/>
                    </a:ext>
                  </a:extLst>
                </p:cNvPr>
                <p:cNvSpPr/>
                <p:nvPr/>
              </p:nvSpPr>
              <p:spPr>
                <a:xfrm>
                  <a:off x="2149575" y="8164536"/>
                  <a:ext cx="1591070" cy="2023037"/>
                </a:xfrm>
                <a:prstGeom prst="roundRect">
                  <a:avLst>
                    <a:gd name="adj" fmla="val 3646"/>
                  </a:avLst>
                </a:prstGeom>
                <a:solidFill>
                  <a:srgbClr val="FFFFFF"/>
                </a:solidFill>
                <a:ln w="9525" cap="sq">
                  <a:solidFill>
                    <a:srgbClr val="B68E77"/>
                  </a:solidFill>
                  <a:prstDash val="solid"/>
                  <a:miter/>
                </a:ln>
              </p:spPr>
              <p:txBody>
                <a:bodyPr/>
                <a:lstStyle/>
                <a:p>
                  <a:endParaRPr lang="en-US" dirty="0"/>
                </a:p>
              </p:txBody>
            </p:sp>
            <p:sp>
              <p:nvSpPr>
                <p:cNvPr id="67" name="Freeform 67"/>
                <p:cNvSpPr/>
                <p:nvPr/>
              </p:nvSpPr>
              <p:spPr>
                <a:xfrm>
                  <a:off x="2475035" y="8553877"/>
                  <a:ext cx="940150" cy="583039"/>
                </a:xfrm>
                <a:custGeom>
                  <a:avLst/>
                  <a:gdLst/>
                  <a:ahLst/>
                  <a:cxnLst/>
                  <a:rect l="l" t="t" r="r" b="b"/>
                  <a:pathLst>
                    <a:path w="1253533" h="777385">
                      <a:moveTo>
                        <a:pt x="0" y="0"/>
                      </a:moveTo>
                      <a:lnTo>
                        <a:pt x="1253532" y="0"/>
                      </a:lnTo>
                      <a:lnTo>
                        <a:pt x="1253532" y="777385"/>
                      </a:lnTo>
                      <a:lnTo>
                        <a:pt x="0" y="777385"/>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dirty="0"/>
                </a:p>
              </p:txBody>
            </p:sp>
            <p:sp>
              <p:nvSpPr>
                <p:cNvPr id="72" name="TextBox 72"/>
                <p:cNvSpPr txBox="1"/>
                <p:nvPr/>
              </p:nvSpPr>
              <p:spPr>
                <a:xfrm>
                  <a:off x="2548773" y="9333362"/>
                  <a:ext cx="792675" cy="149143"/>
                </a:xfrm>
                <a:prstGeom prst="rect">
                  <a:avLst/>
                </a:prstGeom>
              </p:spPr>
              <p:txBody>
                <a:bodyPr lIns="0" tIns="0" rIns="0" bIns="0" rtlCol="0" anchor="t">
                  <a:spAutoFit/>
                </a:bodyPr>
                <a:lstStyle/>
                <a:p>
                  <a:pPr marL="0" lvl="0" indent="0" algn="ctr">
                    <a:lnSpc>
                      <a:spcPts val="1199"/>
                    </a:lnSpc>
                  </a:pPr>
                  <a:r>
                    <a:rPr lang="en-US" sz="999" dirty="0">
                      <a:solidFill>
                        <a:srgbClr val="BC5118"/>
                      </a:solidFill>
                      <a:latin typeface="Manrope SemiBold" pitchFamily="2" charset="0"/>
                    </a:rPr>
                    <a:t>Lasagna</a:t>
                  </a:r>
                </a:p>
              </p:txBody>
            </p:sp>
            <p:sp>
              <p:nvSpPr>
                <p:cNvPr id="73" name="TextBox 73"/>
                <p:cNvSpPr txBox="1"/>
                <p:nvPr/>
              </p:nvSpPr>
              <p:spPr>
                <a:xfrm>
                  <a:off x="2311235" y="9518914"/>
                  <a:ext cx="1267750" cy="355601"/>
                </a:xfrm>
                <a:prstGeom prst="rect">
                  <a:avLst/>
                </a:prstGeom>
              </p:spPr>
              <p:txBody>
                <a:bodyPr lIns="0" tIns="0" rIns="0" bIns="0" rtlCol="0" anchor="t">
                  <a:spAutoFit/>
                </a:bodyPr>
                <a:lstStyle/>
                <a:p>
                  <a:pPr marL="0" lvl="0" indent="0" algn="ctr">
                    <a:lnSpc>
                      <a:spcPts val="960"/>
                    </a:lnSpc>
                    <a:spcBef>
                      <a:spcPct val="0"/>
                    </a:spcBef>
                  </a:pPr>
                  <a:r>
                    <a:rPr lang="en-US" sz="800" u="none" strike="noStrike" dirty="0">
                      <a:solidFill>
                        <a:srgbClr val="BC5118"/>
                      </a:solidFill>
                      <a:latin typeface="Manrope Light"/>
                    </a:rPr>
                    <a:t>Layered pasta, </a:t>
                  </a:r>
                </a:p>
                <a:p>
                  <a:pPr marL="0" lvl="0" indent="0" algn="ctr">
                    <a:lnSpc>
                      <a:spcPts val="960"/>
                    </a:lnSpc>
                    <a:spcBef>
                      <a:spcPct val="0"/>
                    </a:spcBef>
                  </a:pPr>
                  <a:r>
                    <a:rPr lang="en-US" sz="800" u="none" strike="noStrike" dirty="0">
                      <a:solidFill>
                        <a:srgbClr val="BC5118"/>
                      </a:solidFill>
                      <a:latin typeface="Manrope Light"/>
                    </a:rPr>
                    <a:t>Bolognese sauce, ricotta, and melted cheese</a:t>
                  </a:r>
                </a:p>
              </p:txBody>
            </p:sp>
          </p:grpSp>
          <p:grpSp>
            <p:nvGrpSpPr>
              <p:cNvPr id="118" name="Group 117">
                <a:extLst>
                  <a:ext uri="{FF2B5EF4-FFF2-40B4-BE49-F238E27FC236}">
                    <a16:creationId xmlns:a16="http://schemas.microsoft.com/office/drawing/2014/main" id="{BEEC8B48-752D-0118-B5BE-0CEECA08A33F}"/>
                  </a:ext>
                </a:extLst>
              </p:cNvPr>
              <p:cNvGrpSpPr/>
              <p:nvPr/>
            </p:nvGrpSpPr>
            <p:grpSpPr>
              <a:xfrm>
                <a:off x="3827714" y="8164536"/>
                <a:ext cx="1591070" cy="2023037"/>
                <a:chOff x="3827713" y="8164536"/>
                <a:chExt cx="1591070" cy="2023037"/>
              </a:xfrm>
            </p:grpSpPr>
            <p:sp>
              <p:nvSpPr>
                <p:cNvPr id="3" name="Freeform 55">
                  <a:extLst>
                    <a:ext uri="{FF2B5EF4-FFF2-40B4-BE49-F238E27FC236}">
                      <a16:creationId xmlns:a16="http://schemas.microsoft.com/office/drawing/2014/main" id="{BED3B82B-23CB-2AEA-B3CD-2EC7C8A1DCCD}"/>
                    </a:ext>
                  </a:extLst>
                </p:cNvPr>
                <p:cNvSpPr/>
                <p:nvPr/>
              </p:nvSpPr>
              <p:spPr>
                <a:xfrm>
                  <a:off x="3827713" y="8164536"/>
                  <a:ext cx="1591070" cy="2023037"/>
                </a:xfrm>
                <a:prstGeom prst="roundRect">
                  <a:avLst>
                    <a:gd name="adj" fmla="val 3646"/>
                  </a:avLst>
                </a:prstGeom>
                <a:solidFill>
                  <a:srgbClr val="FFFFFF"/>
                </a:solidFill>
                <a:ln w="9525" cap="sq">
                  <a:solidFill>
                    <a:srgbClr val="B68E77"/>
                  </a:solidFill>
                  <a:prstDash val="solid"/>
                  <a:miter/>
                </a:ln>
              </p:spPr>
              <p:txBody>
                <a:bodyPr/>
                <a:lstStyle/>
                <a:p>
                  <a:endParaRPr lang="en-US" dirty="0"/>
                </a:p>
              </p:txBody>
            </p:sp>
            <p:sp>
              <p:nvSpPr>
                <p:cNvPr id="68" name="Freeform 68"/>
                <p:cNvSpPr/>
                <p:nvPr/>
              </p:nvSpPr>
              <p:spPr>
                <a:xfrm>
                  <a:off x="4127152" y="8567905"/>
                  <a:ext cx="992192" cy="559348"/>
                </a:xfrm>
                <a:custGeom>
                  <a:avLst/>
                  <a:gdLst/>
                  <a:ahLst/>
                  <a:cxnLst/>
                  <a:rect l="l" t="t" r="r" b="b"/>
                  <a:pathLst>
                    <a:path w="1322922" h="745797">
                      <a:moveTo>
                        <a:pt x="0" y="0"/>
                      </a:moveTo>
                      <a:lnTo>
                        <a:pt x="1322922" y="0"/>
                      </a:lnTo>
                      <a:lnTo>
                        <a:pt x="1322922" y="745797"/>
                      </a:lnTo>
                      <a:lnTo>
                        <a:pt x="0" y="745797"/>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dirty="0"/>
                </a:p>
              </p:txBody>
            </p:sp>
            <p:sp>
              <p:nvSpPr>
                <p:cNvPr id="74" name="TextBox 74"/>
                <p:cNvSpPr txBox="1"/>
                <p:nvPr/>
              </p:nvSpPr>
              <p:spPr>
                <a:xfrm>
                  <a:off x="4226911" y="9333362"/>
                  <a:ext cx="792675" cy="149143"/>
                </a:xfrm>
                <a:prstGeom prst="rect">
                  <a:avLst/>
                </a:prstGeom>
              </p:spPr>
              <p:txBody>
                <a:bodyPr lIns="0" tIns="0" rIns="0" bIns="0" rtlCol="0" anchor="t">
                  <a:spAutoFit/>
                </a:bodyPr>
                <a:lstStyle/>
                <a:p>
                  <a:pPr marL="0" lvl="0" indent="0" algn="ctr">
                    <a:lnSpc>
                      <a:spcPts val="1199"/>
                    </a:lnSpc>
                  </a:pPr>
                  <a:r>
                    <a:rPr lang="en-US" sz="999" dirty="0">
                      <a:solidFill>
                        <a:srgbClr val="BC5118"/>
                      </a:solidFill>
                      <a:latin typeface="Manrope SemiBold" pitchFamily="2" charset="0"/>
                    </a:rPr>
                    <a:t>Pizza</a:t>
                  </a:r>
                </a:p>
              </p:txBody>
            </p:sp>
            <p:sp>
              <p:nvSpPr>
                <p:cNvPr id="75" name="TextBox 75"/>
                <p:cNvSpPr txBox="1"/>
                <p:nvPr/>
              </p:nvSpPr>
              <p:spPr>
                <a:xfrm>
                  <a:off x="4026952" y="9518914"/>
                  <a:ext cx="1192592" cy="355204"/>
                </a:xfrm>
                <a:prstGeom prst="rect">
                  <a:avLst/>
                </a:prstGeom>
              </p:spPr>
              <p:txBody>
                <a:bodyPr lIns="0" tIns="0" rIns="0" bIns="0" rtlCol="0" anchor="t">
                  <a:spAutoFit/>
                </a:bodyPr>
                <a:lstStyle/>
                <a:p>
                  <a:pPr algn="ctr">
                    <a:lnSpc>
                      <a:spcPts val="960"/>
                    </a:lnSpc>
                  </a:pPr>
                  <a:r>
                    <a:rPr lang="en-US" sz="800" dirty="0">
                      <a:solidFill>
                        <a:srgbClr val="BC5118"/>
                      </a:solidFill>
                      <a:latin typeface="Manrope Light"/>
                    </a:rPr>
                    <a:t> Thin crust, tomato </a:t>
                  </a:r>
                </a:p>
                <a:p>
                  <a:pPr marL="0" lvl="0" indent="0" algn="ctr">
                    <a:lnSpc>
                      <a:spcPts val="960"/>
                    </a:lnSpc>
                  </a:pPr>
                  <a:r>
                    <a:rPr lang="en-US" sz="800" dirty="0">
                      <a:solidFill>
                        <a:srgbClr val="BC5118"/>
                      </a:solidFill>
                      <a:latin typeface="Manrope Light"/>
                    </a:rPr>
                    <a:t>sauce, mozzarella, and assorted toppings</a:t>
                  </a:r>
                </a:p>
              </p:txBody>
            </p:sp>
          </p:grpSp>
          <p:grpSp>
            <p:nvGrpSpPr>
              <p:cNvPr id="119" name="Group 118">
                <a:extLst>
                  <a:ext uri="{FF2B5EF4-FFF2-40B4-BE49-F238E27FC236}">
                    <a16:creationId xmlns:a16="http://schemas.microsoft.com/office/drawing/2014/main" id="{234C1796-CB6E-E056-ECB1-3105FB51B843}"/>
                  </a:ext>
                </a:extLst>
              </p:cNvPr>
              <p:cNvGrpSpPr/>
              <p:nvPr/>
            </p:nvGrpSpPr>
            <p:grpSpPr>
              <a:xfrm>
                <a:off x="5514210" y="8164536"/>
                <a:ext cx="1591070" cy="2023037"/>
                <a:chOff x="5514210" y="8164536"/>
                <a:chExt cx="1591070" cy="2023037"/>
              </a:xfrm>
            </p:grpSpPr>
            <p:sp>
              <p:nvSpPr>
                <p:cNvPr id="29" name="Freeform 55">
                  <a:extLst>
                    <a:ext uri="{FF2B5EF4-FFF2-40B4-BE49-F238E27FC236}">
                      <a16:creationId xmlns:a16="http://schemas.microsoft.com/office/drawing/2014/main" id="{5CA7B386-0A06-BD6D-8FC7-61999F0F1FE8}"/>
                    </a:ext>
                  </a:extLst>
                </p:cNvPr>
                <p:cNvSpPr/>
                <p:nvPr/>
              </p:nvSpPr>
              <p:spPr>
                <a:xfrm>
                  <a:off x="5514210" y="8164536"/>
                  <a:ext cx="1591070" cy="2023037"/>
                </a:xfrm>
                <a:prstGeom prst="roundRect">
                  <a:avLst>
                    <a:gd name="adj" fmla="val 3646"/>
                  </a:avLst>
                </a:prstGeom>
                <a:solidFill>
                  <a:srgbClr val="FFFFFF"/>
                </a:solidFill>
                <a:ln w="9525" cap="sq">
                  <a:solidFill>
                    <a:srgbClr val="B68E77"/>
                  </a:solidFill>
                  <a:prstDash val="solid"/>
                  <a:miter/>
                </a:ln>
              </p:spPr>
              <p:txBody>
                <a:bodyPr/>
                <a:lstStyle/>
                <a:p>
                  <a:endParaRPr lang="en-US" dirty="0"/>
                </a:p>
              </p:txBody>
            </p:sp>
            <p:sp>
              <p:nvSpPr>
                <p:cNvPr id="69" name="Freeform 69"/>
                <p:cNvSpPr/>
                <p:nvPr/>
              </p:nvSpPr>
              <p:spPr>
                <a:xfrm>
                  <a:off x="5842884" y="8488392"/>
                  <a:ext cx="933723" cy="627937"/>
                </a:xfrm>
                <a:custGeom>
                  <a:avLst/>
                  <a:gdLst/>
                  <a:ahLst/>
                  <a:cxnLst/>
                  <a:rect l="l" t="t" r="r" b="b"/>
                  <a:pathLst>
                    <a:path w="1244964" h="837249">
                      <a:moveTo>
                        <a:pt x="0" y="0"/>
                      </a:moveTo>
                      <a:lnTo>
                        <a:pt x="1244965" y="0"/>
                      </a:lnTo>
                      <a:lnTo>
                        <a:pt x="1244965" y="837249"/>
                      </a:lnTo>
                      <a:lnTo>
                        <a:pt x="0" y="837249"/>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dirty="0"/>
                </a:p>
              </p:txBody>
            </p:sp>
            <p:sp>
              <p:nvSpPr>
                <p:cNvPr id="76" name="TextBox 76"/>
                <p:cNvSpPr txBox="1"/>
                <p:nvPr/>
              </p:nvSpPr>
              <p:spPr>
                <a:xfrm>
                  <a:off x="5913408" y="9333362"/>
                  <a:ext cx="792675" cy="149143"/>
                </a:xfrm>
                <a:prstGeom prst="rect">
                  <a:avLst/>
                </a:prstGeom>
              </p:spPr>
              <p:txBody>
                <a:bodyPr lIns="0" tIns="0" rIns="0" bIns="0" rtlCol="0" anchor="t">
                  <a:spAutoFit/>
                </a:bodyPr>
                <a:lstStyle/>
                <a:p>
                  <a:pPr marL="0" lvl="0" indent="0" algn="ctr">
                    <a:lnSpc>
                      <a:spcPts val="1199"/>
                    </a:lnSpc>
                  </a:pPr>
                  <a:r>
                    <a:rPr lang="en-US" sz="999" dirty="0">
                      <a:solidFill>
                        <a:srgbClr val="BC5118"/>
                      </a:solidFill>
                      <a:latin typeface="Manrope SemiBold" pitchFamily="2" charset="0"/>
                    </a:rPr>
                    <a:t>Ossobuco</a:t>
                  </a:r>
                </a:p>
              </p:txBody>
            </p:sp>
            <p:sp>
              <p:nvSpPr>
                <p:cNvPr id="77" name="TextBox 77"/>
                <p:cNvSpPr txBox="1"/>
                <p:nvPr/>
              </p:nvSpPr>
              <p:spPr>
                <a:xfrm>
                  <a:off x="5683415" y="9518914"/>
                  <a:ext cx="1252661" cy="379719"/>
                </a:xfrm>
                <a:prstGeom prst="rect">
                  <a:avLst/>
                </a:prstGeom>
              </p:spPr>
              <p:txBody>
                <a:bodyPr lIns="0" tIns="0" rIns="0" bIns="0" rtlCol="0" anchor="t">
                  <a:spAutoFit/>
                </a:bodyPr>
                <a:lstStyle/>
                <a:p>
                  <a:pPr algn="ctr">
                    <a:lnSpc>
                      <a:spcPts val="960"/>
                    </a:lnSpc>
                  </a:pPr>
                  <a:r>
                    <a:rPr lang="en-US" sz="800" dirty="0">
                      <a:solidFill>
                        <a:srgbClr val="BC5118"/>
                      </a:solidFill>
                      <a:latin typeface="Manrope Light"/>
                    </a:rPr>
                    <a:t>Braised veal shanks </a:t>
                  </a:r>
                </a:p>
                <a:p>
                  <a:pPr algn="ctr">
                    <a:lnSpc>
                      <a:spcPts val="960"/>
                    </a:lnSpc>
                  </a:pPr>
                  <a:r>
                    <a:rPr lang="en-US" sz="800" dirty="0">
                      <a:solidFill>
                        <a:srgbClr val="BC5118"/>
                      </a:solidFill>
                      <a:latin typeface="Manrope Light"/>
                    </a:rPr>
                    <a:t>in wine, broth, with aromatic vegetables</a:t>
                  </a:r>
                </a:p>
              </p:txBody>
            </p:sp>
          </p:grpSp>
          <p:sp>
            <p:nvSpPr>
              <p:cNvPr id="78" name="TextBox 78"/>
              <p:cNvSpPr txBox="1"/>
              <p:nvPr/>
            </p:nvSpPr>
            <p:spPr>
              <a:xfrm>
                <a:off x="1253139" y="7869668"/>
                <a:ext cx="5050222" cy="180975"/>
              </a:xfrm>
              <a:prstGeom prst="rect">
                <a:avLst/>
              </a:prstGeom>
            </p:spPr>
            <p:txBody>
              <a:bodyPr lIns="0" tIns="0" rIns="0" bIns="0" rtlCol="0" anchor="t">
                <a:spAutoFit/>
              </a:bodyPr>
              <a:lstStyle/>
              <a:p>
                <a:pPr marL="0" lvl="0" indent="0" algn="ctr">
                  <a:lnSpc>
                    <a:spcPts val="1439"/>
                  </a:lnSpc>
                  <a:spcBef>
                    <a:spcPct val="0"/>
                  </a:spcBef>
                </a:pPr>
                <a:r>
                  <a:rPr lang="en-US" sz="1200" dirty="0">
                    <a:solidFill>
                      <a:srgbClr val="BC5118"/>
                    </a:solidFill>
                    <a:latin typeface="Manrope ExtraBold" pitchFamily="2" charset="0"/>
                  </a:rPr>
                  <a:t>RICH CUISINE</a:t>
                </a:r>
              </a:p>
            </p:txBody>
          </p:sp>
        </p:grpSp>
        <p:grpSp>
          <p:nvGrpSpPr>
            <p:cNvPr id="121" name="Group 120">
              <a:extLst>
                <a:ext uri="{FF2B5EF4-FFF2-40B4-BE49-F238E27FC236}">
                  <a16:creationId xmlns:a16="http://schemas.microsoft.com/office/drawing/2014/main" id="{B40635B6-DCAE-099C-BBD2-704CD7F4AA8B}"/>
                </a:ext>
              </a:extLst>
            </p:cNvPr>
            <p:cNvGrpSpPr/>
            <p:nvPr/>
          </p:nvGrpSpPr>
          <p:grpSpPr>
            <a:xfrm>
              <a:off x="454720" y="5845569"/>
              <a:ext cx="6650560" cy="1817443"/>
              <a:chOff x="454720" y="5845569"/>
              <a:chExt cx="6650560" cy="1817443"/>
            </a:xfrm>
          </p:grpSpPr>
          <p:sp>
            <p:nvSpPr>
              <p:cNvPr id="80" name="Freeform 80"/>
              <p:cNvSpPr/>
              <p:nvPr/>
            </p:nvSpPr>
            <p:spPr>
              <a:xfrm>
                <a:off x="454720" y="6142486"/>
                <a:ext cx="6650560" cy="1520526"/>
              </a:xfrm>
              <a:custGeom>
                <a:avLst/>
                <a:gdLst/>
                <a:ahLst/>
                <a:cxnLst/>
                <a:rect l="l" t="t" r="r" b="b"/>
                <a:pathLst>
                  <a:path w="2383411" h="544922">
                    <a:moveTo>
                      <a:pt x="11641" y="0"/>
                    </a:moveTo>
                    <a:lnTo>
                      <a:pt x="2371770" y="0"/>
                    </a:lnTo>
                    <a:cubicBezTo>
                      <a:pt x="2378199" y="0"/>
                      <a:pt x="2383411" y="5212"/>
                      <a:pt x="2383411" y="11641"/>
                    </a:cubicBezTo>
                    <a:lnTo>
                      <a:pt x="2383411" y="533281"/>
                    </a:lnTo>
                    <a:cubicBezTo>
                      <a:pt x="2383411" y="539710"/>
                      <a:pt x="2378199" y="544922"/>
                      <a:pt x="2371770" y="544922"/>
                    </a:cubicBezTo>
                    <a:lnTo>
                      <a:pt x="11641" y="544922"/>
                    </a:lnTo>
                    <a:cubicBezTo>
                      <a:pt x="5212" y="544922"/>
                      <a:pt x="0" y="539710"/>
                      <a:pt x="0" y="533281"/>
                    </a:cubicBezTo>
                    <a:lnTo>
                      <a:pt x="0" y="11641"/>
                    </a:lnTo>
                    <a:cubicBezTo>
                      <a:pt x="0" y="5212"/>
                      <a:pt x="5212" y="0"/>
                      <a:pt x="11641" y="0"/>
                    </a:cubicBezTo>
                    <a:close/>
                  </a:path>
                </a:pathLst>
              </a:custGeom>
              <a:solidFill>
                <a:srgbClr val="FFFFFF"/>
              </a:solidFill>
              <a:ln w="9525" cap="sq">
                <a:solidFill>
                  <a:srgbClr val="B68E77"/>
                </a:solidFill>
                <a:prstDash val="solid"/>
                <a:miter/>
              </a:ln>
            </p:spPr>
            <p:txBody>
              <a:bodyPr/>
              <a:lstStyle/>
              <a:p>
                <a:endParaRPr lang="en-US" dirty="0"/>
              </a:p>
            </p:txBody>
          </p:sp>
          <p:sp>
            <p:nvSpPr>
              <p:cNvPr id="82" name="TextBox 82"/>
              <p:cNvSpPr txBox="1"/>
              <p:nvPr/>
            </p:nvSpPr>
            <p:spPr>
              <a:xfrm>
                <a:off x="2135400" y="5845569"/>
                <a:ext cx="3285701" cy="180975"/>
              </a:xfrm>
              <a:prstGeom prst="rect">
                <a:avLst/>
              </a:prstGeom>
            </p:spPr>
            <p:txBody>
              <a:bodyPr lIns="0" tIns="0" rIns="0" bIns="0" rtlCol="0" anchor="t">
                <a:spAutoFit/>
              </a:bodyPr>
              <a:lstStyle/>
              <a:p>
                <a:pPr marL="0" lvl="0" indent="0" algn="ctr">
                  <a:lnSpc>
                    <a:spcPts val="1439"/>
                  </a:lnSpc>
                </a:pPr>
                <a:r>
                  <a:rPr lang="en-US" sz="1200" dirty="0">
                    <a:solidFill>
                      <a:srgbClr val="BC5118"/>
                    </a:solidFill>
                    <a:latin typeface="Manrope ExtraBold" pitchFamily="2" charset="0"/>
                  </a:rPr>
                  <a:t>MAJOR INDUSTRIES</a:t>
                </a:r>
              </a:p>
            </p:txBody>
          </p:sp>
          <p:grpSp>
            <p:nvGrpSpPr>
              <p:cNvPr id="110" name="Group 109">
                <a:extLst>
                  <a:ext uri="{FF2B5EF4-FFF2-40B4-BE49-F238E27FC236}">
                    <a16:creationId xmlns:a16="http://schemas.microsoft.com/office/drawing/2014/main" id="{2AA35D1B-E454-0BBF-4D8C-413B54C8F78B}"/>
                  </a:ext>
                </a:extLst>
              </p:cNvPr>
              <p:cNvGrpSpPr/>
              <p:nvPr/>
            </p:nvGrpSpPr>
            <p:grpSpPr>
              <a:xfrm>
                <a:off x="880738" y="6458654"/>
                <a:ext cx="792675" cy="922555"/>
                <a:chOff x="880738" y="6458654"/>
                <a:chExt cx="792675" cy="922555"/>
              </a:xfrm>
            </p:grpSpPr>
            <p:sp>
              <p:nvSpPr>
                <p:cNvPr id="84" name="Freeform 84"/>
                <p:cNvSpPr/>
                <p:nvPr/>
              </p:nvSpPr>
              <p:spPr>
                <a:xfrm>
                  <a:off x="976095" y="6458654"/>
                  <a:ext cx="601961" cy="601961"/>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6EF"/>
                </a:solidFill>
                <a:ln w="9525" cap="sq">
                  <a:solidFill>
                    <a:srgbClr val="B68E77"/>
                  </a:solidFill>
                  <a:prstDash val="solid"/>
                  <a:miter/>
                </a:ln>
              </p:spPr>
              <p:txBody>
                <a:bodyPr/>
                <a:lstStyle/>
                <a:p>
                  <a:endParaRPr lang="en-US" dirty="0"/>
                </a:p>
              </p:txBody>
            </p:sp>
            <p:sp>
              <p:nvSpPr>
                <p:cNvPr id="86" name="Freeform 86"/>
                <p:cNvSpPr/>
                <p:nvPr/>
              </p:nvSpPr>
              <p:spPr>
                <a:xfrm>
                  <a:off x="1137036" y="6623669"/>
                  <a:ext cx="280080" cy="271932"/>
                </a:xfrm>
                <a:custGeom>
                  <a:avLst/>
                  <a:gdLst/>
                  <a:ahLst/>
                  <a:cxnLst/>
                  <a:rect l="l" t="t" r="r" b="b"/>
                  <a:pathLst>
                    <a:path w="373440" h="362576">
                      <a:moveTo>
                        <a:pt x="0" y="0"/>
                      </a:moveTo>
                      <a:lnTo>
                        <a:pt x="373440" y="0"/>
                      </a:lnTo>
                      <a:lnTo>
                        <a:pt x="373440" y="362576"/>
                      </a:lnTo>
                      <a:lnTo>
                        <a:pt x="0" y="36257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dirty="0"/>
                </a:p>
              </p:txBody>
            </p:sp>
            <p:sp>
              <p:nvSpPr>
                <p:cNvPr id="87" name="TextBox 87"/>
                <p:cNvSpPr txBox="1"/>
                <p:nvPr/>
              </p:nvSpPr>
              <p:spPr>
                <a:xfrm>
                  <a:off x="880738" y="7232066"/>
                  <a:ext cx="792675" cy="149143"/>
                </a:xfrm>
                <a:prstGeom prst="rect">
                  <a:avLst/>
                </a:prstGeom>
              </p:spPr>
              <p:txBody>
                <a:bodyPr lIns="0" tIns="0" rIns="0" bIns="0" rtlCol="0" anchor="t">
                  <a:spAutoFit/>
                </a:bodyPr>
                <a:lstStyle/>
                <a:p>
                  <a:pPr marL="0" lvl="0" indent="0" algn="ctr">
                    <a:lnSpc>
                      <a:spcPts val="1199"/>
                    </a:lnSpc>
                  </a:pPr>
                  <a:r>
                    <a:rPr lang="en-US" sz="999" dirty="0">
                      <a:solidFill>
                        <a:srgbClr val="BC5118"/>
                      </a:solidFill>
                      <a:latin typeface="Manrope SemiBold" pitchFamily="2" charset="0"/>
                    </a:rPr>
                    <a:t>Tourism</a:t>
                  </a:r>
                </a:p>
              </p:txBody>
            </p:sp>
          </p:grpSp>
          <p:grpSp>
            <p:nvGrpSpPr>
              <p:cNvPr id="111" name="Group 110">
                <a:extLst>
                  <a:ext uri="{FF2B5EF4-FFF2-40B4-BE49-F238E27FC236}">
                    <a16:creationId xmlns:a16="http://schemas.microsoft.com/office/drawing/2014/main" id="{133163C6-2DA7-C66F-FCE5-4B86E1B707F0}"/>
                  </a:ext>
                </a:extLst>
              </p:cNvPr>
              <p:cNvGrpSpPr/>
              <p:nvPr/>
            </p:nvGrpSpPr>
            <p:grpSpPr>
              <a:xfrm>
                <a:off x="2092325" y="6458654"/>
                <a:ext cx="957400" cy="922555"/>
                <a:chOff x="2092326" y="6458654"/>
                <a:chExt cx="957400" cy="922555"/>
              </a:xfrm>
            </p:grpSpPr>
            <p:sp>
              <p:nvSpPr>
                <p:cNvPr id="89" name="Freeform 89"/>
                <p:cNvSpPr/>
                <p:nvPr/>
              </p:nvSpPr>
              <p:spPr>
                <a:xfrm>
                  <a:off x="2270045" y="6458654"/>
                  <a:ext cx="601961" cy="601961"/>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6EF"/>
                </a:solidFill>
                <a:ln w="9525" cap="sq">
                  <a:solidFill>
                    <a:srgbClr val="B68E77"/>
                  </a:solidFill>
                  <a:prstDash val="solid"/>
                  <a:miter/>
                </a:ln>
              </p:spPr>
              <p:txBody>
                <a:bodyPr/>
                <a:lstStyle/>
                <a:p>
                  <a:endParaRPr lang="en-US" dirty="0"/>
                </a:p>
              </p:txBody>
            </p:sp>
            <p:sp>
              <p:nvSpPr>
                <p:cNvPr id="91" name="Freeform 91"/>
                <p:cNvSpPr/>
                <p:nvPr/>
              </p:nvSpPr>
              <p:spPr>
                <a:xfrm>
                  <a:off x="2430985" y="6616554"/>
                  <a:ext cx="280080" cy="286161"/>
                </a:xfrm>
                <a:custGeom>
                  <a:avLst/>
                  <a:gdLst/>
                  <a:ahLst/>
                  <a:cxnLst/>
                  <a:rect l="l" t="t" r="r" b="b"/>
                  <a:pathLst>
                    <a:path w="373440" h="381548">
                      <a:moveTo>
                        <a:pt x="0" y="0"/>
                      </a:moveTo>
                      <a:lnTo>
                        <a:pt x="373440" y="0"/>
                      </a:lnTo>
                      <a:lnTo>
                        <a:pt x="373440" y="381548"/>
                      </a:lnTo>
                      <a:lnTo>
                        <a:pt x="0" y="38154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dirty="0"/>
                </a:p>
              </p:txBody>
            </p:sp>
            <p:sp>
              <p:nvSpPr>
                <p:cNvPr id="92" name="TextBox 92"/>
                <p:cNvSpPr txBox="1"/>
                <p:nvPr/>
              </p:nvSpPr>
              <p:spPr>
                <a:xfrm>
                  <a:off x="2092326" y="7232066"/>
                  <a:ext cx="957400" cy="149143"/>
                </a:xfrm>
                <a:prstGeom prst="rect">
                  <a:avLst/>
                </a:prstGeom>
              </p:spPr>
              <p:txBody>
                <a:bodyPr lIns="0" tIns="0" rIns="0" bIns="0" rtlCol="0" anchor="t">
                  <a:spAutoFit/>
                </a:bodyPr>
                <a:lstStyle/>
                <a:p>
                  <a:pPr marL="0" lvl="0" indent="0" algn="ctr">
                    <a:lnSpc>
                      <a:spcPts val="1199"/>
                    </a:lnSpc>
                  </a:pPr>
                  <a:r>
                    <a:rPr lang="en-US" sz="999" dirty="0">
                      <a:solidFill>
                        <a:srgbClr val="BC5118"/>
                      </a:solidFill>
                      <a:latin typeface="Manrope SemiBold" pitchFamily="2" charset="0"/>
                    </a:rPr>
                    <a:t>Manufacturing</a:t>
                  </a:r>
                </a:p>
              </p:txBody>
            </p:sp>
          </p:grpSp>
          <p:grpSp>
            <p:nvGrpSpPr>
              <p:cNvPr id="112" name="Group 111">
                <a:extLst>
                  <a:ext uri="{FF2B5EF4-FFF2-40B4-BE49-F238E27FC236}">
                    <a16:creationId xmlns:a16="http://schemas.microsoft.com/office/drawing/2014/main" id="{20506AFF-51F0-7D28-12C3-BBC2EDC26C23}"/>
                  </a:ext>
                </a:extLst>
              </p:cNvPr>
              <p:cNvGrpSpPr/>
              <p:nvPr/>
            </p:nvGrpSpPr>
            <p:grpSpPr>
              <a:xfrm>
                <a:off x="3468637" y="6458654"/>
                <a:ext cx="792675" cy="922555"/>
                <a:chOff x="3468638" y="6458654"/>
                <a:chExt cx="792675" cy="922555"/>
              </a:xfrm>
            </p:grpSpPr>
            <p:sp>
              <p:nvSpPr>
                <p:cNvPr id="94" name="Freeform 94"/>
                <p:cNvSpPr/>
                <p:nvPr/>
              </p:nvSpPr>
              <p:spPr>
                <a:xfrm>
                  <a:off x="3563995" y="6458654"/>
                  <a:ext cx="601961" cy="601961"/>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6EF"/>
                </a:solidFill>
                <a:ln w="9525" cap="sq">
                  <a:solidFill>
                    <a:srgbClr val="B68E77"/>
                  </a:solidFill>
                  <a:prstDash val="solid"/>
                  <a:miter/>
                </a:ln>
              </p:spPr>
              <p:txBody>
                <a:bodyPr/>
                <a:lstStyle/>
                <a:p>
                  <a:endParaRPr lang="en-US" dirty="0"/>
                </a:p>
              </p:txBody>
            </p:sp>
            <p:sp>
              <p:nvSpPr>
                <p:cNvPr id="96" name="Freeform 96"/>
                <p:cNvSpPr/>
                <p:nvPr/>
              </p:nvSpPr>
              <p:spPr>
                <a:xfrm>
                  <a:off x="3724935" y="6627997"/>
                  <a:ext cx="280080" cy="263276"/>
                </a:xfrm>
                <a:custGeom>
                  <a:avLst/>
                  <a:gdLst/>
                  <a:ahLst/>
                  <a:cxnLst/>
                  <a:rect l="l" t="t" r="r" b="b"/>
                  <a:pathLst>
                    <a:path w="373440" h="351034">
                      <a:moveTo>
                        <a:pt x="0" y="0"/>
                      </a:moveTo>
                      <a:lnTo>
                        <a:pt x="373440" y="0"/>
                      </a:lnTo>
                      <a:lnTo>
                        <a:pt x="373440" y="351034"/>
                      </a:lnTo>
                      <a:lnTo>
                        <a:pt x="0" y="35103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dirty="0"/>
                </a:p>
              </p:txBody>
            </p:sp>
            <p:sp>
              <p:nvSpPr>
                <p:cNvPr id="97" name="TextBox 97"/>
                <p:cNvSpPr txBox="1"/>
                <p:nvPr/>
              </p:nvSpPr>
              <p:spPr>
                <a:xfrm>
                  <a:off x="3468638" y="7232066"/>
                  <a:ext cx="792675" cy="149143"/>
                </a:xfrm>
                <a:prstGeom prst="rect">
                  <a:avLst/>
                </a:prstGeom>
              </p:spPr>
              <p:txBody>
                <a:bodyPr lIns="0" tIns="0" rIns="0" bIns="0" rtlCol="0" anchor="t">
                  <a:spAutoFit/>
                </a:bodyPr>
                <a:lstStyle/>
                <a:p>
                  <a:pPr marL="0" lvl="0" indent="0" algn="ctr">
                    <a:lnSpc>
                      <a:spcPts val="1199"/>
                    </a:lnSpc>
                  </a:pPr>
                  <a:r>
                    <a:rPr lang="en-US" sz="999" dirty="0">
                      <a:solidFill>
                        <a:srgbClr val="BC5118"/>
                      </a:solidFill>
                      <a:latin typeface="Manrope SemiBold" pitchFamily="2" charset="0"/>
                    </a:rPr>
                    <a:t> Agriculture</a:t>
                  </a:r>
                </a:p>
              </p:txBody>
            </p:sp>
          </p:grpSp>
          <p:grpSp>
            <p:nvGrpSpPr>
              <p:cNvPr id="113" name="Group 112">
                <a:extLst>
                  <a:ext uri="{FF2B5EF4-FFF2-40B4-BE49-F238E27FC236}">
                    <a16:creationId xmlns:a16="http://schemas.microsoft.com/office/drawing/2014/main" id="{54F2C4A7-130E-304E-89D7-754133A2F12B}"/>
                  </a:ext>
                </a:extLst>
              </p:cNvPr>
              <p:cNvGrpSpPr/>
              <p:nvPr/>
            </p:nvGrpSpPr>
            <p:grpSpPr>
              <a:xfrm>
                <a:off x="4680224" y="6458654"/>
                <a:ext cx="792675" cy="922555"/>
                <a:chOff x="4680226" y="6458654"/>
                <a:chExt cx="792675" cy="922555"/>
              </a:xfrm>
            </p:grpSpPr>
            <p:sp>
              <p:nvSpPr>
                <p:cNvPr id="99" name="Freeform 99"/>
                <p:cNvSpPr/>
                <p:nvPr/>
              </p:nvSpPr>
              <p:spPr>
                <a:xfrm>
                  <a:off x="4775583" y="6458654"/>
                  <a:ext cx="601961" cy="601961"/>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6EF"/>
                </a:solidFill>
                <a:ln w="9525" cap="sq">
                  <a:solidFill>
                    <a:srgbClr val="B68E77"/>
                  </a:solidFill>
                  <a:prstDash val="solid"/>
                  <a:miter/>
                </a:ln>
              </p:spPr>
              <p:txBody>
                <a:bodyPr/>
                <a:lstStyle/>
                <a:p>
                  <a:endParaRPr lang="en-US" dirty="0"/>
                </a:p>
              </p:txBody>
            </p:sp>
            <p:sp>
              <p:nvSpPr>
                <p:cNvPr id="101" name="Freeform 101"/>
                <p:cNvSpPr/>
                <p:nvPr/>
              </p:nvSpPr>
              <p:spPr>
                <a:xfrm>
                  <a:off x="4936523" y="6651167"/>
                  <a:ext cx="280080" cy="216935"/>
                </a:xfrm>
                <a:custGeom>
                  <a:avLst/>
                  <a:gdLst/>
                  <a:ahLst/>
                  <a:cxnLst/>
                  <a:rect l="l" t="t" r="r" b="b"/>
                  <a:pathLst>
                    <a:path w="373440" h="289246">
                      <a:moveTo>
                        <a:pt x="0" y="0"/>
                      </a:moveTo>
                      <a:lnTo>
                        <a:pt x="373440" y="0"/>
                      </a:lnTo>
                      <a:lnTo>
                        <a:pt x="373440" y="289246"/>
                      </a:lnTo>
                      <a:lnTo>
                        <a:pt x="0" y="28924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dirty="0"/>
                </a:p>
              </p:txBody>
            </p:sp>
            <p:sp>
              <p:nvSpPr>
                <p:cNvPr id="102" name="TextBox 102"/>
                <p:cNvSpPr txBox="1"/>
                <p:nvPr/>
              </p:nvSpPr>
              <p:spPr>
                <a:xfrm>
                  <a:off x="4680226" y="7232066"/>
                  <a:ext cx="792675" cy="149143"/>
                </a:xfrm>
                <a:prstGeom prst="rect">
                  <a:avLst/>
                </a:prstGeom>
              </p:spPr>
              <p:txBody>
                <a:bodyPr lIns="0" tIns="0" rIns="0" bIns="0" rtlCol="0" anchor="t">
                  <a:spAutoFit/>
                </a:bodyPr>
                <a:lstStyle/>
                <a:p>
                  <a:pPr marL="0" lvl="0" indent="0" algn="ctr">
                    <a:lnSpc>
                      <a:spcPts val="1199"/>
                    </a:lnSpc>
                  </a:pPr>
                  <a:r>
                    <a:rPr lang="en-US" sz="999" dirty="0">
                      <a:solidFill>
                        <a:srgbClr val="BC5118"/>
                      </a:solidFill>
                      <a:latin typeface="Manrope SemiBold" pitchFamily="2" charset="0"/>
                    </a:rPr>
                    <a:t>Automotive</a:t>
                  </a:r>
                </a:p>
              </p:txBody>
            </p:sp>
          </p:grpSp>
          <p:grpSp>
            <p:nvGrpSpPr>
              <p:cNvPr id="114" name="Group 113">
                <a:extLst>
                  <a:ext uri="{FF2B5EF4-FFF2-40B4-BE49-F238E27FC236}">
                    <a16:creationId xmlns:a16="http://schemas.microsoft.com/office/drawing/2014/main" id="{57608230-01D3-1CBE-0951-07D42448A62B}"/>
                  </a:ext>
                </a:extLst>
              </p:cNvPr>
              <p:cNvGrpSpPr/>
              <p:nvPr/>
            </p:nvGrpSpPr>
            <p:grpSpPr>
              <a:xfrm>
                <a:off x="5891813" y="6458654"/>
                <a:ext cx="792675" cy="922555"/>
                <a:chOff x="5891813" y="6458654"/>
                <a:chExt cx="792675" cy="922555"/>
              </a:xfrm>
            </p:grpSpPr>
            <p:sp>
              <p:nvSpPr>
                <p:cNvPr id="104" name="Freeform 104"/>
                <p:cNvSpPr/>
                <p:nvPr/>
              </p:nvSpPr>
              <p:spPr>
                <a:xfrm>
                  <a:off x="5987170" y="6458654"/>
                  <a:ext cx="601961" cy="601961"/>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6EF"/>
                </a:solidFill>
                <a:ln w="9525" cap="sq">
                  <a:solidFill>
                    <a:srgbClr val="B68E77"/>
                  </a:solidFill>
                  <a:prstDash val="solid"/>
                  <a:miter/>
                </a:ln>
              </p:spPr>
              <p:txBody>
                <a:bodyPr/>
                <a:lstStyle/>
                <a:p>
                  <a:endParaRPr lang="en-US" dirty="0"/>
                </a:p>
              </p:txBody>
            </p:sp>
            <p:sp>
              <p:nvSpPr>
                <p:cNvPr id="106" name="Freeform 106"/>
                <p:cNvSpPr/>
                <p:nvPr/>
              </p:nvSpPr>
              <p:spPr>
                <a:xfrm>
                  <a:off x="6167283" y="6627997"/>
                  <a:ext cx="241735" cy="263276"/>
                </a:xfrm>
                <a:custGeom>
                  <a:avLst/>
                  <a:gdLst/>
                  <a:ahLst/>
                  <a:cxnLst/>
                  <a:rect l="l" t="t" r="r" b="b"/>
                  <a:pathLst>
                    <a:path w="322313" h="351034">
                      <a:moveTo>
                        <a:pt x="0" y="0"/>
                      </a:moveTo>
                      <a:lnTo>
                        <a:pt x="322313" y="0"/>
                      </a:lnTo>
                      <a:lnTo>
                        <a:pt x="322313" y="351034"/>
                      </a:lnTo>
                      <a:lnTo>
                        <a:pt x="0" y="351034"/>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dirty="0"/>
                </a:p>
              </p:txBody>
            </p:sp>
            <p:sp>
              <p:nvSpPr>
                <p:cNvPr id="107" name="TextBox 107"/>
                <p:cNvSpPr txBox="1"/>
                <p:nvPr/>
              </p:nvSpPr>
              <p:spPr>
                <a:xfrm>
                  <a:off x="5891813" y="7232066"/>
                  <a:ext cx="792675" cy="149143"/>
                </a:xfrm>
                <a:prstGeom prst="rect">
                  <a:avLst/>
                </a:prstGeom>
              </p:spPr>
              <p:txBody>
                <a:bodyPr lIns="0" tIns="0" rIns="0" bIns="0" rtlCol="0" anchor="t">
                  <a:spAutoFit/>
                </a:bodyPr>
                <a:lstStyle/>
                <a:p>
                  <a:pPr marL="0" lvl="0" indent="0" algn="ctr">
                    <a:lnSpc>
                      <a:spcPts val="1199"/>
                    </a:lnSpc>
                  </a:pPr>
                  <a:r>
                    <a:rPr lang="en-US" sz="999" dirty="0">
                      <a:solidFill>
                        <a:srgbClr val="BC5118"/>
                      </a:solidFill>
                      <a:latin typeface="Manrope SemiBold" pitchFamily="2" charset="0"/>
                    </a:rPr>
                    <a:t> Fashion</a:t>
                  </a:r>
                </a:p>
              </p:txBody>
            </p:sp>
          </p:grpSp>
        </p:grpSp>
        <p:grpSp>
          <p:nvGrpSpPr>
            <p:cNvPr id="79" name="Group 78">
              <a:extLst>
                <a:ext uri="{FF2B5EF4-FFF2-40B4-BE49-F238E27FC236}">
                  <a16:creationId xmlns:a16="http://schemas.microsoft.com/office/drawing/2014/main" id="{7614D619-99DC-3870-E711-E93D0761E1AC}"/>
                </a:ext>
              </a:extLst>
            </p:cNvPr>
            <p:cNvGrpSpPr/>
            <p:nvPr/>
          </p:nvGrpSpPr>
          <p:grpSpPr>
            <a:xfrm>
              <a:off x="454720" y="4735421"/>
              <a:ext cx="6650560" cy="906281"/>
              <a:chOff x="454720" y="4735421"/>
              <a:chExt cx="6650560" cy="906281"/>
            </a:xfrm>
          </p:grpSpPr>
          <p:sp>
            <p:nvSpPr>
              <p:cNvPr id="30" name="Freeform 30"/>
              <p:cNvSpPr/>
              <p:nvPr/>
            </p:nvSpPr>
            <p:spPr>
              <a:xfrm>
                <a:off x="454720" y="4735421"/>
                <a:ext cx="6650560" cy="906281"/>
              </a:xfrm>
              <a:custGeom>
                <a:avLst/>
                <a:gdLst/>
                <a:ahLst/>
                <a:cxnLst/>
                <a:rect l="l" t="t" r="r" b="b"/>
                <a:pathLst>
                  <a:path w="2383411" h="324791">
                    <a:moveTo>
                      <a:pt x="11641" y="0"/>
                    </a:moveTo>
                    <a:lnTo>
                      <a:pt x="2371770" y="0"/>
                    </a:lnTo>
                    <a:cubicBezTo>
                      <a:pt x="2378199" y="0"/>
                      <a:pt x="2383411" y="5212"/>
                      <a:pt x="2383411" y="11641"/>
                    </a:cubicBezTo>
                    <a:lnTo>
                      <a:pt x="2383411" y="313150"/>
                    </a:lnTo>
                    <a:cubicBezTo>
                      <a:pt x="2383411" y="319579"/>
                      <a:pt x="2378199" y="324791"/>
                      <a:pt x="2371770" y="324791"/>
                    </a:cubicBezTo>
                    <a:lnTo>
                      <a:pt x="11641" y="324791"/>
                    </a:lnTo>
                    <a:cubicBezTo>
                      <a:pt x="5212" y="324791"/>
                      <a:pt x="0" y="319579"/>
                      <a:pt x="0" y="313150"/>
                    </a:cubicBezTo>
                    <a:lnTo>
                      <a:pt x="0" y="11641"/>
                    </a:lnTo>
                    <a:cubicBezTo>
                      <a:pt x="0" y="5212"/>
                      <a:pt x="5212" y="0"/>
                      <a:pt x="11641" y="0"/>
                    </a:cubicBezTo>
                    <a:close/>
                  </a:path>
                </a:pathLst>
              </a:custGeom>
              <a:solidFill>
                <a:srgbClr val="FFFFFF"/>
              </a:solidFill>
              <a:ln w="9525" cap="sq">
                <a:solidFill>
                  <a:srgbClr val="B68E77"/>
                </a:solidFill>
                <a:prstDash val="solid"/>
                <a:miter/>
              </a:ln>
            </p:spPr>
            <p:txBody>
              <a:bodyPr/>
              <a:lstStyle/>
              <a:p>
                <a:endParaRPr lang="en-US" dirty="0"/>
              </a:p>
            </p:txBody>
          </p:sp>
          <p:grpSp>
            <p:nvGrpSpPr>
              <p:cNvPr id="65" name="Group 64">
                <a:extLst>
                  <a:ext uri="{FF2B5EF4-FFF2-40B4-BE49-F238E27FC236}">
                    <a16:creationId xmlns:a16="http://schemas.microsoft.com/office/drawing/2014/main" id="{0D4C6F6F-71B1-0869-A68B-E9EBF217A5DE}"/>
                  </a:ext>
                </a:extLst>
              </p:cNvPr>
              <p:cNvGrpSpPr/>
              <p:nvPr/>
            </p:nvGrpSpPr>
            <p:grpSpPr>
              <a:xfrm>
                <a:off x="742123" y="4948677"/>
                <a:ext cx="6085273" cy="479769"/>
                <a:chOff x="742123" y="4952552"/>
                <a:chExt cx="6085273" cy="479769"/>
              </a:xfrm>
            </p:grpSpPr>
            <p:sp>
              <p:nvSpPr>
                <p:cNvPr id="32" name="AutoShape 32"/>
                <p:cNvSpPr/>
                <p:nvPr/>
              </p:nvSpPr>
              <p:spPr>
                <a:xfrm>
                  <a:off x="1735222" y="5188562"/>
                  <a:ext cx="1399381" cy="0"/>
                </a:xfrm>
                <a:prstGeom prst="line">
                  <a:avLst/>
                </a:prstGeom>
                <a:ln w="12700" cap="flat">
                  <a:solidFill>
                    <a:srgbClr val="B68E77"/>
                  </a:solidFill>
                  <a:prstDash val="solid"/>
                  <a:headEnd type="triangle" w="sm" len="sm"/>
                  <a:tailEnd type="none" w="sm" len="sm"/>
                </a:ln>
              </p:spPr>
              <p:txBody>
                <a:bodyPr/>
                <a:lstStyle/>
                <a:p>
                  <a:endParaRPr lang="en-US" dirty="0"/>
                </a:p>
              </p:txBody>
            </p:sp>
            <p:sp>
              <p:nvSpPr>
                <p:cNvPr id="33" name="AutoShape 33"/>
                <p:cNvSpPr/>
                <p:nvPr/>
              </p:nvSpPr>
              <p:spPr>
                <a:xfrm>
                  <a:off x="4436863" y="5188562"/>
                  <a:ext cx="1399381" cy="0"/>
                </a:xfrm>
                <a:prstGeom prst="line">
                  <a:avLst/>
                </a:prstGeom>
                <a:ln w="12700" cap="flat">
                  <a:solidFill>
                    <a:srgbClr val="B68E77"/>
                  </a:solidFill>
                  <a:prstDash val="solid"/>
                  <a:headEnd type="none" w="sm" len="sm"/>
                  <a:tailEnd type="triangle" w="sm" len="sm"/>
                </a:ln>
              </p:spPr>
              <p:txBody>
                <a:bodyPr/>
                <a:lstStyle/>
                <a:p>
                  <a:endParaRPr lang="en-US" dirty="0"/>
                </a:p>
              </p:txBody>
            </p:sp>
            <p:grpSp>
              <p:nvGrpSpPr>
                <p:cNvPr id="61" name="Group 60">
                  <a:extLst>
                    <a:ext uri="{FF2B5EF4-FFF2-40B4-BE49-F238E27FC236}">
                      <a16:creationId xmlns:a16="http://schemas.microsoft.com/office/drawing/2014/main" id="{02738D4E-B676-AC49-3197-3CAAE11F9454}"/>
                    </a:ext>
                  </a:extLst>
                </p:cNvPr>
                <p:cNvGrpSpPr/>
                <p:nvPr/>
              </p:nvGrpSpPr>
              <p:grpSpPr>
                <a:xfrm>
                  <a:off x="3129803" y="5040713"/>
                  <a:ext cx="1300393" cy="295698"/>
                  <a:chOff x="3129803" y="5040713"/>
                  <a:chExt cx="1300393" cy="295698"/>
                </a:xfrm>
              </p:grpSpPr>
              <p:sp>
                <p:nvSpPr>
                  <p:cNvPr id="34" name="TextBox 34"/>
                  <p:cNvSpPr txBox="1"/>
                  <p:nvPr/>
                </p:nvSpPr>
                <p:spPr>
                  <a:xfrm>
                    <a:off x="3129803" y="5040713"/>
                    <a:ext cx="1300393" cy="180975"/>
                  </a:xfrm>
                  <a:prstGeom prst="rect">
                    <a:avLst/>
                  </a:prstGeom>
                </p:spPr>
                <p:txBody>
                  <a:bodyPr lIns="0" tIns="0" rIns="0" bIns="0" rtlCol="0" anchor="t">
                    <a:spAutoFit/>
                  </a:bodyPr>
                  <a:lstStyle/>
                  <a:p>
                    <a:pPr marL="0" lvl="0" indent="0" algn="ctr">
                      <a:lnSpc>
                        <a:spcPts val="1439"/>
                      </a:lnSpc>
                      <a:spcBef>
                        <a:spcPct val="0"/>
                      </a:spcBef>
                    </a:pPr>
                    <a:r>
                      <a:rPr lang="en-US" sz="1200" u="none" strike="noStrike" dirty="0">
                        <a:solidFill>
                          <a:srgbClr val="BC5118"/>
                        </a:solidFill>
                        <a:latin typeface="Manrope ExtraBold" pitchFamily="2" charset="0"/>
                      </a:rPr>
                      <a:t>AVERAGE</a:t>
                    </a:r>
                  </a:p>
                </p:txBody>
              </p:sp>
              <p:sp>
                <p:nvSpPr>
                  <p:cNvPr id="35" name="TextBox 35"/>
                  <p:cNvSpPr txBox="1"/>
                  <p:nvPr/>
                </p:nvSpPr>
                <p:spPr>
                  <a:xfrm>
                    <a:off x="3345191" y="5235552"/>
                    <a:ext cx="869618" cy="100859"/>
                  </a:xfrm>
                  <a:prstGeom prst="rect">
                    <a:avLst/>
                  </a:prstGeom>
                </p:spPr>
                <p:txBody>
                  <a:bodyPr lIns="0" tIns="0" rIns="0" bIns="0" rtlCol="0" anchor="t">
                    <a:spAutoFit/>
                  </a:bodyPr>
                  <a:lstStyle/>
                  <a:p>
                    <a:pPr algn="ctr">
                      <a:lnSpc>
                        <a:spcPts val="719"/>
                      </a:lnSpc>
                    </a:pPr>
                    <a:r>
                      <a:rPr lang="en-US" sz="799" spc="39" dirty="0">
                        <a:solidFill>
                          <a:srgbClr val="BC5118"/>
                        </a:solidFill>
                        <a:latin typeface="Manrope Light"/>
                      </a:rPr>
                      <a:t>TEMPERATURE</a:t>
                    </a:r>
                  </a:p>
                </p:txBody>
              </p:sp>
            </p:grpSp>
            <p:sp>
              <p:nvSpPr>
                <p:cNvPr id="36" name="TextBox 36"/>
                <p:cNvSpPr txBox="1"/>
                <p:nvPr/>
              </p:nvSpPr>
              <p:spPr>
                <a:xfrm>
                  <a:off x="749266" y="4952552"/>
                  <a:ext cx="798068" cy="100859"/>
                </a:xfrm>
                <a:prstGeom prst="rect">
                  <a:avLst/>
                </a:prstGeom>
              </p:spPr>
              <p:txBody>
                <a:bodyPr lIns="0" tIns="0" rIns="0" bIns="0" rtlCol="0" anchor="t">
                  <a:spAutoFit/>
                </a:bodyPr>
                <a:lstStyle/>
                <a:p>
                  <a:pPr>
                    <a:lnSpc>
                      <a:spcPts val="719"/>
                    </a:lnSpc>
                  </a:pPr>
                  <a:r>
                    <a:rPr lang="en-US" sz="799" spc="39" dirty="0">
                      <a:solidFill>
                        <a:srgbClr val="BC5118"/>
                      </a:solidFill>
                      <a:latin typeface="Manrope Light"/>
                    </a:rPr>
                    <a:t>AVERAGE LOW</a:t>
                  </a:r>
                </a:p>
              </p:txBody>
            </p:sp>
            <p:sp>
              <p:nvSpPr>
                <p:cNvPr id="37" name="TextBox 37"/>
                <p:cNvSpPr txBox="1"/>
                <p:nvPr/>
              </p:nvSpPr>
              <p:spPr>
                <a:xfrm>
                  <a:off x="749266" y="5338000"/>
                  <a:ext cx="798068" cy="94321"/>
                </a:xfrm>
                <a:prstGeom prst="rect">
                  <a:avLst/>
                </a:prstGeom>
              </p:spPr>
              <p:txBody>
                <a:bodyPr lIns="0" tIns="0" rIns="0" bIns="0" rtlCol="0" anchor="t">
                  <a:spAutoFit/>
                </a:bodyPr>
                <a:lstStyle/>
                <a:p>
                  <a:pPr>
                    <a:lnSpc>
                      <a:spcPts val="719"/>
                    </a:lnSpc>
                  </a:pPr>
                  <a:r>
                    <a:rPr lang="en-US" sz="799" b="1" spc="39" dirty="0">
                      <a:solidFill>
                        <a:srgbClr val="BC5118"/>
                      </a:solidFill>
                      <a:latin typeface="Manrope" pitchFamily="2" charset="0"/>
                      <a:ea typeface="Manrope Bold"/>
                    </a:rPr>
                    <a:t>42.8 - 57.2°F</a:t>
                  </a:r>
                </a:p>
              </p:txBody>
            </p:sp>
            <p:sp>
              <p:nvSpPr>
                <p:cNvPr id="38" name="TextBox 38"/>
                <p:cNvSpPr txBox="1"/>
                <p:nvPr/>
              </p:nvSpPr>
              <p:spPr>
                <a:xfrm>
                  <a:off x="742123" y="5055794"/>
                  <a:ext cx="1231225" cy="235744"/>
                </a:xfrm>
                <a:prstGeom prst="rect">
                  <a:avLst/>
                </a:prstGeom>
              </p:spPr>
              <p:txBody>
                <a:bodyPr lIns="0" tIns="0" rIns="0" bIns="0" rtlCol="0" anchor="t">
                  <a:spAutoFit/>
                </a:bodyPr>
                <a:lstStyle/>
                <a:p>
                  <a:pPr marL="0" lvl="0" indent="0">
                    <a:lnSpc>
                      <a:spcPts val="1800"/>
                    </a:lnSpc>
                    <a:spcBef>
                      <a:spcPct val="0"/>
                    </a:spcBef>
                  </a:pPr>
                  <a:r>
                    <a:rPr lang="en-US" sz="1500" b="1" dirty="0">
                      <a:solidFill>
                        <a:srgbClr val="BC5118"/>
                      </a:solidFill>
                      <a:latin typeface="Manrope" pitchFamily="2" charset="0"/>
                      <a:ea typeface="Manrope Bold"/>
                    </a:rPr>
                    <a:t>10-14°C</a:t>
                  </a:r>
                </a:p>
              </p:txBody>
            </p:sp>
            <p:sp>
              <p:nvSpPr>
                <p:cNvPr id="39" name="TextBox 39"/>
                <p:cNvSpPr txBox="1"/>
                <p:nvPr/>
              </p:nvSpPr>
              <p:spPr>
                <a:xfrm>
                  <a:off x="5767929" y="4952552"/>
                  <a:ext cx="1059467" cy="100859"/>
                </a:xfrm>
                <a:prstGeom prst="rect">
                  <a:avLst/>
                </a:prstGeom>
              </p:spPr>
              <p:txBody>
                <a:bodyPr lIns="0" tIns="0" rIns="0" bIns="0" rtlCol="0" anchor="t">
                  <a:spAutoFit/>
                </a:bodyPr>
                <a:lstStyle/>
                <a:p>
                  <a:pPr algn="r">
                    <a:lnSpc>
                      <a:spcPts val="720"/>
                    </a:lnSpc>
                  </a:pPr>
                  <a:r>
                    <a:rPr lang="en-US" sz="800" spc="40" dirty="0">
                      <a:solidFill>
                        <a:srgbClr val="BC5118"/>
                      </a:solidFill>
                      <a:latin typeface="Manrope Light"/>
                    </a:rPr>
                    <a:t>AVERAGE HIGH</a:t>
                  </a:r>
                </a:p>
              </p:txBody>
            </p:sp>
            <p:sp>
              <p:nvSpPr>
                <p:cNvPr id="40" name="TextBox 40"/>
                <p:cNvSpPr txBox="1"/>
                <p:nvPr/>
              </p:nvSpPr>
              <p:spPr>
                <a:xfrm>
                  <a:off x="6089172" y="5338000"/>
                  <a:ext cx="738224" cy="94321"/>
                </a:xfrm>
                <a:prstGeom prst="rect">
                  <a:avLst/>
                </a:prstGeom>
              </p:spPr>
              <p:txBody>
                <a:bodyPr lIns="0" tIns="0" rIns="0" bIns="0" rtlCol="0" anchor="t">
                  <a:spAutoFit/>
                </a:bodyPr>
                <a:lstStyle/>
                <a:p>
                  <a:pPr algn="r">
                    <a:lnSpc>
                      <a:spcPts val="719"/>
                    </a:lnSpc>
                  </a:pPr>
                  <a:r>
                    <a:rPr lang="en-US" sz="799" b="1" spc="39" dirty="0">
                      <a:solidFill>
                        <a:srgbClr val="BC5118"/>
                      </a:solidFill>
                      <a:latin typeface="Manrope" pitchFamily="2" charset="0"/>
                      <a:ea typeface="Manrope Bold"/>
                    </a:rPr>
                    <a:t>77 - 89.6°F</a:t>
                  </a:r>
                </a:p>
              </p:txBody>
            </p:sp>
            <p:sp>
              <p:nvSpPr>
                <p:cNvPr id="41" name="TextBox 41"/>
                <p:cNvSpPr txBox="1"/>
                <p:nvPr/>
              </p:nvSpPr>
              <p:spPr>
                <a:xfrm>
                  <a:off x="5127187" y="5055794"/>
                  <a:ext cx="1700209" cy="235744"/>
                </a:xfrm>
                <a:prstGeom prst="rect">
                  <a:avLst/>
                </a:prstGeom>
              </p:spPr>
              <p:txBody>
                <a:bodyPr lIns="0" tIns="0" rIns="0" bIns="0" rtlCol="0" anchor="t">
                  <a:spAutoFit/>
                </a:bodyPr>
                <a:lstStyle/>
                <a:p>
                  <a:pPr marL="0" lvl="0" indent="0" algn="r">
                    <a:lnSpc>
                      <a:spcPts val="1800"/>
                    </a:lnSpc>
                    <a:spcBef>
                      <a:spcPct val="0"/>
                    </a:spcBef>
                  </a:pPr>
                  <a:r>
                    <a:rPr lang="en-US" sz="1500" b="1" dirty="0">
                      <a:solidFill>
                        <a:srgbClr val="BC5118"/>
                      </a:solidFill>
                      <a:latin typeface="Manrope" pitchFamily="2" charset="0"/>
                      <a:ea typeface="Manrope Bold"/>
                    </a:rPr>
                    <a:t>25-32°C</a:t>
                  </a:r>
                </a:p>
              </p:txBody>
            </p:sp>
          </p:grpSp>
        </p:grpSp>
        <p:grpSp>
          <p:nvGrpSpPr>
            <p:cNvPr id="54" name="Group 53">
              <a:extLst>
                <a:ext uri="{FF2B5EF4-FFF2-40B4-BE49-F238E27FC236}">
                  <a16:creationId xmlns:a16="http://schemas.microsoft.com/office/drawing/2014/main" id="{358D753E-F235-AF69-2B91-E3EBB2A7D3C5}"/>
                </a:ext>
              </a:extLst>
            </p:cNvPr>
            <p:cNvGrpSpPr/>
            <p:nvPr/>
          </p:nvGrpSpPr>
          <p:grpSpPr>
            <a:xfrm>
              <a:off x="454720" y="4090944"/>
              <a:ext cx="6650560" cy="468807"/>
              <a:chOff x="454720" y="4091642"/>
              <a:chExt cx="6650560" cy="468807"/>
            </a:xfrm>
          </p:grpSpPr>
          <p:sp>
            <p:nvSpPr>
              <p:cNvPr id="43" name="Freeform 43"/>
              <p:cNvSpPr/>
              <p:nvPr/>
            </p:nvSpPr>
            <p:spPr>
              <a:xfrm>
                <a:off x="454720" y="4091642"/>
                <a:ext cx="6650560" cy="468807"/>
              </a:xfrm>
              <a:custGeom>
                <a:avLst/>
                <a:gdLst/>
                <a:ahLst/>
                <a:cxnLst/>
                <a:rect l="l" t="t" r="r" b="b"/>
                <a:pathLst>
                  <a:path w="2383411" h="168010">
                    <a:moveTo>
                      <a:pt x="11641" y="0"/>
                    </a:moveTo>
                    <a:lnTo>
                      <a:pt x="2371770" y="0"/>
                    </a:lnTo>
                    <a:cubicBezTo>
                      <a:pt x="2378199" y="0"/>
                      <a:pt x="2383411" y="5212"/>
                      <a:pt x="2383411" y="11641"/>
                    </a:cubicBezTo>
                    <a:lnTo>
                      <a:pt x="2383411" y="156369"/>
                    </a:lnTo>
                    <a:cubicBezTo>
                      <a:pt x="2383411" y="162798"/>
                      <a:pt x="2378199" y="168010"/>
                      <a:pt x="2371770" y="168010"/>
                    </a:cubicBezTo>
                    <a:lnTo>
                      <a:pt x="11641" y="168010"/>
                    </a:lnTo>
                    <a:cubicBezTo>
                      <a:pt x="5212" y="168010"/>
                      <a:pt x="0" y="162798"/>
                      <a:pt x="0" y="156369"/>
                    </a:cubicBezTo>
                    <a:lnTo>
                      <a:pt x="0" y="11641"/>
                    </a:lnTo>
                    <a:cubicBezTo>
                      <a:pt x="0" y="5212"/>
                      <a:pt x="5212" y="0"/>
                      <a:pt x="11641" y="0"/>
                    </a:cubicBezTo>
                    <a:close/>
                  </a:path>
                </a:pathLst>
              </a:custGeom>
              <a:solidFill>
                <a:srgbClr val="FFF6EF"/>
              </a:solidFill>
              <a:ln w="9525" cap="sq">
                <a:solidFill>
                  <a:srgbClr val="B68E77"/>
                </a:solidFill>
                <a:prstDash val="solid"/>
                <a:miter/>
              </a:ln>
            </p:spPr>
            <p:txBody>
              <a:bodyPr/>
              <a:lstStyle/>
              <a:p>
                <a:endParaRPr lang="en-US" dirty="0"/>
              </a:p>
            </p:txBody>
          </p:sp>
          <p:sp>
            <p:nvSpPr>
              <p:cNvPr id="45" name="TextBox 45"/>
              <p:cNvSpPr txBox="1"/>
              <p:nvPr/>
            </p:nvSpPr>
            <p:spPr>
              <a:xfrm>
                <a:off x="749266" y="4254608"/>
                <a:ext cx="1048025" cy="142875"/>
              </a:xfrm>
              <a:prstGeom prst="rect">
                <a:avLst/>
              </a:prstGeom>
            </p:spPr>
            <p:txBody>
              <a:bodyPr lIns="0" tIns="0" rIns="0" bIns="0" rtlCol="0" anchor="t">
                <a:spAutoFit/>
              </a:bodyPr>
              <a:lstStyle/>
              <a:p>
                <a:pPr marL="0" lvl="0" indent="0">
                  <a:lnSpc>
                    <a:spcPts val="1199"/>
                  </a:lnSpc>
                </a:pPr>
                <a:r>
                  <a:rPr lang="en-US" sz="999" dirty="0">
                    <a:solidFill>
                      <a:srgbClr val="BC5118"/>
                    </a:solidFill>
                    <a:latin typeface="Manrope Light"/>
                  </a:rPr>
                  <a:t>Official Language</a:t>
                </a:r>
              </a:p>
            </p:txBody>
          </p:sp>
          <p:sp>
            <p:nvSpPr>
              <p:cNvPr id="46" name="TextBox 46"/>
              <p:cNvSpPr txBox="1"/>
              <p:nvPr/>
            </p:nvSpPr>
            <p:spPr>
              <a:xfrm>
                <a:off x="1805477" y="4258617"/>
                <a:ext cx="436346" cy="149143"/>
              </a:xfrm>
              <a:prstGeom prst="rect">
                <a:avLst/>
              </a:prstGeom>
            </p:spPr>
            <p:txBody>
              <a:bodyPr lIns="0" tIns="0" rIns="0" bIns="0" rtlCol="0" anchor="t">
                <a:spAutoFit/>
              </a:bodyPr>
              <a:lstStyle/>
              <a:p>
                <a:pPr marL="0" lvl="0" indent="0">
                  <a:lnSpc>
                    <a:spcPts val="1199"/>
                  </a:lnSpc>
                </a:pPr>
                <a:r>
                  <a:rPr lang="en-US" sz="999" b="1" dirty="0">
                    <a:solidFill>
                      <a:srgbClr val="BC5118"/>
                    </a:solidFill>
                    <a:latin typeface="Manrope" pitchFamily="2" charset="0"/>
                  </a:rPr>
                  <a:t> Italian</a:t>
                </a:r>
              </a:p>
            </p:txBody>
          </p:sp>
          <p:sp>
            <p:nvSpPr>
              <p:cNvPr id="47" name="TextBox 47"/>
              <p:cNvSpPr txBox="1"/>
              <p:nvPr/>
            </p:nvSpPr>
            <p:spPr>
              <a:xfrm>
                <a:off x="2629367" y="4254608"/>
                <a:ext cx="564323" cy="142875"/>
              </a:xfrm>
              <a:prstGeom prst="rect">
                <a:avLst/>
              </a:prstGeom>
            </p:spPr>
            <p:txBody>
              <a:bodyPr lIns="0" tIns="0" rIns="0" bIns="0" rtlCol="0" anchor="t">
                <a:spAutoFit/>
              </a:bodyPr>
              <a:lstStyle/>
              <a:p>
                <a:pPr marL="0" lvl="0" indent="0">
                  <a:lnSpc>
                    <a:spcPts val="1199"/>
                  </a:lnSpc>
                </a:pPr>
                <a:r>
                  <a:rPr lang="en-US" sz="999" dirty="0">
                    <a:solidFill>
                      <a:srgbClr val="BC5118"/>
                    </a:solidFill>
                    <a:latin typeface="Manrope Light"/>
                  </a:rPr>
                  <a:t>Currency</a:t>
                </a:r>
              </a:p>
            </p:txBody>
          </p:sp>
          <p:sp>
            <p:nvSpPr>
              <p:cNvPr id="48" name="TextBox 48"/>
              <p:cNvSpPr txBox="1"/>
              <p:nvPr/>
            </p:nvSpPr>
            <p:spPr>
              <a:xfrm>
                <a:off x="3247799" y="4258617"/>
                <a:ext cx="681428" cy="149143"/>
              </a:xfrm>
              <a:prstGeom prst="rect">
                <a:avLst/>
              </a:prstGeom>
            </p:spPr>
            <p:txBody>
              <a:bodyPr lIns="0" tIns="0" rIns="0" bIns="0" rtlCol="0" anchor="t">
                <a:spAutoFit/>
              </a:bodyPr>
              <a:lstStyle/>
              <a:p>
                <a:pPr marL="0" lvl="0" indent="0">
                  <a:lnSpc>
                    <a:spcPts val="1199"/>
                  </a:lnSpc>
                </a:pPr>
                <a:r>
                  <a:rPr lang="en-US" sz="999" b="1" dirty="0">
                    <a:solidFill>
                      <a:srgbClr val="BC5118"/>
                    </a:solidFill>
                    <a:latin typeface="Manrope" pitchFamily="2" charset="0"/>
                  </a:rPr>
                  <a:t>Euro (EUR)</a:t>
                </a:r>
              </a:p>
            </p:txBody>
          </p:sp>
          <p:sp>
            <p:nvSpPr>
              <p:cNvPr id="49" name="TextBox 49"/>
              <p:cNvSpPr txBox="1"/>
              <p:nvPr/>
            </p:nvSpPr>
            <p:spPr>
              <a:xfrm>
                <a:off x="5043920" y="4258617"/>
                <a:ext cx="1800143" cy="149143"/>
              </a:xfrm>
              <a:prstGeom prst="rect">
                <a:avLst/>
              </a:prstGeom>
            </p:spPr>
            <p:txBody>
              <a:bodyPr lIns="0" tIns="0" rIns="0" bIns="0" rtlCol="0" anchor="t">
                <a:spAutoFit/>
              </a:bodyPr>
              <a:lstStyle/>
              <a:p>
                <a:pPr marL="0" lvl="0" indent="0">
                  <a:lnSpc>
                    <a:spcPts val="1199"/>
                  </a:lnSpc>
                </a:pPr>
                <a:r>
                  <a:rPr lang="en-US" sz="999" b="1" dirty="0">
                    <a:solidFill>
                      <a:srgbClr val="BC5118"/>
                    </a:solidFill>
                    <a:latin typeface="Manrope" pitchFamily="2" charset="0"/>
                  </a:rPr>
                  <a:t>Central European Time (CET)</a:t>
                </a:r>
              </a:p>
            </p:txBody>
          </p:sp>
          <p:sp>
            <p:nvSpPr>
              <p:cNvPr id="50" name="TextBox 50"/>
              <p:cNvSpPr txBox="1"/>
              <p:nvPr/>
            </p:nvSpPr>
            <p:spPr>
              <a:xfrm>
                <a:off x="4356463" y="4254608"/>
                <a:ext cx="650407" cy="142875"/>
              </a:xfrm>
              <a:prstGeom prst="rect">
                <a:avLst/>
              </a:prstGeom>
            </p:spPr>
            <p:txBody>
              <a:bodyPr lIns="0" tIns="0" rIns="0" bIns="0" rtlCol="0" anchor="t">
                <a:spAutoFit/>
              </a:bodyPr>
              <a:lstStyle/>
              <a:p>
                <a:pPr marL="0" lvl="0" indent="0">
                  <a:lnSpc>
                    <a:spcPts val="1199"/>
                  </a:lnSpc>
                </a:pPr>
                <a:r>
                  <a:rPr lang="en-US" sz="999" dirty="0">
                    <a:solidFill>
                      <a:srgbClr val="BC5118"/>
                    </a:solidFill>
                    <a:latin typeface="Manrope Light"/>
                  </a:rPr>
                  <a:t>Time Zone</a:t>
                </a:r>
              </a:p>
            </p:txBody>
          </p:sp>
        </p:grpSp>
        <p:grpSp>
          <p:nvGrpSpPr>
            <p:cNvPr id="62" name="Group 61">
              <a:extLst>
                <a:ext uri="{FF2B5EF4-FFF2-40B4-BE49-F238E27FC236}">
                  <a16:creationId xmlns:a16="http://schemas.microsoft.com/office/drawing/2014/main" id="{AC164EBC-AAFF-7A41-758F-3D81BB30C589}"/>
                </a:ext>
              </a:extLst>
            </p:cNvPr>
            <p:cNvGrpSpPr/>
            <p:nvPr/>
          </p:nvGrpSpPr>
          <p:grpSpPr>
            <a:xfrm>
              <a:off x="448052" y="1345695"/>
              <a:ext cx="6663892" cy="2569579"/>
              <a:chOff x="448052" y="1345695"/>
              <a:chExt cx="6663892" cy="2569579"/>
            </a:xfrm>
          </p:grpSpPr>
          <p:sp>
            <p:nvSpPr>
              <p:cNvPr id="4" name="Freeform 4"/>
              <p:cNvSpPr/>
              <p:nvPr/>
            </p:nvSpPr>
            <p:spPr>
              <a:xfrm>
                <a:off x="448052" y="1345695"/>
                <a:ext cx="6663892" cy="2569579"/>
              </a:xfrm>
              <a:custGeom>
                <a:avLst/>
                <a:gdLst/>
                <a:ahLst/>
                <a:cxnLst/>
                <a:rect l="l" t="t" r="r" b="b"/>
                <a:pathLst>
                  <a:path w="2388189" h="920879">
                    <a:moveTo>
                      <a:pt x="11618" y="0"/>
                    </a:moveTo>
                    <a:lnTo>
                      <a:pt x="2376572" y="0"/>
                    </a:lnTo>
                    <a:cubicBezTo>
                      <a:pt x="2379653" y="0"/>
                      <a:pt x="2382608" y="1224"/>
                      <a:pt x="2384787" y="3403"/>
                    </a:cubicBezTo>
                    <a:cubicBezTo>
                      <a:pt x="2386966" y="5581"/>
                      <a:pt x="2388189" y="8537"/>
                      <a:pt x="2388189" y="11618"/>
                    </a:cubicBezTo>
                    <a:lnTo>
                      <a:pt x="2388189" y="909261"/>
                    </a:lnTo>
                    <a:cubicBezTo>
                      <a:pt x="2388189" y="912343"/>
                      <a:pt x="2386966" y="915298"/>
                      <a:pt x="2384787" y="917476"/>
                    </a:cubicBezTo>
                    <a:cubicBezTo>
                      <a:pt x="2382608" y="919655"/>
                      <a:pt x="2379653" y="920879"/>
                      <a:pt x="2376572" y="920879"/>
                    </a:cubicBezTo>
                    <a:lnTo>
                      <a:pt x="11618" y="920879"/>
                    </a:lnTo>
                    <a:cubicBezTo>
                      <a:pt x="8537" y="920879"/>
                      <a:pt x="5581" y="919655"/>
                      <a:pt x="3403" y="917476"/>
                    </a:cubicBezTo>
                    <a:cubicBezTo>
                      <a:pt x="1224" y="915298"/>
                      <a:pt x="0" y="912343"/>
                      <a:pt x="0" y="909261"/>
                    </a:cubicBezTo>
                    <a:lnTo>
                      <a:pt x="0" y="11618"/>
                    </a:lnTo>
                    <a:cubicBezTo>
                      <a:pt x="0" y="8537"/>
                      <a:pt x="1224" y="5581"/>
                      <a:pt x="3403" y="3403"/>
                    </a:cubicBezTo>
                    <a:cubicBezTo>
                      <a:pt x="5581" y="1224"/>
                      <a:pt x="8537" y="0"/>
                      <a:pt x="11618" y="0"/>
                    </a:cubicBezTo>
                    <a:close/>
                  </a:path>
                </a:pathLst>
              </a:custGeom>
              <a:solidFill>
                <a:srgbClr val="FFFFFF"/>
              </a:solidFill>
              <a:ln w="9525" cap="sq">
                <a:solidFill>
                  <a:srgbClr val="B68E77"/>
                </a:solidFill>
                <a:prstDash val="solid"/>
                <a:miter/>
              </a:ln>
            </p:spPr>
            <p:txBody>
              <a:bodyPr/>
              <a:lstStyle/>
              <a:p>
                <a:endParaRPr lang="en-US" dirty="0"/>
              </a:p>
            </p:txBody>
          </p:sp>
          <p:sp>
            <p:nvSpPr>
              <p:cNvPr id="10" name="AutoShape 10"/>
              <p:cNvSpPr/>
              <p:nvPr/>
            </p:nvSpPr>
            <p:spPr>
              <a:xfrm>
                <a:off x="3752278" y="1565248"/>
                <a:ext cx="0" cy="2130473"/>
              </a:xfrm>
              <a:prstGeom prst="line">
                <a:avLst/>
              </a:prstGeom>
              <a:ln w="12700" cap="flat">
                <a:solidFill>
                  <a:srgbClr val="B68E77"/>
                </a:solidFill>
                <a:prstDash val="solid"/>
                <a:headEnd type="none" w="sm" len="sm"/>
                <a:tailEnd type="none" w="sm" len="sm"/>
              </a:ln>
            </p:spPr>
            <p:txBody>
              <a:bodyPr/>
              <a:lstStyle/>
              <a:p>
                <a:endParaRPr lang="en-US" dirty="0"/>
              </a:p>
            </p:txBody>
          </p:sp>
          <p:grpSp>
            <p:nvGrpSpPr>
              <p:cNvPr id="58" name="Group 57">
                <a:extLst>
                  <a:ext uri="{FF2B5EF4-FFF2-40B4-BE49-F238E27FC236}">
                    <a16:creationId xmlns:a16="http://schemas.microsoft.com/office/drawing/2014/main" id="{1035697F-3AE2-52F7-6D29-DF52DDE7C0E0}"/>
                  </a:ext>
                </a:extLst>
              </p:cNvPr>
              <p:cNvGrpSpPr/>
              <p:nvPr/>
            </p:nvGrpSpPr>
            <p:grpSpPr>
              <a:xfrm>
                <a:off x="4109908" y="1684850"/>
                <a:ext cx="2717488" cy="1886507"/>
                <a:chOff x="4109908" y="1684850"/>
                <a:chExt cx="2717488" cy="1886507"/>
              </a:xfrm>
            </p:grpSpPr>
            <p:sp>
              <p:nvSpPr>
                <p:cNvPr id="11" name="AutoShape 11"/>
                <p:cNvSpPr/>
                <p:nvPr/>
              </p:nvSpPr>
              <p:spPr>
                <a:xfrm>
                  <a:off x="4109908" y="3030926"/>
                  <a:ext cx="2717488" cy="0"/>
                </a:xfrm>
                <a:prstGeom prst="line">
                  <a:avLst/>
                </a:prstGeom>
                <a:ln w="12700" cap="flat">
                  <a:solidFill>
                    <a:srgbClr val="B68E77"/>
                  </a:solidFill>
                  <a:prstDash val="solid"/>
                  <a:headEnd type="none" w="sm" len="sm"/>
                  <a:tailEnd type="none" w="sm" len="sm"/>
                </a:ln>
              </p:spPr>
              <p:txBody>
                <a:bodyPr/>
                <a:lstStyle/>
                <a:p>
                  <a:endParaRPr lang="en-US" dirty="0"/>
                </a:p>
              </p:txBody>
            </p:sp>
            <p:sp>
              <p:nvSpPr>
                <p:cNvPr id="12" name="AutoShape 12"/>
                <p:cNvSpPr/>
                <p:nvPr/>
              </p:nvSpPr>
              <p:spPr>
                <a:xfrm>
                  <a:off x="4109908" y="3571357"/>
                  <a:ext cx="2717488" cy="0"/>
                </a:xfrm>
                <a:prstGeom prst="line">
                  <a:avLst/>
                </a:prstGeom>
                <a:ln w="12700" cap="flat">
                  <a:solidFill>
                    <a:srgbClr val="B68E77"/>
                  </a:solidFill>
                  <a:prstDash val="solid"/>
                  <a:headEnd type="none" w="sm" len="sm"/>
                  <a:tailEnd type="none" w="sm" len="sm"/>
                </a:ln>
              </p:spPr>
              <p:txBody>
                <a:bodyPr/>
                <a:lstStyle/>
                <a:p>
                  <a:endParaRPr lang="en-US" dirty="0"/>
                </a:p>
              </p:txBody>
            </p:sp>
            <p:sp>
              <p:nvSpPr>
                <p:cNvPr id="13" name="AutoShape 13"/>
                <p:cNvSpPr/>
                <p:nvPr/>
              </p:nvSpPr>
              <p:spPr>
                <a:xfrm>
                  <a:off x="4109908" y="2490496"/>
                  <a:ext cx="2717488" cy="0"/>
                </a:xfrm>
                <a:prstGeom prst="line">
                  <a:avLst/>
                </a:prstGeom>
                <a:ln w="12700" cap="flat">
                  <a:solidFill>
                    <a:srgbClr val="B68E77"/>
                  </a:solidFill>
                  <a:prstDash val="solid"/>
                  <a:headEnd type="none" w="sm" len="sm"/>
                  <a:tailEnd type="none" w="sm" len="sm"/>
                </a:ln>
              </p:spPr>
              <p:txBody>
                <a:bodyPr/>
                <a:lstStyle/>
                <a:p>
                  <a:endParaRPr lang="en-US" dirty="0"/>
                </a:p>
              </p:txBody>
            </p:sp>
            <p:sp>
              <p:nvSpPr>
                <p:cNvPr id="14" name="AutoShape 14"/>
                <p:cNvSpPr/>
                <p:nvPr/>
              </p:nvSpPr>
              <p:spPr>
                <a:xfrm>
                  <a:off x="4109908" y="1951550"/>
                  <a:ext cx="2717488" cy="0"/>
                </a:xfrm>
                <a:prstGeom prst="line">
                  <a:avLst/>
                </a:prstGeom>
                <a:ln w="25400" cap="flat">
                  <a:solidFill>
                    <a:srgbClr val="B68E77"/>
                  </a:solidFill>
                  <a:prstDash val="solid"/>
                  <a:headEnd type="none" w="sm" len="sm"/>
                  <a:tailEnd type="none" w="sm" len="sm"/>
                </a:ln>
              </p:spPr>
              <p:txBody>
                <a:bodyPr/>
                <a:lstStyle/>
                <a:p>
                  <a:endParaRPr lang="en-US" dirty="0"/>
                </a:p>
              </p:txBody>
            </p:sp>
            <p:sp>
              <p:nvSpPr>
                <p:cNvPr id="15" name="TextBox 15"/>
                <p:cNvSpPr txBox="1"/>
                <p:nvPr/>
              </p:nvSpPr>
              <p:spPr>
                <a:xfrm>
                  <a:off x="4109908" y="2263540"/>
                  <a:ext cx="655772" cy="142875"/>
                </a:xfrm>
                <a:prstGeom prst="rect">
                  <a:avLst/>
                </a:prstGeom>
              </p:spPr>
              <p:txBody>
                <a:bodyPr lIns="0" tIns="0" rIns="0" bIns="0" rtlCol="0" anchor="t">
                  <a:spAutoFit/>
                </a:bodyPr>
                <a:lstStyle/>
                <a:p>
                  <a:pPr marL="0" lvl="0" indent="0">
                    <a:lnSpc>
                      <a:spcPts val="1199"/>
                    </a:lnSpc>
                  </a:pPr>
                  <a:r>
                    <a:rPr lang="en-US" sz="999" dirty="0">
                      <a:solidFill>
                        <a:srgbClr val="BC5118"/>
                      </a:solidFill>
                      <a:latin typeface="Manrope Light"/>
                    </a:rPr>
                    <a:t>Population</a:t>
                  </a:r>
                </a:p>
              </p:txBody>
            </p:sp>
            <p:sp>
              <p:nvSpPr>
                <p:cNvPr id="18" name="TextBox 18"/>
                <p:cNvSpPr txBox="1"/>
                <p:nvPr/>
              </p:nvSpPr>
              <p:spPr>
                <a:xfrm>
                  <a:off x="4109908" y="2803970"/>
                  <a:ext cx="655772" cy="142875"/>
                </a:xfrm>
                <a:prstGeom prst="rect">
                  <a:avLst/>
                </a:prstGeom>
              </p:spPr>
              <p:txBody>
                <a:bodyPr lIns="0" tIns="0" rIns="0" bIns="0" rtlCol="0" anchor="t">
                  <a:spAutoFit/>
                </a:bodyPr>
                <a:lstStyle/>
                <a:p>
                  <a:pPr marL="0" lvl="0" indent="0">
                    <a:lnSpc>
                      <a:spcPts val="1199"/>
                    </a:lnSpc>
                  </a:pPr>
                  <a:r>
                    <a:rPr lang="en-US" sz="999" dirty="0">
                      <a:solidFill>
                        <a:srgbClr val="BC5118"/>
                      </a:solidFill>
                      <a:latin typeface="Manrope Light"/>
                    </a:rPr>
                    <a:t>Total Area</a:t>
                  </a:r>
                </a:p>
              </p:txBody>
            </p:sp>
            <p:sp>
              <p:nvSpPr>
                <p:cNvPr id="20" name="TextBox 20"/>
                <p:cNvSpPr txBox="1"/>
                <p:nvPr/>
              </p:nvSpPr>
              <p:spPr>
                <a:xfrm>
                  <a:off x="4109908" y="3344401"/>
                  <a:ext cx="1562457" cy="142875"/>
                </a:xfrm>
                <a:prstGeom prst="rect">
                  <a:avLst/>
                </a:prstGeom>
              </p:spPr>
              <p:txBody>
                <a:bodyPr lIns="0" tIns="0" rIns="0" bIns="0" rtlCol="0" anchor="t">
                  <a:spAutoFit/>
                </a:bodyPr>
                <a:lstStyle/>
                <a:p>
                  <a:pPr marL="0" lvl="0" indent="0">
                    <a:lnSpc>
                      <a:spcPts val="1199"/>
                    </a:lnSpc>
                  </a:pPr>
                  <a:r>
                    <a:rPr lang="en-US" sz="999" dirty="0">
                      <a:solidFill>
                        <a:srgbClr val="BC5118"/>
                      </a:solidFill>
                      <a:latin typeface="Manrope Light"/>
                    </a:rPr>
                    <a:t>GDP </a:t>
                  </a:r>
                </a:p>
              </p:txBody>
            </p:sp>
            <p:sp>
              <p:nvSpPr>
                <p:cNvPr id="21" name="TextBox 21"/>
                <p:cNvSpPr txBox="1"/>
                <p:nvPr/>
              </p:nvSpPr>
              <p:spPr>
                <a:xfrm>
                  <a:off x="4109908" y="1684850"/>
                  <a:ext cx="1404118" cy="180975"/>
                </a:xfrm>
                <a:prstGeom prst="rect">
                  <a:avLst/>
                </a:prstGeom>
              </p:spPr>
              <p:txBody>
                <a:bodyPr lIns="0" tIns="0" rIns="0" bIns="0" rtlCol="0" anchor="t">
                  <a:spAutoFit/>
                </a:bodyPr>
                <a:lstStyle/>
                <a:p>
                  <a:pPr marL="0" lvl="0" indent="0">
                    <a:lnSpc>
                      <a:spcPts val="1439"/>
                    </a:lnSpc>
                    <a:spcBef>
                      <a:spcPct val="0"/>
                    </a:spcBef>
                  </a:pPr>
                  <a:r>
                    <a:rPr lang="en-US" sz="1200" u="none" strike="noStrike" dirty="0">
                      <a:solidFill>
                        <a:srgbClr val="BC5118"/>
                      </a:solidFill>
                      <a:latin typeface="Manrope ExtraBold" pitchFamily="2" charset="0"/>
                    </a:rPr>
                    <a:t>OVERVIEW</a:t>
                  </a:r>
                </a:p>
              </p:txBody>
            </p:sp>
            <p:sp>
              <p:nvSpPr>
                <p:cNvPr id="16" name="TextBox 16"/>
                <p:cNvSpPr txBox="1"/>
                <p:nvPr/>
              </p:nvSpPr>
              <p:spPr>
                <a:xfrm>
                  <a:off x="6408340" y="2263540"/>
                  <a:ext cx="419056" cy="149143"/>
                </a:xfrm>
                <a:prstGeom prst="rect">
                  <a:avLst/>
                </a:prstGeom>
              </p:spPr>
              <p:txBody>
                <a:bodyPr lIns="0" tIns="0" rIns="0" bIns="0" rtlCol="0" anchor="t">
                  <a:spAutoFit/>
                </a:bodyPr>
                <a:lstStyle/>
                <a:p>
                  <a:pPr marL="0" lvl="0" indent="0" algn="r">
                    <a:lnSpc>
                      <a:spcPts val="1199"/>
                    </a:lnSpc>
                    <a:spcBef>
                      <a:spcPct val="0"/>
                    </a:spcBef>
                  </a:pPr>
                  <a:r>
                    <a:rPr lang="en-US" sz="999" b="1" u="none" strike="noStrike" dirty="0">
                      <a:solidFill>
                        <a:srgbClr val="BC5118"/>
                      </a:solidFill>
                      <a:latin typeface="Manrope" pitchFamily="2" charset="0"/>
                    </a:rPr>
                    <a:t>million</a:t>
                  </a:r>
                </a:p>
              </p:txBody>
            </p:sp>
            <p:sp>
              <p:nvSpPr>
                <p:cNvPr id="17" name="TextBox 17"/>
                <p:cNvSpPr txBox="1"/>
                <p:nvPr/>
              </p:nvSpPr>
              <p:spPr>
                <a:xfrm>
                  <a:off x="5711449" y="2196383"/>
                  <a:ext cx="659361" cy="235744"/>
                </a:xfrm>
                <a:prstGeom prst="rect">
                  <a:avLst/>
                </a:prstGeom>
              </p:spPr>
              <p:txBody>
                <a:bodyPr lIns="0" tIns="0" rIns="0" bIns="0" rtlCol="0" anchor="t">
                  <a:spAutoFit/>
                </a:bodyPr>
                <a:lstStyle/>
                <a:p>
                  <a:pPr marL="0" lvl="0" indent="0" algn="r">
                    <a:lnSpc>
                      <a:spcPts val="1800"/>
                    </a:lnSpc>
                  </a:pPr>
                  <a:r>
                    <a:rPr lang="en-US" sz="1500" b="1" dirty="0">
                      <a:solidFill>
                        <a:srgbClr val="BC5118"/>
                      </a:solidFill>
                      <a:latin typeface="Manrope" pitchFamily="2" charset="0"/>
                    </a:rPr>
                    <a:t>~60</a:t>
                  </a:r>
                </a:p>
              </p:txBody>
            </p:sp>
            <p:sp>
              <p:nvSpPr>
                <p:cNvPr id="19" name="TextBox 19"/>
                <p:cNvSpPr txBox="1"/>
                <p:nvPr/>
              </p:nvSpPr>
              <p:spPr>
                <a:xfrm>
                  <a:off x="6408340" y="2803970"/>
                  <a:ext cx="419056" cy="149143"/>
                </a:xfrm>
                <a:prstGeom prst="rect">
                  <a:avLst/>
                </a:prstGeom>
              </p:spPr>
              <p:txBody>
                <a:bodyPr lIns="0" tIns="0" rIns="0" bIns="0" rtlCol="0" anchor="t">
                  <a:spAutoFit/>
                </a:bodyPr>
                <a:lstStyle/>
                <a:p>
                  <a:pPr marL="0" lvl="0" indent="0" algn="r">
                    <a:lnSpc>
                      <a:spcPts val="1199"/>
                    </a:lnSpc>
                    <a:spcBef>
                      <a:spcPct val="0"/>
                    </a:spcBef>
                  </a:pPr>
                  <a:r>
                    <a:rPr lang="en-US" sz="999" b="1" dirty="0">
                      <a:solidFill>
                        <a:srgbClr val="BC5118"/>
                      </a:solidFill>
                      <a:latin typeface="Manrope" pitchFamily="2" charset="0"/>
                    </a:rPr>
                    <a:t>sq. km</a:t>
                  </a:r>
                </a:p>
              </p:txBody>
            </p:sp>
            <p:sp>
              <p:nvSpPr>
                <p:cNvPr id="22" name="TextBox 22"/>
                <p:cNvSpPr txBox="1"/>
                <p:nvPr/>
              </p:nvSpPr>
              <p:spPr>
                <a:xfrm>
                  <a:off x="5093263" y="2745175"/>
                  <a:ext cx="1302747" cy="235744"/>
                </a:xfrm>
                <a:prstGeom prst="rect">
                  <a:avLst/>
                </a:prstGeom>
              </p:spPr>
              <p:txBody>
                <a:bodyPr lIns="0" tIns="0" rIns="0" bIns="0" rtlCol="0" anchor="t">
                  <a:spAutoFit/>
                </a:bodyPr>
                <a:lstStyle/>
                <a:p>
                  <a:pPr marL="0" lvl="0" indent="0" algn="r">
                    <a:lnSpc>
                      <a:spcPts val="1800"/>
                    </a:lnSpc>
                    <a:spcBef>
                      <a:spcPct val="0"/>
                    </a:spcBef>
                  </a:pPr>
                  <a:r>
                    <a:rPr lang="en-US" sz="1500" b="1" u="none" strike="noStrike" dirty="0">
                      <a:solidFill>
                        <a:srgbClr val="BC5118"/>
                      </a:solidFill>
                      <a:latin typeface="Manrope" pitchFamily="2" charset="0"/>
                    </a:rPr>
                    <a:t>301,340</a:t>
                  </a:r>
                </a:p>
              </p:txBody>
            </p:sp>
            <p:sp>
              <p:nvSpPr>
                <p:cNvPr id="23" name="TextBox 23"/>
                <p:cNvSpPr txBox="1"/>
                <p:nvPr/>
              </p:nvSpPr>
              <p:spPr>
                <a:xfrm>
                  <a:off x="5437129" y="3276760"/>
                  <a:ext cx="659361" cy="235744"/>
                </a:xfrm>
                <a:prstGeom prst="rect">
                  <a:avLst/>
                </a:prstGeom>
              </p:spPr>
              <p:txBody>
                <a:bodyPr lIns="0" tIns="0" rIns="0" bIns="0" rtlCol="0" anchor="t">
                  <a:spAutoFit/>
                </a:bodyPr>
                <a:lstStyle/>
                <a:p>
                  <a:pPr marL="0" lvl="0" indent="0" algn="r">
                    <a:lnSpc>
                      <a:spcPts val="1800"/>
                    </a:lnSpc>
                    <a:spcBef>
                      <a:spcPct val="0"/>
                    </a:spcBef>
                  </a:pPr>
                  <a:r>
                    <a:rPr lang="en-US" sz="1500" b="1" u="none" strike="noStrike" dirty="0">
                      <a:solidFill>
                        <a:srgbClr val="BC5118"/>
                      </a:solidFill>
                      <a:latin typeface="Manrope" pitchFamily="2" charset="0"/>
                    </a:rPr>
                    <a:t>$2.2 </a:t>
                  </a:r>
                </a:p>
              </p:txBody>
            </p:sp>
            <p:sp>
              <p:nvSpPr>
                <p:cNvPr id="24" name="TextBox 24"/>
                <p:cNvSpPr txBox="1"/>
                <p:nvPr/>
              </p:nvSpPr>
              <p:spPr>
                <a:xfrm>
                  <a:off x="5996029" y="3344401"/>
                  <a:ext cx="831367" cy="149143"/>
                </a:xfrm>
                <a:prstGeom prst="rect">
                  <a:avLst/>
                </a:prstGeom>
              </p:spPr>
              <p:txBody>
                <a:bodyPr lIns="0" tIns="0" rIns="0" bIns="0" rtlCol="0" anchor="t">
                  <a:spAutoFit/>
                </a:bodyPr>
                <a:lstStyle/>
                <a:p>
                  <a:pPr marL="0" lvl="0" indent="0" algn="r">
                    <a:lnSpc>
                      <a:spcPts val="1199"/>
                    </a:lnSpc>
                    <a:spcBef>
                      <a:spcPct val="0"/>
                    </a:spcBef>
                  </a:pPr>
                  <a:r>
                    <a:rPr lang="en-US" sz="999" b="1" dirty="0">
                      <a:solidFill>
                        <a:srgbClr val="BC5118"/>
                      </a:solidFill>
                      <a:latin typeface="Manrope" pitchFamily="2" charset="0"/>
                    </a:rPr>
                    <a:t>trillion USD</a:t>
                  </a:r>
                </a:p>
              </p:txBody>
            </p:sp>
          </p:grpSp>
          <p:grpSp>
            <p:nvGrpSpPr>
              <p:cNvPr id="59" name="Group 58">
                <a:extLst>
                  <a:ext uri="{FF2B5EF4-FFF2-40B4-BE49-F238E27FC236}">
                    <a16:creationId xmlns:a16="http://schemas.microsoft.com/office/drawing/2014/main" id="{CAD2ECBC-E807-4E78-CC91-5619E537AE16}"/>
                  </a:ext>
                </a:extLst>
              </p:cNvPr>
              <p:cNvGrpSpPr/>
              <p:nvPr/>
            </p:nvGrpSpPr>
            <p:grpSpPr>
              <a:xfrm>
                <a:off x="730216" y="1684850"/>
                <a:ext cx="2664875" cy="1861891"/>
                <a:chOff x="730216" y="1684850"/>
                <a:chExt cx="2664875" cy="1861891"/>
              </a:xfrm>
            </p:grpSpPr>
            <p:sp>
              <p:nvSpPr>
                <p:cNvPr id="6" name="AutoShape 6"/>
                <p:cNvSpPr/>
                <p:nvPr/>
              </p:nvSpPr>
              <p:spPr>
                <a:xfrm>
                  <a:off x="1111250" y="2246845"/>
                  <a:ext cx="0" cy="393808"/>
                </a:xfrm>
                <a:prstGeom prst="line">
                  <a:avLst/>
                </a:prstGeom>
                <a:ln w="12700" cap="flat">
                  <a:solidFill>
                    <a:srgbClr val="DBC7BB"/>
                  </a:solidFill>
                  <a:prstDash val="solid"/>
                  <a:headEnd type="oval" w="sm" len="sm"/>
                  <a:tailEnd type="none" w="sm" len="sm"/>
                </a:ln>
              </p:spPr>
              <p:txBody>
                <a:bodyPr/>
                <a:lstStyle/>
                <a:p>
                  <a:endParaRPr lang="en-US" dirty="0"/>
                </a:p>
              </p:txBody>
            </p:sp>
            <p:sp>
              <p:nvSpPr>
                <p:cNvPr id="7" name="Freeform 7"/>
                <p:cNvSpPr/>
                <p:nvPr/>
              </p:nvSpPr>
              <p:spPr>
                <a:xfrm>
                  <a:off x="2003332" y="1790124"/>
                  <a:ext cx="1391759" cy="1680722"/>
                </a:xfrm>
                <a:custGeom>
                  <a:avLst/>
                  <a:gdLst/>
                  <a:ahLst/>
                  <a:cxnLst/>
                  <a:rect l="l" t="t" r="r" b="b"/>
                  <a:pathLst>
                    <a:path w="1855679" h="2240962">
                      <a:moveTo>
                        <a:pt x="0" y="0"/>
                      </a:moveTo>
                      <a:lnTo>
                        <a:pt x="1855679" y="0"/>
                      </a:lnTo>
                      <a:lnTo>
                        <a:pt x="1855679" y="2240961"/>
                      </a:lnTo>
                      <a:lnTo>
                        <a:pt x="0" y="2240961"/>
                      </a:lnTo>
                      <a:lnTo>
                        <a:pt x="0" y="0"/>
                      </a:lnTo>
                      <a:close/>
                    </a:path>
                  </a:pathLst>
                </a:custGeom>
                <a:blipFill>
                  <a:blip r:embed="rId20">
                    <a:extLst>
                      <a:ext uri="{96DAC541-7B7A-43D3-8B79-37D633B846F1}">
                        <asvg:svgBlip xmlns:asvg="http://schemas.microsoft.com/office/drawing/2016/SVG/main" r:embed="rId21"/>
                      </a:ext>
                    </a:extLst>
                  </a:blip>
                  <a:stretch>
                    <a:fillRect/>
                  </a:stretch>
                </a:blipFill>
                <a:ln cap="sq">
                  <a:noFill/>
                  <a:prstDash val="solid"/>
                  <a:miter/>
                </a:ln>
              </p:spPr>
              <p:txBody>
                <a:bodyPr/>
                <a:lstStyle/>
                <a:p>
                  <a:endParaRPr lang="en-US" dirty="0"/>
                </a:p>
              </p:txBody>
            </p:sp>
            <p:sp>
              <p:nvSpPr>
                <p:cNvPr id="9" name="AutoShape 9"/>
                <p:cNvSpPr/>
                <p:nvPr/>
              </p:nvSpPr>
              <p:spPr>
                <a:xfrm>
                  <a:off x="1111250" y="2635179"/>
                  <a:ext cx="1568792" cy="0"/>
                </a:xfrm>
                <a:prstGeom prst="line">
                  <a:avLst/>
                </a:prstGeom>
                <a:ln w="12700" cap="flat">
                  <a:solidFill>
                    <a:srgbClr val="DBC7BB"/>
                  </a:solidFill>
                  <a:prstDash val="solid"/>
                  <a:headEnd type="none" w="sm" len="sm"/>
                  <a:tailEnd type="none" w="sm" len="sm"/>
                </a:ln>
              </p:spPr>
              <p:txBody>
                <a:bodyPr/>
                <a:lstStyle/>
                <a:p>
                  <a:endParaRPr lang="en-US" dirty="0"/>
                </a:p>
              </p:txBody>
            </p:sp>
            <p:sp>
              <p:nvSpPr>
                <p:cNvPr id="25" name="TextBox 25"/>
                <p:cNvSpPr txBox="1"/>
                <p:nvPr/>
              </p:nvSpPr>
              <p:spPr>
                <a:xfrm>
                  <a:off x="749266" y="1684850"/>
                  <a:ext cx="796742" cy="142875"/>
                </a:xfrm>
                <a:prstGeom prst="rect">
                  <a:avLst/>
                </a:prstGeom>
              </p:spPr>
              <p:txBody>
                <a:bodyPr lIns="0" tIns="0" rIns="0" bIns="0" rtlCol="0" anchor="t">
                  <a:spAutoFit/>
                </a:bodyPr>
                <a:lstStyle/>
                <a:p>
                  <a:pPr marL="0" lvl="0" indent="0">
                    <a:lnSpc>
                      <a:spcPts val="1199"/>
                    </a:lnSpc>
                  </a:pPr>
                  <a:r>
                    <a:rPr lang="en-US" sz="999" dirty="0">
                      <a:solidFill>
                        <a:srgbClr val="BC5118"/>
                      </a:solidFill>
                      <a:latin typeface="Manrope Light"/>
                    </a:rPr>
                    <a:t>Capital City</a:t>
                  </a:r>
                </a:p>
              </p:txBody>
            </p:sp>
            <p:sp>
              <p:nvSpPr>
                <p:cNvPr id="26" name="TextBox 26"/>
                <p:cNvSpPr txBox="1"/>
                <p:nvPr/>
              </p:nvSpPr>
              <p:spPr>
                <a:xfrm>
                  <a:off x="730216" y="1831004"/>
                  <a:ext cx="1012881" cy="333375"/>
                </a:xfrm>
                <a:prstGeom prst="rect">
                  <a:avLst/>
                </a:prstGeom>
              </p:spPr>
              <p:txBody>
                <a:bodyPr lIns="0" tIns="0" rIns="0" bIns="0" rtlCol="0" anchor="t">
                  <a:spAutoFit/>
                </a:bodyPr>
                <a:lstStyle/>
                <a:p>
                  <a:pPr marL="0" lvl="0" indent="0">
                    <a:lnSpc>
                      <a:spcPts val="2639"/>
                    </a:lnSpc>
                  </a:pPr>
                  <a:r>
                    <a:rPr lang="en-US" sz="2199" b="1" dirty="0">
                      <a:solidFill>
                        <a:srgbClr val="BC5118"/>
                      </a:solidFill>
                      <a:latin typeface="Manrope" pitchFamily="2" charset="0"/>
                    </a:rPr>
                    <a:t>Rome</a:t>
                  </a:r>
                </a:p>
              </p:txBody>
            </p:sp>
            <p:sp>
              <p:nvSpPr>
                <p:cNvPr id="27" name="TextBox 27"/>
                <p:cNvSpPr txBox="1"/>
                <p:nvPr/>
              </p:nvSpPr>
              <p:spPr>
                <a:xfrm>
                  <a:off x="744504" y="3169529"/>
                  <a:ext cx="1086137" cy="118534"/>
                </a:xfrm>
                <a:prstGeom prst="rect">
                  <a:avLst/>
                </a:prstGeom>
              </p:spPr>
              <p:txBody>
                <a:bodyPr lIns="0" tIns="0" rIns="0" bIns="0" rtlCol="0" anchor="t">
                  <a:spAutoFit/>
                </a:bodyPr>
                <a:lstStyle/>
                <a:p>
                  <a:pPr marL="0" lvl="0" indent="0">
                    <a:lnSpc>
                      <a:spcPts val="960"/>
                    </a:lnSpc>
                  </a:pPr>
                  <a:r>
                    <a:rPr lang="en-US" sz="800" dirty="0">
                      <a:solidFill>
                        <a:srgbClr val="BC5118"/>
                      </a:solidFill>
                      <a:latin typeface="Manrope Light"/>
                    </a:rPr>
                    <a:t>Bordering Countries</a:t>
                  </a:r>
                </a:p>
              </p:txBody>
            </p:sp>
            <p:sp>
              <p:nvSpPr>
                <p:cNvPr id="28" name="TextBox 28"/>
                <p:cNvSpPr txBox="1"/>
                <p:nvPr/>
              </p:nvSpPr>
              <p:spPr>
                <a:xfrm>
                  <a:off x="744504" y="3295262"/>
                  <a:ext cx="1048025" cy="251479"/>
                </a:xfrm>
                <a:prstGeom prst="rect">
                  <a:avLst/>
                </a:prstGeom>
              </p:spPr>
              <p:txBody>
                <a:bodyPr lIns="0" tIns="0" rIns="0" bIns="0" rtlCol="0" anchor="t">
                  <a:spAutoFit/>
                </a:bodyPr>
                <a:lstStyle/>
                <a:p>
                  <a:pPr>
                    <a:lnSpc>
                      <a:spcPts val="960"/>
                    </a:lnSpc>
                  </a:pPr>
                  <a:r>
                    <a:rPr lang="en-US" sz="800" b="1" dirty="0">
                      <a:solidFill>
                        <a:srgbClr val="BC5118"/>
                      </a:solidFill>
                      <a:latin typeface="Manrope" pitchFamily="2" charset="0"/>
                    </a:rPr>
                    <a:t>France, Switzerland, </a:t>
                  </a:r>
                </a:p>
                <a:p>
                  <a:pPr marL="0" lvl="0" indent="0">
                    <a:lnSpc>
                      <a:spcPts val="960"/>
                    </a:lnSpc>
                  </a:pPr>
                  <a:r>
                    <a:rPr lang="en-US" sz="800" b="1" dirty="0">
                      <a:solidFill>
                        <a:srgbClr val="BC5118"/>
                      </a:solidFill>
                      <a:latin typeface="Manrope" pitchFamily="2" charset="0"/>
                    </a:rPr>
                    <a:t>Austria, Slovenia</a:t>
                  </a:r>
                </a:p>
              </p:txBody>
            </p:sp>
            <p:sp>
              <p:nvSpPr>
                <p:cNvPr id="8" name="Freeform 8"/>
                <p:cNvSpPr/>
                <p:nvPr/>
              </p:nvSpPr>
              <p:spPr>
                <a:xfrm>
                  <a:off x="2551112" y="2266240"/>
                  <a:ext cx="253097" cy="378463"/>
                </a:xfrm>
                <a:custGeom>
                  <a:avLst/>
                  <a:gdLst/>
                  <a:ahLst/>
                  <a:cxnLst/>
                  <a:rect l="l" t="t" r="r" b="b"/>
                  <a:pathLst>
                    <a:path w="337462" h="504617">
                      <a:moveTo>
                        <a:pt x="0" y="0"/>
                      </a:moveTo>
                      <a:lnTo>
                        <a:pt x="337462" y="0"/>
                      </a:lnTo>
                      <a:lnTo>
                        <a:pt x="337462" y="504617"/>
                      </a:lnTo>
                      <a:lnTo>
                        <a:pt x="0" y="504617"/>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dirty="0"/>
                </a:p>
              </p:txBody>
            </p:sp>
          </p:grpSp>
        </p:grpSp>
        <p:grpSp>
          <p:nvGrpSpPr>
            <p:cNvPr id="122" name="Group 121">
              <a:extLst>
                <a:ext uri="{FF2B5EF4-FFF2-40B4-BE49-F238E27FC236}">
                  <a16:creationId xmlns:a16="http://schemas.microsoft.com/office/drawing/2014/main" id="{29038AA4-60CD-7CBA-E12C-5E4EC729F776}"/>
                </a:ext>
              </a:extLst>
            </p:cNvPr>
            <p:cNvGrpSpPr/>
            <p:nvPr/>
          </p:nvGrpSpPr>
          <p:grpSpPr>
            <a:xfrm>
              <a:off x="448052" y="447040"/>
              <a:ext cx="6663896" cy="673074"/>
              <a:chOff x="448052" y="447040"/>
              <a:chExt cx="6663896" cy="673074"/>
            </a:xfrm>
          </p:grpSpPr>
          <p:sp>
            <p:nvSpPr>
              <p:cNvPr id="51" name="TextBox 51"/>
              <p:cNvSpPr txBox="1"/>
              <p:nvPr/>
            </p:nvSpPr>
            <p:spPr>
              <a:xfrm>
                <a:off x="3226688" y="447040"/>
                <a:ext cx="3885260" cy="610808"/>
              </a:xfrm>
              <a:prstGeom prst="rect">
                <a:avLst/>
              </a:prstGeom>
            </p:spPr>
            <p:txBody>
              <a:bodyPr lIns="0" tIns="0" rIns="0" bIns="0" rtlCol="0" anchor="t">
                <a:spAutoFit/>
              </a:bodyPr>
              <a:lstStyle/>
              <a:p>
                <a:pPr marL="0" lvl="0" indent="0" algn="l">
                  <a:lnSpc>
                    <a:spcPts val="1199"/>
                  </a:lnSpc>
                </a:pPr>
                <a:r>
                  <a:rPr lang="en-US" sz="999" dirty="0">
                    <a:solidFill>
                      <a:srgbClr val="BC5118"/>
                    </a:solidFill>
                    <a:latin typeface="Manrope SemiBold" pitchFamily="2" charset="0"/>
                  </a:rPr>
                  <a:t>Italy</a:t>
                </a:r>
                <a:r>
                  <a:rPr lang="en-US" sz="999" dirty="0">
                    <a:solidFill>
                      <a:srgbClr val="BC5118"/>
                    </a:solidFill>
                    <a:latin typeface="Manrope Light"/>
                  </a:rPr>
                  <a:t> - a land of artistic marvels and culinary delights, beckons with its timeless charm and breathtaking landscapes. From the ancient ruins of Rome to the picturesque canals of Venice, Italy's beauty and history enchant visitors from around the globe</a:t>
                </a:r>
              </a:p>
            </p:txBody>
          </p:sp>
          <p:sp>
            <p:nvSpPr>
              <p:cNvPr id="52" name="TextBox 52"/>
              <p:cNvSpPr txBox="1"/>
              <p:nvPr/>
            </p:nvSpPr>
            <p:spPr>
              <a:xfrm>
                <a:off x="448052" y="706924"/>
                <a:ext cx="2101101" cy="413190"/>
              </a:xfrm>
              <a:prstGeom prst="rect">
                <a:avLst/>
              </a:prstGeom>
            </p:spPr>
            <p:txBody>
              <a:bodyPr lIns="0" tIns="0" rIns="0" bIns="0" rtlCol="0" anchor="t">
                <a:spAutoFit/>
              </a:bodyPr>
              <a:lstStyle/>
              <a:p>
                <a:pPr>
                  <a:lnSpc>
                    <a:spcPts val="3063"/>
                  </a:lnSpc>
                </a:pPr>
                <a:r>
                  <a:rPr lang="en-US" sz="3404" b="1" spc="-255" dirty="0">
                    <a:solidFill>
                      <a:srgbClr val="BC5118"/>
                    </a:solidFill>
                    <a:latin typeface="Manrope" pitchFamily="2" charset="0"/>
                  </a:rPr>
                  <a:t>Ciao Italy</a:t>
                </a:r>
              </a:p>
            </p:txBody>
          </p:sp>
          <p:sp>
            <p:nvSpPr>
              <p:cNvPr id="53" name="TextBox 53"/>
              <p:cNvSpPr txBox="1"/>
              <p:nvPr/>
            </p:nvSpPr>
            <p:spPr>
              <a:xfrm>
                <a:off x="474722" y="504429"/>
                <a:ext cx="1304290" cy="149143"/>
              </a:xfrm>
              <a:prstGeom prst="rect">
                <a:avLst/>
              </a:prstGeom>
            </p:spPr>
            <p:txBody>
              <a:bodyPr lIns="0" tIns="0" rIns="0" bIns="0" rtlCol="0" anchor="t">
                <a:spAutoFit/>
              </a:bodyPr>
              <a:lstStyle/>
              <a:p>
                <a:pPr marL="0" lvl="0" indent="0">
                  <a:lnSpc>
                    <a:spcPts val="1199"/>
                  </a:lnSpc>
                </a:pPr>
                <a:r>
                  <a:rPr lang="en-US" sz="999" b="1" dirty="0">
                    <a:solidFill>
                      <a:srgbClr val="BC5118"/>
                    </a:solidFill>
                    <a:latin typeface="Manrope" pitchFamily="2" charset="0"/>
                  </a:rPr>
                  <a:t>Country fact sheet</a:t>
                </a:r>
              </a:p>
            </p:txBody>
          </p:sp>
        </p:grpSp>
        <p:sp>
          <p:nvSpPr>
            <p:cNvPr id="108" name="TemplateLAB"/>
            <p:cNvSpPr/>
            <p:nvPr/>
          </p:nvSpPr>
          <p:spPr>
            <a:xfrm>
              <a:off x="3492000" y="10341643"/>
              <a:ext cx="576000" cy="95040"/>
            </a:xfrm>
            <a:custGeom>
              <a:avLst/>
              <a:gdLst/>
              <a:ahLst/>
              <a:cxnLst/>
              <a:rect l="l" t="t" r="r" b="b"/>
              <a:pathLst>
                <a:path w="576000" h="95040">
                  <a:moveTo>
                    <a:pt x="0" y="0"/>
                  </a:moveTo>
                  <a:lnTo>
                    <a:pt x="576000" y="0"/>
                  </a:lnTo>
                  <a:lnTo>
                    <a:pt x="576000" y="95040"/>
                  </a:lnTo>
                  <a:lnTo>
                    <a:pt x="0" y="95040"/>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dirty="0"/>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TotalTime>
  <Words>175</Words>
  <Application>Microsoft Office PowerPoint</Application>
  <PresentationFormat>Custom</PresentationFormat>
  <Paragraphs>50</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Manrope Light</vt:lpstr>
      <vt:lpstr>Calibri</vt:lpstr>
      <vt:lpstr>Manrope ExtraBold</vt:lpstr>
      <vt:lpstr>Rubik</vt:lpstr>
      <vt:lpstr>Manrope</vt:lpstr>
      <vt:lpstr>Manrope SemiBold</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Pick of Fact sheet template</dc:title>
  <dc:creator>Hoang Anh</dc:creator>
  <cp:lastModifiedBy>Hoang Anh</cp:lastModifiedBy>
  <cp:revision>19</cp:revision>
  <dcterms:created xsi:type="dcterms:W3CDTF">2006-08-16T00:00:00Z</dcterms:created>
  <dcterms:modified xsi:type="dcterms:W3CDTF">2024-02-22T08:20:27Z</dcterms:modified>
  <dc:identifier>DAF9bzJev8E</dc:identifier>
</cp:coreProperties>
</file>