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"/>
  </p:notesMasterIdLst>
  <p:sldIdLst>
    <p:sldId id="256" r:id="rId2"/>
  </p:sldIdLst>
  <p:sldSz cx="7556500" cy="10693400"/>
  <p:notesSz cx="6858000" cy="9144000"/>
  <p:embeddedFontLst>
    <p:embeddedFont>
      <p:font typeface="Poppins" panose="00000500000000000000" pitchFamily="2" charset="0"/>
      <p:regular r:id="rId4"/>
      <p:bold r:id="rId5"/>
      <p:italic r:id="rId6"/>
      <p:boldItalic r:id="rId7"/>
    </p:embeddedFont>
    <p:embeddedFont>
      <p:font typeface="Poppins Medium" panose="00000600000000000000" pitchFamily="2" charset="0"/>
      <p:regular r:id="rId8"/>
      <p:italic r:id="rId9"/>
    </p:embeddedFont>
    <p:embeddedFont>
      <p:font typeface="Poppins SemiBold" panose="00000700000000000000" pitchFamily="2" charset="0"/>
      <p:bold r:id="rId10"/>
      <p:boldItalic r:id="rId11"/>
    </p:embeddedFont>
    <p:embeddedFont>
      <p:font typeface="Rubik" pitchFamily="2" charset="-79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3" autoAdjust="0"/>
    <p:restoredTop sz="94943" autoAdjust="0"/>
  </p:normalViewPr>
  <p:slideViewPr>
    <p:cSldViewPr>
      <p:cViewPr>
        <p:scale>
          <a:sx n="100" d="100"/>
          <a:sy n="100" d="100"/>
        </p:scale>
        <p:origin x="1650" y="-9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Rubik" pitchFamily="2" charset="-79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Rubik" pitchFamily="2" charset="-79"/>
              </a:defRPr>
            </a:lvl1pPr>
          </a:lstStyle>
          <a:p>
            <a:fld id="{DFFE4651-24BB-48C7-9056-A00F70CE7019}" type="datetimeFigureOut">
              <a:rPr lang="en-US" smtClean="0"/>
              <a:pPr/>
              <a:t>2/22/2024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Rubik" pitchFamily="2" charset="-79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Rubik" pitchFamily="2" charset="-79"/>
              </a:defRPr>
            </a:lvl1pPr>
          </a:lstStyle>
          <a:p>
            <a:fld id="{CB2349F4-D098-44FC-B4F2-B79973FDB9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858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Rubik" pitchFamily="2" charset="-79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Rubik" pitchFamily="2" charset="-79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Rubik" pitchFamily="2" charset="-79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Rubik" pitchFamily="2" charset="-79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Rubik" pitchFamily="2" charset="-79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2349F4-D098-44FC-B4F2-B79973FDB96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33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1">
            <a:extLst>
              <a:ext uri="{FF2B5EF4-FFF2-40B4-BE49-F238E27FC236}">
                <a16:creationId xmlns:a16="http://schemas.microsoft.com/office/drawing/2014/main" id="{A7157A73-72E4-D298-6408-161877081CC6}"/>
              </a:ext>
            </a:extLst>
          </p:cNvPr>
          <p:cNvGrpSpPr/>
          <p:nvPr/>
        </p:nvGrpSpPr>
        <p:grpSpPr>
          <a:xfrm>
            <a:off x="0" y="0"/>
            <a:ext cx="7556500" cy="10382760"/>
            <a:chOff x="0" y="0"/>
            <a:chExt cx="7556500" cy="10382760"/>
          </a:xfrm>
        </p:grpSpPr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2BF96DFC-9C50-139D-DD67-242D36ADD687}"/>
                </a:ext>
              </a:extLst>
            </p:cNvPr>
            <p:cNvGrpSpPr/>
            <p:nvPr/>
          </p:nvGrpSpPr>
          <p:grpSpPr>
            <a:xfrm>
              <a:off x="553782" y="10169115"/>
              <a:ext cx="6494715" cy="213645"/>
              <a:chOff x="553782" y="10169115"/>
              <a:chExt cx="6494715" cy="213645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553782" y="10169115"/>
                <a:ext cx="213645" cy="213645"/>
              </a:xfrm>
              <a:custGeom>
                <a:avLst/>
                <a:gdLst/>
                <a:ahLst/>
                <a:cxnLst/>
                <a:rect l="l" t="t" r="r" b="b"/>
                <a:pathLst>
                  <a:path w="213645" h="213645">
                    <a:moveTo>
                      <a:pt x="0" y="0"/>
                    </a:moveTo>
                    <a:lnTo>
                      <a:pt x="213646" y="0"/>
                    </a:lnTo>
                    <a:lnTo>
                      <a:pt x="213646" y="213645"/>
                    </a:lnTo>
                    <a:lnTo>
                      <a:pt x="0" y="21364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" name="Freeform 4"/>
              <p:cNvSpPr/>
              <p:nvPr/>
            </p:nvSpPr>
            <p:spPr>
              <a:xfrm>
                <a:off x="5391360" y="10169115"/>
                <a:ext cx="213645" cy="213645"/>
              </a:xfrm>
              <a:custGeom>
                <a:avLst/>
                <a:gdLst/>
                <a:ahLst/>
                <a:cxnLst/>
                <a:rect l="l" t="t" r="r" b="b"/>
                <a:pathLst>
                  <a:path w="213645" h="213645">
                    <a:moveTo>
                      <a:pt x="0" y="0"/>
                    </a:moveTo>
                    <a:lnTo>
                      <a:pt x="213645" y="0"/>
                    </a:lnTo>
                    <a:lnTo>
                      <a:pt x="213645" y="213645"/>
                    </a:lnTo>
                    <a:lnTo>
                      <a:pt x="0" y="21364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" name="Freeform 5"/>
              <p:cNvSpPr/>
              <p:nvPr/>
            </p:nvSpPr>
            <p:spPr>
              <a:xfrm>
                <a:off x="2538911" y="10169115"/>
                <a:ext cx="213645" cy="213645"/>
              </a:xfrm>
              <a:custGeom>
                <a:avLst/>
                <a:gdLst/>
                <a:ahLst/>
                <a:cxnLst/>
                <a:rect l="l" t="t" r="r" b="b"/>
                <a:pathLst>
                  <a:path w="213645" h="213645">
                    <a:moveTo>
                      <a:pt x="0" y="0"/>
                    </a:moveTo>
                    <a:lnTo>
                      <a:pt x="213645" y="0"/>
                    </a:lnTo>
                    <a:lnTo>
                      <a:pt x="213645" y="213645"/>
                    </a:lnTo>
                    <a:lnTo>
                      <a:pt x="0" y="21364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824576" y="10223338"/>
                <a:ext cx="688248" cy="10519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769"/>
                  </a:lnSpc>
                </a:pPr>
                <a:r>
                  <a:rPr lang="en-US" sz="699" dirty="0">
                    <a:solidFill>
                      <a:srgbClr val="231F20"/>
                    </a:solidFill>
                    <a:latin typeface="Poppins" panose="00000500000000000000" pitchFamily="2" charset="0"/>
                  </a:rPr>
                  <a:t>+123-456-7890</a:t>
                </a:r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5662153" y="10224648"/>
                <a:ext cx="1386344" cy="10257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769"/>
                  </a:lnSpc>
                  <a:spcBef>
                    <a:spcPct val="0"/>
                  </a:spcBef>
                </a:pPr>
                <a:r>
                  <a:rPr lang="en-US" sz="699" u="none" strike="noStrike" dirty="0">
                    <a:solidFill>
                      <a:srgbClr val="231F20"/>
                    </a:solidFill>
                    <a:latin typeface="Poppins" panose="00000500000000000000" pitchFamily="2" charset="0"/>
                  </a:rPr>
                  <a:t>www.illuminatemarketing.com</a:t>
                </a:r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2809704" y="10224648"/>
                <a:ext cx="1555569" cy="10257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769"/>
                  </a:lnSpc>
                  <a:spcBef>
                    <a:spcPct val="0"/>
                  </a:spcBef>
                </a:pPr>
                <a:r>
                  <a:rPr lang="en-US" sz="699" u="none" strike="noStrike" dirty="0">
                    <a:solidFill>
                      <a:srgbClr val="231F20"/>
                    </a:solidFill>
                    <a:latin typeface="Poppins" panose="00000500000000000000" pitchFamily="2" charset="0"/>
                  </a:rPr>
                  <a:t>123 Anywhere St., Any City, ST 12345</a:t>
                </a:r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B0193E2A-03C6-6F1C-B13A-91C42DC7B88B}"/>
                </a:ext>
              </a:extLst>
            </p:cNvPr>
            <p:cNvGrpSpPr/>
            <p:nvPr/>
          </p:nvGrpSpPr>
          <p:grpSpPr>
            <a:xfrm>
              <a:off x="502751" y="6124059"/>
              <a:ext cx="6594962" cy="3745019"/>
              <a:chOff x="502751" y="6124059"/>
              <a:chExt cx="6594962" cy="3745019"/>
            </a:xfrm>
          </p:grpSpPr>
          <p:sp>
            <p:nvSpPr>
              <p:cNvPr id="2" name="AutoShape 2"/>
              <p:cNvSpPr/>
              <p:nvPr/>
            </p:nvSpPr>
            <p:spPr>
              <a:xfrm>
                <a:off x="502751" y="9869077"/>
                <a:ext cx="6594962" cy="0"/>
              </a:xfrm>
              <a:prstGeom prst="line">
                <a:avLst/>
              </a:prstGeom>
              <a:ln w="9525" cap="flat">
                <a:solidFill>
                  <a:srgbClr val="0097B2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48A06DF1-01CD-249B-2429-AD46A6D8ED2B}"/>
                  </a:ext>
                </a:extLst>
              </p:cNvPr>
              <p:cNvGrpSpPr/>
              <p:nvPr/>
            </p:nvGrpSpPr>
            <p:grpSpPr>
              <a:xfrm>
                <a:off x="502752" y="6124059"/>
                <a:ext cx="2852998" cy="3745019"/>
                <a:chOff x="502752" y="6124059"/>
                <a:chExt cx="2852998" cy="3745019"/>
              </a:xfrm>
            </p:grpSpPr>
            <p:sp>
              <p:nvSpPr>
                <p:cNvPr id="50" name="AutoShape 50"/>
                <p:cNvSpPr/>
                <p:nvPr/>
              </p:nvSpPr>
              <p:spPr>
                <a:xfrm>
                  <a:off x="1049142" y="6584660"/>
                  <a:ext cx="0" cy="3284418"/>
                </a:xfrm>
                <a:prstGeom prst="line">
                  <a:avLst/>
                </a:prstGeom>
                <a:ln w="9525" cap="flat">
                  <a:solidFill>
                    <a:srgbClr val="0097B2"/>
                  </a:solidFill>
                  <a:prstDash val="solid"/>
                  <a:headEnd type="triangl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grpSp>
              <p:nvGrpSpPr>
                <p:cNvPr id="83" name="Group 82">
                  <a:extLst>
                    <a:ext uri="{FF2B5EF4-FFF2-40B4-BE49-F238E27FC236}">
                      <a16:creationId xmlns:a16="http://schemas.microsoft.com/office/drawing/2014/main" id="{E3A8012D-580B-7C67-DAB4-E507CAEEDE5C}"/>
                    </a:ext>
                  </a:extLst>
                </p:cNvPr>
                <p:cNvGrpSpPr/>
                <p:nvPr/>
              </p:nvGrpSpPr>
              <p:grpSpPr>
                <a:xfrm>
                  <a:off x="553904" y="7465675"/>
                  <a:ext cx="2654800" cy="232411"/>
                  <a:chOff x="553904" y="7465675"/>
                  <a:chExt cx="2654800" cy="232411"/>
                </a:xfrm>
              </p:grpSpPr>
              <p:sp>
                <p:nvSpPr>
                  <p:cNvPr id="52" name="Freeform 52"/>
                  <p:cNvSpPr/>
                  <p:nvPr/>
                </p:nvSpPr>
                <p:spPr>
                  <a:xfrm>
                    <a:off x="1006932" y="7539670"/>
                    <a:ext cx="84420" cy="844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  <a:close/>
                      </a:path>
                    </a:pathLst>
                  </a:custGeom>
                  <a:solidFill>
                    <a:srgbClr val="0097B2"/>
                  </a:solidFill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66" name="TextBox 66"/>
                  <p:cNvSpPr txBox="1"/>
                  <p:nvPr/>
                </p:nvSpPr>
                <p:spPr>
                  <a:xfrm>
                    <a:off x="553904" y="7504936"/>
                    <a:ext cx="441796" cy="153888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>
                      <a:lnSpc>
                        <a:spcPts val="1192"/>
                      </a:lnSpc>
                      <a:spcBef>
                        <a:spcPct val="0"/>
                      </a:spcBef>
                    </a:pPr>
                    <a:r>
                      <a:rPr lang="en-US" sz="1000" i="1" u="none" strike="noStrike" dirty="0">
                        <a:solidFill>
                          <a:srgbClr val="000000"/>
                        </a:solidFill>
                        <a:latin typeface="Poppins" panose="00000500000000000000" pitchFamily="2" charset="0"/>
                      </a:rPr>
                      <a:t>2018</a:t>
                    </a:r>
                  </a:p>
                </p:txBody>
              </p:sp>
              <p:sp>
                <p:nvSpPr>
                  <p:cNvPr id="67" name="TextBox 67"/>
                  <p:cNvSpPr txBox="1"/>
                  <p:nvPr/>
                </p:nvSpPr>
                <p:spPr>
                  <a:xfrm>
                    <a:off x="1238454" y="7465675"/>
                    <a:ext cx="1970250" cy="232411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>
                      <a:lnSpc>
                        <a:spcPts val="910"/>
                      </a:lnSpc>
                      <a:spcBef>
                        <a:spcPct val="0"/>
                      </a:spcBef>
                    </a:pPr>
                    <a:r>
                      <a:rPr lang="en-US" sz="700" dirty="0">
                        <a:solidFill>
                          <a:srgbClr val="231F20"/>
                        </a:solidFill>
                        <a:latin typeface="Poppins" panose="00000500000000000000" pitchFamily="2" charset="0"/>
                      </a:rPr>
                      <a:t>Recognition as "</a:t>
                    </a:r>
                    <a:r>
                      <a:rPr lang="en-US" sz="700" i="1" dirty="0">
                        <a:solidFill>
                          <a:srgbClr val="231F20"/>
                        </a:solidFill>
                        <a:latin typeface="Poppins SemiBold" panose="00000700000000000000" pitchFamily="2" charset="0"/>
                        <a:cs typeface="Poppins SemiBold" panose="00000700000000000000" pitchFamily="2" charset="0"/>
                      </a:rPr>
                      <a:t>Top Digital Marketing Agency</a:t>
                    </a:r>
                    <a:r>
                      <a:rPr lang="en-US" sz="700" dirty="0">
                        <a:solidFill>
                          <a:srgbClr val="231F20"/>
                        </a:solidFill>
                        <a:latin typeface="Poppins" panose="00000500000000000000" pitchFamily="2" charset="0"/>
                      </a:rPr>
                      <a:t>" by Industry Insights Magazine</a:t>
                    </a:r>
                  </a:p>
                </p:txBody>
              </p:sp>
            </p:grpSp>
            <p:grpSp>
              <p:nvGrpSpPr>
                <p:cNvPr id="79" name="Group 78">
                  <a:extLst>
                    <a:ext uri="{FF2B5EF4-FFF2-40B4-BE49-F238E27FC236}">
                      <a16:creationId xmlns:a16="http://schemas.microsoft.com/office/drawing/2014/main" id="{5E7D463E-CD26-0DF1-4052-021706267E0E}"/>
                    </a:ext>
                  </a:extLst>
                </p:cNvPr>
                <p:cNvGrpSpPr/>
                <p:nvPr/>
              </p:nvGrpSpPr>
              <p:grpSpPr>
                <a:xfrm>
                  <a:off x="553904" y="6803735"/>
                  <a:ext cx="2630934" cy="343536"/>
                  <a:chOff x="553904" y="6803735"/>
                  <a:chExt cx="2630934" cy="343536"/>
                </a:xfrm>
              </p:grpSpPr>
              <p:sp>
                <p:nvSpPr>
                  <p:cNvPr id="55" name="Freeform 55"/>
                  <p:cNvSpPr/>
                  <p:nvPr/>
                </p:nvSpPr>
                <p:spPr>
                  <a:xfrm>
                    <a:off x="1006994" y="6933355"/>
                    <a:ext cx="84296" cy="842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  <a:close/>
                      </a:path>
                    </a:pathLst>
                  </a:custGeom>
                  <a:solidFill>
                    <a:srgbClr val="0097B2"/>
                  </a:solidFill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68" name="TextBox 68"/>
                  <p:cNvSpPr txBox="1"/>
                  <p:nvPr/>
                </p:nvSpPr>
                <p:spPr>
                  <a:xfrm>
                    <a:off x="553904" y="6898559"/>
                    <a:ext cx="441796" cy="153888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>
                      <a:lnSpc>
                        <a:spcPts val="1192"/>
                      </a:lnSpc>
                      <a:spcBef>
                        <a:spcPct val="0"/>
                      </a:spcBef>
                    </a:pPr>
                    <a:r>
                      <a:rPr lang="en-US" sz="1000" i="1" dirty="0">
                        <a:solidFill>
                          <a:srgbClr val="000000"/>
                        </a:solidFill>
                        <a:latin typeface="Poppins" panose="00000500000000000000" pitchFamily="2" charset="0"/>
                      </a:rPr>
                      <a:t>Now</a:t>
                    </a:r>
                  </a:p>
                </p:txBody>
              </p:sp>
              <p:sp>
                <p:nvSpPr>
                  <p:cNvPr id="69" name="TextBox 69"/>
                  <p:cNvSpPr txBox="1"/>
                  <p:nvPr/>
                </p:nvSpPr>
                <p:spPr>
                  <a:xfrm>
                    <a:off x="1238454" y="6803735"/>
                    <a:ext cx="1946384" cy="343536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>
                      <a:lnSpc>
                        <a:spcPts val="910"/>
                      </a:lnSpc>
                      <a:spcBef>
                        <a:spcPct val="0"/>
                      </a:spcBef>
                    </a:pPr>
                    <a:r>
                      <a:rPr lang="en-US" sz="700" dirty="0">
                        <a:solidFill>
                          <a:srgbClr val="231F20"/>
                        </a:solidFill>
                        <a:latin typeface="Poppins" panose="00000500000000000000" pitchFamily="2" charset="0"/>
                      </a:rPr>
                      <a:t>Illuminate Marketing garners international acclaim and recognition for its </a:t>
                    </a:r>
                    <a:r>
                      <a:rPr lang="en-US" sz="700" i="1" dirty="0">
                        <a:solidFill>
                          <a:srgbClr val="231F20"/>
                        </a:solidFill>
                        <a:latin typeface="Poppins SemiBold" panose="00000700000000000000" pitchFamily="2" charset="0"/>
                        <a:cs typeface="Poppins SemiBold" panose="00000700000000000000" pitchFamily="2" charset="0"/>
                      </a:rPr>
                      <a:t>pioneering AI-driven marketing innovations</a:t>
                    </a:r>
                  </a:p>
                </p:txBody>
              </p:sp>
            </p:grpSp>
            <p:grpSp>
              <p:nvGrpSpPr>
                <p:cNvPr id="109" name="Group 108">
                  <a:extLst>
                    <a:ext uri="{FF2B5EF4-FFF2-40B4-BE49-F238E27FC236}">
                      <a16:creationId xmlns:a16="http://schemas.microsoft.com/office/drawing/2014/main" id="{E47A5440-B011-0EE6-4D10-A5A11A2B663B}"/>
                    </a:ext>
                  </a:extLst>
                </p:cNvPr>
                <p:cNvGrpSpPr/>
                <p:nvPr/>
              </p:nvGrpSpPr>
              <p:grpSpPr>
                <a:xfrm>
                  <a:off x="553904" y="8678430"/>
                  <a:ext cx="2723512" cy="232411"/>
                  <a:chOff x="553904" y="8678430"/>
                  <a:chExt cx="2723512" cy="232411"/>
                </a:xfrm>
              </p:grpSpPr>
              <p:sp>
                <p:nvSpPr>
                  <p:cNvPr id="58" name="Freeform 58"/>
                  <p:cNvSpPr/>
                  <p:nvPr/>
                </p:nvSpPr>
                <p:spPr>
                  <a:xfrm>
                    <a:off x="1006932" y="8752425"/>
                    <a:ext cx="84420" cy="844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  <a:close/>
                      </a:path>
                    </a:pathLst>
                  </a:custGeom>
                  <a:solidFill>
                    <a:srgbClr val="0097B2"/>
                  </a:solidFill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70" name="TextBox 70"/>
                  <p:cNvSpPr txBox="1"/>
                  <p:nvPr/>
                </p:nvSpPr>
                <p:spPr>
                  <a:xfrm>
                    <a:off x="553904" y="8717691"/>
                    <a:ext cx="441796" cy="153888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>
                      <a:lnSpc>
                        <a:spcPts val="1192"/>
                      </a:lnSpc>
                      <a:spcBef>
                        <a:spcPct val="0"/>
                      </a:spcBef>
                    </a:pPr>
                    <a:r>
                      <a:rPr lang="en-US" sz="1000" i="1" u="none" strike="noStrike" dirty="0">
                        <a:solidFill>
                          <a:srgbClr val="000000"/>
                        </a:solidFill>
                        <a:latin typeface="Poppins" panose="00000500000000000000" pitchFamily="2" charset="0"/>
                      </a:rPr>
                      <a:t>2013</a:t>
                    </a:r>
                  </a:p>
                </p:txBody>
              </p:sp>
              <p:sp>
                <p:nvSpPr>
                  <p:cNvPr id="71" name="TextBox 71"/>
                  <p:cNvSpPr txBox="1"/>
                  <p:nvPr/>
                </p:nvSpPr>
                <p:spPr>
                  <a:xfrm>
                    <a:off x="1238454" y="8678430"/>
                    <a:ext cx="2038962" cy="232411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>
                      <a:lnSpc>
                        <a:spcPts val="910"/>
                      </a:lnSpc>
                      <a:spcBef>
                        <a:spcPct val="0"/>
                      </a:spcBef>
                    </a:pPr>
                    <a:r>
                      <a:rPr lang="en-US" sz="700" u="none" strike="noStrike" dirty="0">
                        <a:solidFill>
                          <a:srgbClr val="231F20"/>
                        </a:solidFill>
                        <a:latin typeface="Poppins" panose="00000500000000000000" pitchFamily="2" charset="0"/>
                      </a:rPr>
                      <a:t>Expansion to the West Coast with </a:t>
                    </a:r>
                  </a:p>
                  <a:p>
                    <a:pPr marL="0" lvl="0" indent="0">
                      <a:lnSpc>
                        <a:spcPts val="910"/>
                      </a:lnSpc>
                      <a:spcBef>
                        <a:spcPct val="0"/>
                      </a:spcBef>
                    </a:pPr>
                    <a:r>
                      <a:rPr lang="en-US" sz="700" i="1" u="none" strike="noStrike" dirty="0">
                        <a:solidFill>
                          <a:srgbClr val="231F20"/>
                        </a:solidFill>
                        <a:latin typeface="Poppins SemiBold" panose="00000700000000000000" pitchFamily="2" charset="0"/>
                        <a:cs typeface="Poppins SemiBold" panose="00000700000000000000" pitchFamily="2" charset="0"/>
                      </a:rPr>
                      <a:t>the opening of our Los Angeles office</a:t>
                    </a:r>
                  </a:p>
                </p:txBody>
              </p:sp>
            </p:grpSp>
            <p:grpSp>
              <p:nvGrpSpPr>
                <p:cNvPr id="96" name="Group 95">
                  <a:extLst>
                    <a:ext uri="{FF2B5EF4-FFF2-40B4-BE49-F238E27FC236}">
                      <a16:creationId xmlns:a16="http://schemas.microsoft.com/office/drawing/2014/main" id="{4BB1D1FB-5443-A9DB-608B-FC2B453F2A88}"/>
                    </a:ext>
                  </a:extLst>
                </p:cNvPr>
                <p:cNvGrpSpPr/>
                <p:nvPr/>
              </p:nvGrpSpPr>
              <p:grpSpPr>
                <a:xfrm>
                  <a:off x="553904" y="8016490"/>
                  <a:ext cx="2654800" cy="343536"/>
                  <a:chOff x="553904" y="8016490"/>
                  <a:chExt cx="2654800" cy="343536"/>
                </a:xfrm>
              </p:grpSpPr>
              <p:sp>
                <p:nvSpPr>
                  <p:cNvPr id="61" name="Freeform 61"/>
                  <p:cNvSpPr/>
                  <p:nvPr/>
                </p:nvSpPr>
                <p:spPr>
                  <a:xfrm>
                    <a:off x="1006932" y="8146048"/>
                    <a:ext cx="84420" cy="844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  <a:close/>
                      </a:path>
                    </a:pathLst>
                  </a:custGeom>
                  <a:solidFill>
                    <a:srgbClr val="0097B2"/>
                  </a:solidFill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72" name="TextBox 72"/>
                  <p:cNvSpPr txBox="1"/>
                  <p:nvPr/>
                </p:nvSpPr>
                <p:spPr>
                  <a:xfrm>
                    <a:off x="553904" y="8111313"/>
                    <a:ext cx="441796" cy="153888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>
                      <a:lnSpc>
                        <a:spcPts val="1192"/>
                      </a:lnSpc>
                      <a:spcBef>
                        <a:spcPct val="0"/>
                      </a:spcBef>
                    </a:pPr>
                    <a:r>
                      <a:rPr lang="en-US" sz="1000" i="1" u="none" strike="noStrike" dirty="0">
                        <a:solidFill>
                          <a:srgbClr val="000000"/>
                        </a:solidFill>
                        <a:latin typeface="Poppins" panose="00000500000000000000" pitchFamily="2" charset="0"/>
                      </a:rPr>
                      <a:t>2015</a:t>
                    </a:r>
                  </a:p>
                </p:txBody>
              </p:sp>
              <p:sp>
                <p:nvSpPr>
                  <p:cNvPr id="73" name="TextBox 73"/>
                  <p:cNvSpPr txBox="1"/>
                  <p:nvPr/>
                </p:nvSpPr>
                <p:spPr>
                  <a:xfrm>
                    <a:off x="1238454" y="8016490"/>
                    <a:ext cx="1970250" cy="343536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>
                      <a:lnSpc>
                        <a:spcPts val="910"/>
                      </a:lnSpc>
                    </a:pPr>
                    <a:r>
                      <a:rPr lang="en-US" sz="700" dirty="0">
                        <a:solidFill>
                          <a:srgbClr val="231F20"/>
                        </a:solidFill>
                        <a:latin typeface="Poppins" panose="00000500000000000000" pitchFamily="2" charset="0"/>
                      </a:rPr>
                      <a:t>Expanding our presence, we are actively establishing </a:t>
                    </a:r>
                    <a:r>
                      <a:rPr lang="en-US" sz="700" i="1" dirty="0">
                        <a:solidFill>
                          <a:srgbClr val="231F20"/>
                        </a:solidFill>
                        <a:latin typeface="Poppins SemiBold" panose="00000700000000000000" pitchFamily="2" charset="0"/>
                        <a:cs typeface="Poppins SemiBold" panose="00000700000000000000" pitchFamily="2" charset="0"/>
                      </a:rPr>
                      <a:t>new satellite offices in </a:t>
                    </a:r>
                  </a:p>
                  <a:p>
                    <a:pPr marL="0" lvl="0" indent="0">
                      <a:lnSpc>
                        <a:spcPts val="910"/>
                      </a:lnSpc>
                      <a:spcBef>
                        <a:spcPct val="0"/>
                      </a:spcBef>
                    </a:pPr>
                    <a:r>
                      <a:rPr lang="en-US" sz="700" i="1" dirty="0">
                        <a:solidFill>
                          <a:srgbClr val="231F20"/>
                        </a:solidFill>
                        <a:latin typeface="Poppins SemiBold" panose="00000700000000000000" pitchFamily="2" charset="0"/>
                        <a:cs typeface="Poppins SemiBold" panose="00000700000000000000" pitchFamily="2" charset="0"/>
                      </a:rPr>
                      <a:t>Tokyo and Sydney</a:t>
                    </a:r>
                  </a:p>
                </p:txBody>
              </p:sp>
            </p:grpSp>
            <p:grpSp>
              <p:nvGrpSpPr>
                <p:cNvPr id="110" name="Group 109">
                  <a:extLst>
                    <a:ext uri="{FF2B5EF4-FFF2-40B4-BE49-F238E27FC236}">
                      <a16:creationId xmlns:a16="http://schemas.microsoft.com/office/drawing/2014/main" id="{E07D0ADE-4F8C-F6B2-DD7A-2FB83218EAC2}"/>
                    </a:ext>
                  </a:extLst>
                </p:cNvPr>
                <p:cNvGrpSpPr/>
                <p:nvPr/>
              </p:nvGrpSpPr>
              <p:grpSpPr>
                <a:xfrm>
                  <a:off x="553904" y="9229243"/>
                  <a:ext cx="1888281" cy="153888"/>
                  <a:chOff x="553904" y="9229243"/>
                  <a:chExt cx="1888281" cy="153888"/>
                </a:xfrm>
              </p:grpSpPr>
              <p:sp>
                <p:nvSpPr>
                  <p:cNvPr id="64" name="Freeform 64"/>
                  <p:cNvSpPr/>
                  <p:nvPr/>
                </p:nvSpPr>
                <p:spPr>
                  <a:xfrm>
                    <a:off x="1006870" y="9263977"/>
                    <a:ext cx="84420" cy="844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  <a:close/>
                      </a:path>
                    </a:pathLst>
                  </a:custGeom>
                  <a:solidFill>
                    <a:srgbClr val="0097B2"/>
                  </a:solidFill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74" name="TextBox 74"/>
                  <p:cNvSpPr txBox="1"/>
                  <p:nvPr/>
                </p:nvSpPr>
                <p:spPr>
                  <a:xfrm>
                    <a:off x="553904" y="9229243"/>
                    <a:ext cx="495238" cy="153888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>
                      <a:lnSpc>
                        <a:spcPts val="1192"/>
                      </a:lnSpc>
                    </a:pPr>
                    <a:r>
                      <a:rPr lang="en-US" sz="1000" i="1" dirty="0">
                        <a:solidFill>
                          <a:srgbClr val="000000"/>
                        </a:solidFill>
                        <a:latin typeface="Poppins" panose="00000500000000000000" pitchFamily="2" charset="0"/>
                      </a:rPr>
                      <a:t>2010</a:t>
                    </a:r>
                  </a:p>
                </p:txBody>
              </p:sp>
              <p:sp>
                <p:nvSpPr>
                  <p:cNvPr id="75" name="TextBox 75"/>
                  <p:cNvSpPr txBox="1"/>
                  <p:nvPr/>
                </p:nvSpPr>
                <p:spPr>
                  <a:xfrm>
                    <a:off x="1238454" y="9245544"/>
                    <a:ext cx="1203731" cy="111697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>
                      <a:lnSpc>
                        <a:spcPts val="910"/>
                      </a:lnSpc>
                      <a:spcBef>
                        <a:spcPct val="0"/>
                      </a:spcBef>
                    </a:pPr>
                    <a:r>
                      <a:rPr lang="en-US" sz="700" i="1" u="none" strike="noStrike" dirty="0">
                        <a:solidFill>
                          <a:srgbClr val="231F20"/>
                        </a:solidFill>
                        <a:latin typeface="Poppins SemiBold" panose="00000700000000000000" pitchFamily="2" charset="0"/>
                        <a:cs typeface="Poppins SemiBold" panose="00000700000000000000" pitchFamily="2" charset="0"/>
                      </a:rPr>
                      <a:t>Year Established</a:t>
                    </a:r>
                  </a:p>
                </p:txBody>
              </p:sp>
            </p:grpSp>
            <p:sp>
              <p:nvSpPr>
                <p:cNvPr id="48" name="AutoShape 48"/>
                <p:cNvSpPr/>
                <p:nvPr/>
              </p:nvSpPr>
              <p:spPr>
                <a:xfrm>
                  <a:off x="502752" y="6381309"/>
                  <a:ext cx="2852998" cy="0"/>
                </a:xfrm>
                <a:prstGeom prst="line">
                  <a:avLst/>
                </a:prstGeom>
                <a:ln w="9525" cap="flat">
                  <a:solidFill>
                    <a:srgbClr val="0097B2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9" name="AutoShape 49"/>
                <p:cNvSpPr/>
                <p:nvPr/>
              </p:nvSpPr>
              <p:spPr>
                <a:xfrm>
                  <a:off x="502752" y="6381309"/>
                  <a:ext cx="792189" cy="0"/>
                </a:xfrm>
                <a:prstGeom prst="line">
                  <a:avLst/>
                </a:prstGeom>
                <a:ln w="19050" cap="flat">
                  <a:solidFill>
                    <a:srgbClr val="0097B2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76" name="TextBox 76"/>
                <p:cNvSpPr txBox="1"/>
                <p:nvPr/>
              </p:nvSpPr>
              <p:spPr>
                <a:xfrm>
                  <a:off x="502752" y="6124059"/>
                  <a:ext cx="2420016" cy="170303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1391"/>
                    </a:lnSpc>
                  </a:pPr>
                  <a:r>
                    <a:rPr lang="en-US" sz="1000" b="1" dirty="0">
                      <a:solidFill>
                        <a:srgbClr val="000000"/>
                      </a:solidFill>
                      <a:latin typeface="Poppins" panose="00000500000000000000" pitchFamily="2" charset="0"/>
                    </a:rPr>
                    <a:t>Milestones</a:t>
                  </a:r>
                </a:p>
              </p:txBody>
            </p:sp>
          </p:grpSp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709DE10F-8813-95D5-0B7C-4D54391AE70E}"/>
                  </a:ext>
                </a:extLst>
              </p:cNvPr>
              <p:cNvGrpSpPr/>
              <p:nvPr/>
            </p:nvGrpSpPr>
            <p:grpSpPr>
              <a:xfrm>
                <a:off x="4226663" y="6124059"/>
                <a:ext cx="2864114" cy="3295085"/>
                <a:chOff x="4226663" y="6124059"/>
                <a:chExt cx="2864114" cy="3295085"/>
              </a:xfrm>
            </p:grpSpPr>
            <p:sp>
              <p:nvSpPr>
                <p:cNvPr id="84" name="Freeform 84"/>
                <p:cNvSpPr/>
                <p:nvPr/>
              </p:nvSpPr>
              <p:spPr>
                <a:xfrm>
                  <a:off x="5741440" y="6584660"/>
                  <a:ext cx="1345737" cy="28344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366" h="1022311">
                      <a:moveTo>
                        <a:pt x="28765" y="0"/>
                      </a:moveTo>
                      <a:lnTo>
                        <a:pt x="456601" y="0"/>
                      </a:lnTo>
                      <a:cubicBezTo>
                        <a:pt x="472487" y="0"/>
                        <a:pt x="485366" y="12878"/>
                        <a:pt x="485366" y="28765"/>
                      </a:cubicBezTo>
                      <a:lnTo>
                        <a:pt x="485366" y="993546"/>
                      </a:lnTo>
                      <a:cubicBezTo>
                        <a:pt x="485366" y="1009432"/>
                        <a:pt x="472487" y="1022311"/>
                        <a:pt x="456601" y="1022311"/>
                      </a:cubicBezTo>
                      <a:lnTo>
                        <a:pt x="28765" y="1022311"/>
                      </a:lnTo>
                      <a:cubicBezTo>
                        <a:pt x="12878" y="1022311"/>
                        <a:pt x="0" y="1009432"/>
                        <a:pt x="0" y="993546"/>
                      </a:cubicBezTo>
                      <a:lnTo>
                        <a:pt x="0" y="28765"/>
                      </a:lnTo>
                      <a:cubicBezTo>
                        <a:pt x="0" y="12878"/>
                        <a:pt x="12878" y="0"/>
                        <a:pt x="2876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0980"/>
                  </a:srgbClr>
                </a:solidFill>
                <a:ln w="9525" cap="sq">
                  <a:solidFill>
                    <a:srgbClr val="0097B2">
                      <a:alpha val="30980"/>
                    </a:srgbClr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80" name="Freeform 80"/>
                <p:cNvSpPr/>
                <p:nvPr/>
              </p:nvSpPr>
              <p:spPr>
                <a:xfrm>
                  <a:off x="4226663" y="6584660"/>
                  <a:ext cx="1345737" cy="28344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366" h="1022311">
                      <a:moveTo>
                        <a:pt x="28765" y="0"/>
                      </a:moveTo>
                      <a:lnTo>
                        <a:pt x="456601" y="0"/>
                      </a:lnTo>
                      <a:cubicBezTo>
                        <a:pt x="472487" y="0"/>
                        <a:pt x="485366" y="12878"/>
                        <a:pt x="485366" y="28765"/>
                      </a:cubicBezTo>
                      <a:lnTo>
                        <a:pt x="485366" y="993546"/>
                      </a:lnTo>
                      <a:cubicBezTo>
                        <a:pt x="485366" y="1009432"/>
                        <a:pt x="472487" y="1022311"/>
                        <a:pt x="456601" y="1022311"/>
                      </a:cubicBezTo>
                      <a:lnTo>
                        <a:pt x="28765" y="1022311"/>
                      </a:lnTo>
                      <a:cubicBezTo>
                        <a:pt x="12878" y="1022311"/>
                        <a:pt x="0" y="1009432"/>
                        <a:pt x="0" y="993546"/>
                      </a:cubicBezTo>
                      <a:lnTo>
                        <a:pt x="0" y="28765"/>
                      </a:lnTo>
                      <a:cubicBezTo>
                        <a:pt x="0" y="12878"/>
                        <a:pt x="12878" y="0"/>
                        <a:pt x="28765" y="0"/>
                      </a:cubicBezTo>
                      <a:close/>
                    </a:path>
                  </a:pathLst>
                </a:custGeom>
                <a:solidFill>
                  <a:srgbClr val="0097B2">
                    <a:alpha val="6667"/>
                  </a:srgbClr>
                </a:solidFill>
                <a:ln w="9525" cap="sq">
                  <a:solidFill>
                    <a:srgbClr val="0097B2">
                      <a:alpha val="6667"/>
                    </a:srgbClr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82" name="Freeform 82"/>
                <p:cNvSpPr/>
                <p:nvPr/>
              </p:nvSpPr>
              <p:spPr>
                <a:xfrm>
                  <a:off x="4475537" y="7467598"/>
                  <a:ext cx="716050" cy="8326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050" h="832616">
                      <a:moveTo>
                        <a:pt x="0" y="0"/>
                      </a:moveTo>
                      <a:lnTo>
                        <a:pt x="716050" y="0"/>
                      </a:lnTo>
                      <a:lnTo>
                        <a:pt x="716050" y="832616"/>
                      </a:lnTo>
                      <a:lnTo>
                        <a:pt x="0" y="8326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9">
                    <a:extLst>
                      <a:ext uri="{96DAC541-7B7A-43D3-8B79-37D633B846F1}">
                        <asvg:svgBlip xmlns:asvg="http://schemas.microsoft.com/office/drawing/2016/SVG/main" r:embed="rId10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86" name="Freeform 86"/>
                <p:cNvSpPr/>
                <p:nvPr/>
              </p:nvSpPr>
              <p:spPr>
                <a:xfrm>
                  <a:off x="6014366" y="7554874"/>
                  <a:ext cx="774713" cy="6338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4713" h="633815">
                      <a:moveTo>
                        <a:pt x="0" y="0"/>
                      </a:moveTo>
                      <a:lnTo>
                        <a:pt x="774713" y="0"/>
                      </a:lnTo>
                      <a:lnTo>
                        <a:pt x="774713" y="633814"/>
                      </a:lnTo>
                      <a:lnTo>
                        <a:pt x="0" y="6338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11">
                    <a:extLst>
                      <a:ext uri="{96DAC541-7B7A-43D3-8B79-37D633B846F1}">
                        <asvg:svgBlip xmlns:asvg="http://schemas.microsoft.com/office/drawing/2016/SVG/main" r:embed="rId12"/>
                      </a:ext>
                    </a:extLst>
                  </a:blip>
                  <a:stretch>
                    <a:fillRect/>
                  </a:stretch>
                </a:blip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87" name="TextBox 87"/>
                <p:cNvSpPr txBox="1"/>
                <p:nvPr/>
              </p:nvSpPr>
              <p:spPr>
                <a:xfrm>
                  <a:off x="4475537" y="6798308"/>
                  <a:ext cx="496510" cy="12490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>
                    <a:lnSpc>
                      <a:spcPts val="1040"/>
                    </a:lnSpc>
                    <a:spcBef>
                      <a:spcPct val="0"/>
                    </a:spcBef>
                  </a:pPr>
                  <a:r>
                    <a:rPr lang="en-US" sz="800" dirty="0">
                      <a:solidFill>
                        <a:srgbClr val="000000"/>
                      </a:solidFill>
                      <a:latin typeface="Poppins" panose="00000500000000000000" pitchFamily="2" charset="0"/>
                    </a:rPr>
                    <a:t>Secured</a:t>
                  </a:r>
                </a:p>
              </p:txBody>
            </p:sp>
            <p:sp>
              <p:nvSpPr>
                <p:cNvPr id="88" name="TextBox 88"/>
                <p:cNvSpPr txBox="1"/>
                <p:nvPr/>
              </p:nvSpPr>
              <p:spPr>
                <a:xfrm>
                  <a:off x="4475537" y="8969179"/>
                  <a:ext cx="847988" cy="23105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>
                    <a:lnSpc>
                      <a:spcPts val="904"/>
                    </a:lnSpc>
                    <a:spcBef>
                      <a:spcPct val="0"/>
                    </a:spcBef>
                  </a:pPr>
                  <a:r>
                    <a:rPr lang="en-US" sz="695" dirty="0">
                      <a:solidFill>
                        <a:srgbClr val="231F20"/>
                      </a:solidFill>
                      <a:latin typeface="Poppins" panose="00000500000000000000" pitchFamily="2" charset="0"/>
                    </a:rPr>
                    <a:t>in </a:t>
                  </a:r>
                  <a:r>
                    <a:rPr lang="en-US" sz="695" i="1" dirty="0">
                      <a:solidFill>
                        <a:srgbClr val="231F20"/>
                      </a:solidFill>
                      <a:latin typeface="Poppins SemiBold" panose="00000700000000000000" pitchFamily="2" charset="0"/>
                      <a:cs typeface="Poppins SemiBold" panose="00000700000000000000" pitchFamily="2" charset="0"/>
                    </a:rPr>
                    <a:t>Series A funding </a:t>
                  </a:r>
                  <a:r>
                    <a:rPr lang="en-US" sz="695" dirty="0">
                      <a:solidFill>
                        <a:srgbClr val="231F20"/>
                      </a:solidFill>
                      <a:latin typeface="Poppins" panose="00000500000000000000" pitchFamily="2" charset="0"/>
                    </a:rPr>
                    <a:t>to fuel expansion</a:t>
                  </a:r>
                </a:p>
              </p:txBody>
            </p:sp>
            <p:sp>
              <p:nvSpPr>
                <p:cNvPr id="89" name="TextBox 89"/>
                <p:cNvSpPr txBox="1"/>
                <p:nvPr/>
              </p:nvSpPr>
              <p:spPr>
                <a:xfrm>
                  <a:off x="4934176" y="8712822"/>
                  <a:ext cx="321350" cy="17718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>
                    <a:lnSpc>
                      <a:spcPts val="1363"/>
                    </a:lnSpc>
                    <a:spcBef>
                      <a:spcPct val="0"/>
                    </a:spcBef>
                  </a:pPr>
                  <a:r>
                    <a:rPr lang="en-US" sz="1048" dirty="0">
                      <a:solidFill>
                        <a:srgbClr val="000000"/>
                      </a:solidFill>
                      <a:latin typeface="Poppins" panose="00000500000000000000" pitchFamily="2" charset="0"/>
                    </a:rPr>
                    <a:t>USD</a:t>
                  </a:r>
                </a:p>
              </p:txBody>
            </p:sp>
            <p:sp>
              <p:nvSpPr>
                <p:cNvPr id="90" name="TextBox 90"/>
                <p:cNvSpPr txBox="1"/>
                <p:nvPr/>
              </p:nvSpPr>
              <p:spPr>
                <a:xfrm>
                  <a:off x="4475537" y="8570815"/>
                  <a:ext cx="554833" cy="35997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>
                    <a:lnSpc>
                      <a:spcPts val="2935"/>
                    </a:lnSpc>
                    <a:spcBef>
                      <a:spcPct val="0"/>
                    </a:spcBef>
                  </a:pPr>
                  <a:r>
                    <a:rPr lang="en-US" sz="2250" dirty="0">
                      <a:solidFill>
                        <a:srgbClr val="000000"/>
                      </a:solidFill>
                      <a:latin typeface="Poppins Medium" panose="00000600000000000000" pitchFamily="2" charset="0"/>
                    </a:rPr>
                    <a:t>2M </a:t>
                  </a:r>
                </a:p>
              </p:txBody>
            </p:sp>
            <p:sp>
              <p:nvSpPr>
                <p:cNvPr id="91" name="TextBox 91"/>
                <p:cNvSpPr txBox="1"/>
                <p:nvPr/>
              </p:nvSpPr>
              <p:spPr>
                <a:xfrm>
                  <a:off x="6010895" y="6805701"/>
                  <a:ext cx="496510" cy="12490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>
                    <a:lnSpc>
                      <a:spcPts val="1040"/>
                    </a:lnSpc>
                    <a:spcBef>
                      <a:spcPct val="0"/>
                    </a:spcBef>
                  </a:pPr>
                  <a:r>
                    <a:rPr lang="en-US" sz="800" dirty="0">
                      <a:solidFill>
                        <a:srgbClr val="000000"/>
                      </a:solidFill>
                      <a:latin typeface="Poppins" panose="00000500000000000000" pitchFamily="2" charset="0"/>
                    </a:rPr>
                    <a:t>Achieved</a:t>
                  </a:r>
                </a:p>
              </p:txBody>
            </p:sp>
            <p:sp>
              <p:nvSpPr>
                <p:cNvPr id="92" name="TextBox 92"/>
                <p:cNvSpPr txBox="1"/>
                <p:nvPr/>
              </p:nvSpPr>
              <p:spPr>
                <a:xfrm>
                  <a:off x="6010895" y="8969179"/>
                  <a:ext cx="847988" cy="23105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>
                    <a:lnSpc>
                      <a:spcPts val="904"/>
                    </a:lnSpc>
                    <a:spcBef>
                      <a:spcPct val="0"/>
                    </a:spcBef>
                  </a:pPr>
                  <a:r>
                    <a:rPr lang="en-US" sz="695" dirty="0">
                      <a:solidFill>
                        <a:srgbClr val="231F20"/>
                      </a:solidFill>
                      <a:latin typeface="Poppins" panose="00000500000000000000" pitchFamily="2" charset="0"/>
                    </a:rPr>
                    <a:t>client growth in the past </a:t>
                  </a:r>
                  <a:r>
                    <a:rPr lang="en-US" sz="695" i="1" dirty="0">
                      <a:solidFill>
                        <a:srgbClr val="231F20"/>
                      </a:solidFill>
                      <a:latin typeface="Poppins SemiBold" panose="00000700000000000000" pitchFamily="2" charset="0"/>
                      <a:cs typeface="Poppins SemiBold" panose="00000700000000000000" pitchFamily="2" charset="0"/>
                    </a:rPr>
                    <a:t>3 years</a:t>
                  </a:r>
                </a:p>
              </p:txBody>
            </p:sp>
            <p:sp>
              <p:nvSpPr>
                <p:cNvPr id="93" name="TextBox 93"/>
                <p:cNvSpPr txBox="1"/>
                <p:nvPr/>
              </p:nvSpPr>
              <p:spPr>
                <a:xfrm>
                  <a:off x="6014366" y="8578208"/>
                  <a:ext cx="554833" cy="35997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>
                    <a:lnSpc>
                      <a:spcPts val="2935"/>
                    </a:lnSpc>
                    <a:spcBef>
                      <a:spcPct val="0"/>
                    </a:spcBef>
                  </a:pPr>
                  <a:r>
                    <a:rPr lang="en-US" sz="2250" dirty="0">
                      <a:solidFill>
                        <a:srgbClr val="000000"/>
                      </a:solidFill>
                      <a:latin typeface="Poppins Medium" panose="00000600000000000000" pitchFamily="2" charset="0"/>
                    </a:rPr>
                    <a:t>200</a:t>
                  </a:r>
                </a:p>
              </p:txBody>
            </p:sp>
            <p:sp>
              <p:nvSpPr>
                <p:cNvPr id="94" name="TextBox 94"/>
                <p:cNvSpPr txBox="1"/>
                <p:nvPr/>
              </p:nvSpPr>
              <p:spPr>
                <a:xfrm>
                  <a:off x="6575366" y="8712822"/>
                  <a:ext cx="321350" cy="17718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>
                    <a:lnSpc>
                      <a:spcPts val="1363"/>
                    </a:lnSpc>
                    <a:spcBef>
                      <a:spcPct val="0"/>
                    </a:spcBef>
                  </a:pPr>
                  <a:r>
                    <a:rPr lang="en-US" sz="1048" dirty="0">
                      <a:solidFill>
                        <a:srgbClr val="000000"/>
                      </a:solidFill>
                      <a:latin typeface="Poppins" panose="00000500000000000000" pitchFamily="2" charset="0"/>
                    </a:rPr>
                    <a:t>%</a:t>
                  </a:r>
                </a:p>
              </p:txBody>
            </p:sp>
            <p:sp>
              <p:nvSpPr>
                <p:cNvPr id="77" name="AutoShape 77"/>
                <p:cNvSpPr/>
                <p:nvPr/>
              </p:nvSpPr>
              <p:spPr>
                <a:xfrm flipV="1">
                  <a:off x="4237779" y="6381309"/>
                  <a:ext cx="2852998" cy="0"/>
                </a:xfrm>
                <a:prstGeom prst="line">
                  <a:avLst/>
                </a:prstGeom>
                <a:ln w="9525" cap="flat">
                  <a:solidFill>
                    <a:srgbClr val="0097B2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78" name="AutoShape 78"/>
                <p:cNvSpPr/>
                <p:nvPr/>
              </p:nvSpPr>
              <p:spPr>
                <a:xfrm flipV="1">
                  <a:off x="4237779" y="6381309"/>
                  <a:ext cx="1202836" cy="0"/>
                </a:xfrm>
                <a:prstGeom prst="line">
                  <a:avLst/>
                </a:prstGeom>
                <a:ln w="19050" cap="flat">
                  <a:solidFill>
                    <a:srgbClr val="0097B2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95" name="TextBox 95"/>
                <p:cNvSpPr txBox="1"/>
                <p:nvPr/>
              </p:nvSpPr>
              <p:spPr>
                <a:xfrm>
                  <a:off x="4237779" y="6124059"/>
                  <a:ext cx="1773115" cy="170303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1391"/>
                    </a:lnSpc>
                  </a:pPr>
                  <a:r>
                    <a:rPr lang="en-US" sz="1000" b="1" dirty="0">
                      <a:solidFill>
                        <a:srgbClr val="000000"/>
                      </a:solidFill>
                      <a:latin typeface="Poppins" panose="00000500000000000000" pitchFamily="2" charset="0"/>
                    </a:rPr>
                    <a:t>Accomplishments</a:t>
                  </a:r>
                </a:p>
              </p:txBody>
            </p:sp>
          </p:grp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3B116137-873C-1DFE-91DD-FC8747704A24}"/>
                </a:ext>
              </a:extLst>
            </p:cNvPr>
            <p:cNvGrpSpPr/>
            <p:nvPr/>
          </p:nvGrpSpPr>
          <p:grpSpPr>
            <a:xfrm>
              <a:off x="502752" y="4856416"/>
              <a:ext cx="6588025" cy="882610"/>
              <a:chOff x="502752" y="4856416"/>
              <a:chExt cx="6588025" cy="882610"/>
            </a:xfrm>
          </p:grpSpPr>
          <p:sp>
            <p:nvSpPr>
              <p:cNvPr id="97" name="AutoShape 97"/>
              <p:cNvSpPr/>
              <p:nvPr/>
            </p:nvSpPr>
            <p:spPr>
              <a:xfrm>
                <a:off x="502752" y="5108904"/>
                <a:ext cx="2852998" cy="0"/>
              </a:xfrm>
              <a:prstGeom prst="line">
                <a:avLst/>
              </a:prstGeom>
              <a:ln w="12700" cap="flat">
                <a:solidFill>
                  <a:srgbClr val="0097B2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8" name="AutoShape 98"/>
              <p:cNvSpPr/>
              <p:nvPr/>
            </p:nvSpPr>
            <p:spPr>
              <a:xfrm flipV="1">
                <a:off x="502752" y="5108904"/>
                <a:ext cx="537508" cy="0"/>
              </a:xfrm>
              <a:prstGeom prst="line">
                <a:avLst/>
              </a:prstGeom>
              <a:ln w="25400" cap="flat">
                <a:solidFill>
                  <a:srgbClr val="0097B2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9" name="AutoShape 99"/>
              <p:cNvSpPr/>
              <p:nvPr/>
            </p:nvSpPr>
            <p:spPr>
              <a:xfrm flipV="1">
                <a:off x="4237779" y="5108904"/>
                <a:ext cx="2852998" cy="0"/>
              </a:xfrm>
              <a:prstGeom prst="line">
                <a:avLst/>
              </a:prstGeom>
              <a:ln w="12700" cap="flat">
                <a:solidFill>
                  <a:srgbClr val="0097B2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0" name="AutoShape 100"/>
              <p:cNvSpPr/>
              <p:nvPr/>
            </p:nvSpPr>
            <p:spPr>
              <a:xfrm flipV="1">
                <a:off x="4237779" y="5108904"/>
                <a:ext cx="258054" cy="0"/>
              </a:xfrm>
              <a:prstGeom prst="line">
                <a:avLst/>
              </a:prstGeom>
              <a:ln w="25400" cap="flat">
                <a:solidFill>
                  <a:srgbClr val="0097B2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1" name="TextBox 101"/>
              <p:cNvSpPr txBox="1"/>
              <p:nvPr/>
            </p:nvSpPr>
            <p:spPr>
              <a:xfrm>
                <a:off x="502752" y="4856416"/>
                <a:ext cx="1773115" cy="17030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391"/>
                  </a:lnSpc>
                </a:pPr>
                <a:r>
                  <a:rPr lang="en-US" sz="1000" b="1" dirty="0">
                    <a:solidFill>
                      <a:srgbClr val="000000"/>
                    </a:solidFill>
                    <a:latin typeface="Poppins" panose="00000500000000000000" pitchFamily="2" charset="0"/>
                  </a:rPr>
                  <a:t>Benefits</a:t>
                </a:r>
              </a:p>
            </p:txBody>
          </p:sp>
          <p:sp>
            <p:nvSpPr>
              <p:cNvPr id="102" name="TextBox 102"/>
              <p:cNvSpPr txBox="1"/>
              <p:nvPr/>
            </p:nvSpPr>
            <p:spPr>
              <a:xfrm>
                <a:off x="4237779" y="4856416"/>
                <a:ext cx="1773115" cy="17030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391"/>
                  </a:lnSpc>
                </a:pPr>
                <a:r>
                  <a:rPr lang="en-US" sz="1000" b="1" dirty="0">
                    <a:solidFill>
                      <a:srgbClr val="000000"/>
                    </a:solidFill>
                    <a:latin typeface="Poppins" panose="00000500000000000000" pitchFamily="2" charset="0"/>
                  </a:rPr>
                  <a:t>USP</a:t>
                </a:r>
              </a:p>
            </p:txBody>
          </p:sp>
          <p:sp>
            <p:nvSpPr>
              <p:cNvPr id="103" name="TextBox 103"/>
              <p:cNvSpPr txBox="1"/>
              <p:nvPr/>
            </p:nvSpPr>
            <p:spPr>
              <a:xfrm>
                <a:off x="502752" y="5233054"/>
                <a:ext cx="2774665" cy="50597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979"/>
                  </a:lnSpc>
                  <a:spcBef>
                    <a:spcPct val="0"/>
                  </a:spcBef>
                </a:pPr>
                <a:r>
                  <a:rPr lang="en-US" sz="699" dirty="0">
                    <a:solidFill>
                      <a:srgbClr val="231F20"/>
                    </a:solidFill>
                    <a:latin typeface="Poppins" panose="00000500000000000000" pitchFamily="2" charset="0"/>
                  </a:rPr>
                  <a:t>Our meticulously tailored strategies intricately enhance brand visibility, engagement, and ROI, catalyzing sustained growth in highly competitive markets and ensuring lasting success through innovative solutions</a:t>
                </a:r>
              </a:p>
            </p:txBody>
          </p:sp>
          <p:sp>
            <p:nvSpPr>
              <p:cNvPr id="104" name="TextBox 104"/>
              <p:cNvSpPr txBox="1"/>
              <p:nvPr/>
            </p:nvSpPr>
            <p:spPr>
              <a:xfrm>
                <a:off x="4237779" y="5233054"/>
                <a:ext cx="2818332" cy="50597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979"/>
                  </a:lnSpc>
                  <a:spcBef>
                    <a:spcPct val="0"/>
                  </a:spcBef>
                </a:pPr>
                <a:r>
                  <a:rPr lang="en-US" sz="699" dirty="0">
                    <a:solidFill>
                      <a:srgbClr val="231F20"/>
                    </a:solidFill>
                    <a:latin typeface="Poppins" panose="00000500000000000000" pitchFamily="2" charset="0"/>
                  </a:rPr>
                  <a:t>Utilizing cutting-edge technology and creative mastery, we meticulously design captivating campaigns that consistently produce the desired outcomes, effectively driving success and exceeding expectations for our clients</a:t>
                </a: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715C573-E1CD-5AB6-6FE8-64AB6B5DD814}"/>
                </a:ext>
              </a:extLst>
            </p:cNvPr>
            <p:cNvGrpSpPr/>
            <p:nvPr/>
          </p:nvGrpSpPr>
          <p:grpSpPr>
            <a:xfrm>
              <a:off x="502752" y="3487388"/>
              <a:ext cx="6588025" cy="943900"/>
              <a:chOff x="502752" y="3487388"/>
              <a:chExt cx="6588025" cy="943900"/>
            </a:xfrm>
          </p:grpSpPr>
          <p:sp>
            <p:nvSpPr>
              <p:cNvPr id="25" name="AutoShape 25"/>
              <p:cNvSpPr/>
              <p:nvPr/>
            </p:nvSpPr>
            <p:spPr>
              <a:xfrm flipV="1">
                <a:off x="502752" y="3739876"/>
                <a:ext cx="6588025" cy="0"/>
              </a:xfrm>
              <a:prstGeom prst="line">
                <a:avLst/>
              </a:prstGeom>
              <a:ln w="12700" cap="flat">
                <a:solidFill>
                  <a:srgbClr val="0097B2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" name="AutoShape 26"/>
              <p:cNvSpPr/>
              <p:nvPr/>
            </p:nvSpPr>
            <p:spPr>
              <a:xfrm>
                <a:off x="502752" y="3739876"/>
                <a:ext cx="1479934" cy="0"/>
              </a:xfrm>
              <a:prstGeom prst="line">
                <a:avLst/>
              </a:prstGeom>
              <a:ln w="25400" cap="flat">
                <a:solidFill>
                  <a:srgbClr val="0097B2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" name="Freeform 28"/>
              <p:cNvSpPr/>
              <p:nvPr/>
            </p:nvSpPr>
            <p:spPr>
              <a:xfrm>
                <a:off x="557782" y="3878313"/>
                <a:ext cx="1051493" cy="552975"/>
              </a:xfrm>
              <a:prstGeom prst="roundRect">
                <a:avLst/>
              </a:prstGeom>
              <a:solidFill>
                <a:srgbClr val="0097B2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" name="Freeform 31"/>
              <p:cNvSpPr/>
              <p:nvPr/>
            </p:nvSpPr>
            <p:spPr>
              <a:xfrm>
                <a:off x="5975048" y="3878313"/>
                <a:ext cx="1049172" cy="552975"/>
              </a:xfrm>
              <a:prstGeom prst="roundRect">
                <a:avLst/>
              </a:prstGeom>
              <a:solidFill>
                <a:srgbClr val="0097B2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4" name="Freeform 34"/>
              <p:cNvSpPr/>
              <p:nvPr/>
            </p:nvSpPr>
            <p:spPr>
              <a:xfrm>
                <a:off x="4621311" y="3878313"/>
                <a:ext cx="1049172" cy="552975"/>
              </a:xfrm>
              <a:prstGeom prst="roundRect">
                <a:avLst/>
              </a:prstGeom>
              <a:solidFill>
                <a:srgbClr val="0097B2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7" name="Freeform 37"/>
              <p:cNvSpPr/>
              <p:nvPr/>
            </p:nvSpPr>
            <p:spPr>
              <a:xfrm>
                <a:off x="3267577" y="3878313"/>
                <a:ext cx="1049172" cy="552975"/>
              </a:xfrm>
              <a:prstGeom prst="roundRect">
                <a:avLst/>
              </a:prstGeom>
              <a:solidFill>
                <a:srgbClr val="0097B2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0" name="Freeform 40"/>
              <p:cNvSpPr/>
              <p:nvPr/>
            </p:nvSpPr>
            <p:spPr>
              <a:xfrm>
                <a:off x="1913840" y="3878313"/>
                <a:ext cx="1049172" cy="552975"/>
              </a:xfrm>
              <a:prstGeom prst="roundRect">
                <a:avLst/>
              </a:prstGeom>
              <a:solidFill>
                <a:srgbClr val="0097B2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2" name="TextBox 42"/>
              <p:cNvSpPr txBox="1"/>
              <p:nvPr/>
            </p:nvSpPr>
            <p:spPr>
              <a:xfrm>
                <a:off x="639485" y="4030023"/>
                <a:ext cx="888086" cy="24955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980"/>
                  </a:lnSpc>
                  <a:spcBef>
                    <a:spcPct val="0"/>
                  </a:spcBef>
                </a:pPr>
                <a:r>
                  <a:rPr lang="en-US" sz="700" u="none" strike="noStrike" dirty="0">
                    <a:solidFill>
                      <a:srgbClr val="FFFFFF"/>
                    </a:solidFill>
                    <a:latin typeface="Poppins SemiBold" panose="00000700000000000000" pitchFamily="2" charset="0"/>
                  </a:rPr>
                  <a:t>Social Media </a:t>
                </a:r>
                <a:r>
                  <a:rPr lang="en-US" sz="700" dirty="0">
                    <a:solidFill>
                      <a:srgbClr val="FFFFFF"/>
                    </a:solidFill>
                    <a:latin typeface="Poppins SemiBold" panose="00000700000000000000" pitchFamily="2" charset="0"/>
                  </a:rPr>
                  <a:t>M</a:t>
                </a:r>
                <a:r>
                  <a:rPr lang="en-US" sz="700" u="none" strike="noStrike" dirty="0">
                    <a:solidFill>
                      <a:srgbClr val="FFFFFF"/>
                    </a:solidFill>
                    <a:latin typeface="Poppins SemiBold" panose="00000700000000000000" pitchFamily="2" charset="0"/>
                  </a:rPr>
                  <a:t>anagement </a:t>
                </a:r>
              </a:p>
            </p:txBody>
          </p:sp>
          <p:sp>
            <p:nvSpPr>
              <p:cNvPr id="43" name="TextBox 43"/>
              <p:cNvSpPr txBox="1"/>
              <p:nvPr/>
            </p:nvSpPr>
            <p:spPr>
              <a:xfrm>
                <a:off x="6056571" y="4030023"/>
                <a:ext cx="886126" cy="24955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980"/>
                  </a:lnSpc>
                  <a:spcBef>
                    <a:spcPct val="0"/>
                  </a:spcBef>
                </a:pPr>
                <a:r>
                  <a:rPr lang="en-US" sz="700" u="none" strike="noStrike" dirty="0">
                    <a:solidFill>
                      <a:srgbClr val="FFFFFF"/>
                    </a:solidFill>
                    <a:latin typeface="Poppins SemiBold" panose="00000700000000000000" pitchFamily="2" charset="0"/>
                  </a:rPr>
                  <a:t>Influencer Partnerships</a:t>
                </a:r>
              </a:p>
            </p:txBody>
          </p:sp>
          <p:sp>
            <p:nvSpPr>
              <p:cNvPr id="44" name="TextBox 44"/>
              <p:cNvSpPr txBox="1"/>
              <p:nvPr/>
            </p:nvSpPr>
            <p:spPr>
              <a:xfrm>
                <a:off x="4702834" y="4030023"/>
                <a:ext cx="886126" cy="24955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980"/>
                  </a:lnSpc>
                  <a:spcBef>
                    <a:spcPct val="0"/>
                  </a:spcBef>
                </a:pPr>
                <a:r>
                  <a:rPr lang="en-US" sz="700" u="none" strike="noStrike" dirty="0">
                    <a:solidFill>
                      <a:srgbClr val="FFFFFF"/>
                    </a:solidFill>
                    <a:latin typeface="Poppins SemiBold" panose="00000700000000000000" pitchFamily="2" charset="0"/>
                  </a:rPr>
                  <a:t>PPC </a:t>
                </a:r>
              </a:p>
              <a:p>
                <a:pPr marL="0" lvl="0" indent="0" algn="ctr">
                  <a:lnSpc>
                    <a:spcPts val="980"/>
                  </a:lnSpc>
                  <a:spcBef>
                    <a:spcPct val="0"/>
                  </a:spcBef>
                </a:pPr>
                <a:r>
                  <a:rPr lang="en-US" sz="700" dirty="0">
                    <a:solidFill>
                      <a:srgbClr val="FFFFFF"/>
                    </a:solidFill>
                    <a:latin typeface="Poppins SemiBold" panose="00000700000000000000" pitchFamily="2" charset="0"/>
                  </a:rPr>
                  <a:t>A</a:t>
                </a:r>
                <a:r>
                  <a:rPr lang="en-US" sz="700" u="none" strike="noStrike" dirty="0">
                    <a:solidFill>
                      <a:srgbClr val="FFFFFF"/>
                    </a:solidFill>
                    <a:latin typeface="Poppins SemiBold" panose="00000700000000000000" pitchFamily="2" charset="0"/>
                  </a:rPr>
                  <a:t>dvertising</a:t>
                </a:r>
              </a:p>
            </p:txBody>
          </p:sp>
          <p:sp>
            <p:nvSpPr>
              <p:cNvPr id="45" name="TextBox 45"/>
              <p:cNvSpPr txBox="1"/>
              <p:nvPr/>
            </p:nvSpPr>
            <p:spPr>
              <a:xfrm>
                <a:off x="3349099" y="4030023"/>
                <a:ext cx="886126" cy="24955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980"/>
                  </a:lnSpc>
                  <a:spcBef>
                    <a:spcPct val="0"/>
                  </a:spcBef>
                </a:pPr>
                <a:r>
                  <a:rPr lang="en-US" sz="700" u="none" strike="noStrike" dirty="0">
                    <a:solidFill>
                      <a:srgbClr val="FFFFFF"/>
                    </a:solidFill>
                    <a:latin typeface="Poppins SemiBold" panose="00000700000000000000" pitchFamily="2" charset="0"/>
                  </a:rPr>
                  <a:t>SEO </a:t>
                </a:r>
              </a:p>
              <a:p>
                <a:pPr marL="0" lvl="0" indent="0" algn="ctr">
                  <a:lnSpc>
                    <a:spcPts val="980"/>
                  </a:lnSpc>
                  <a:spcBef>
                    <a:spcPct val="0"/>
                  </a:spcBef>
                </a:pPr>
                <a:r>
                  <a:rPr lang="en-US" sz="700" dirty="0">
                    <a:solidFill>
                      <a:srgbClr val="FFFFFF"/>
                    </a:solidFill>
                    <a:latin typeface="Poppins SemiBold" panose="00000700000000000000" pitchFamily="2" charset="0"/>
                  </a:rPr>
                  <a:t>O</a:t>
                </a:r>
                <a:r>
                  <a:rPr lang="en-US" sz="700" u="none" strike="noStrike" dirty="0">
                    <a:solidFill>
                      <a:srgbClr val="FFFFFF"/>
                    </a:solidFill>
                    <a:latin typeface="Poppins SemiBold" panose="00000700000000000000" pitchFamily="2" charset="0"/>
                  </a:rPr>
                  <a:t>ptimization</a:t>
                </a:r>
              </a:p>
            </p:txBody>
          </p:sp>
          <p:sp>
            <p:nvSpPr>
              <p:cNvPr id="46" name="TextBox 46"/>
              <p:cNvSpPr txBox="1"/>
              <p:nvPr/>
            </p:nvSpPr>
            <p:spPr>
              <a:xfrm>
                <a:off x="1995363" y="4030023"/>
                <a:ext cx="886126" cy="24955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980"/>
                  </a:lnSpc>
                  <a:spcBef>
                    <a:spcPct val="0"/>
                  </a:spcBef>
                </a:pPr>
                <a:r>
                  <a:rPr lang="en-US" sz="700" u="none" strike="noStrike" dirty="0">
                    <a:solidFill>
                      <a:srgbClr val="FFFFFF"/>
                    </a:solidFill>
                    <a:latin typeface="Poppins SemiBold" panose="00000700000000000000" pitchFamily="2" charset="0"/>
                  </a:rPr>
                  <a:t>Content </a:t>
                </a:r>
              </a:p>
              <a:p>
                <a:pPr marL="0" lvl="0" indent="0" algn="ctr">
                  <a:lnSpc>
                    <a:spcPts val="980"/>
                  </a:lnSpc>
                  <a:spcBef>
                    <a:spcPct val="0"/>
                  </a:spcBef>
                </a:pPr>
                <a:r>
                  <a:rPr lang="en-US" sz="700" dirty="0">
                    <a:solidFill>
                      <a:srgbClr val="FFFFFF"/>
                    </a:solidFill>
                    <a:latin typeface="Poppins SemiBold" panose="00000700000000000000" pitchFamily="2" charset="0"/>
                  </a:rPr>
                  <a:t>C</a:t>
                </a:r>
                <a:r>
                  <a:rPr lang="en-US" sz="700" u="none" strike="noStrike" dirty="0">
                    <a:solidFill>
                      <a:srgbClr val="FFFFFF"/>
                    </a:solidFill>
                    <a:latin typeface="Poppins SemiBold" panose="00000700000000000000" pitchFamily="2" charset="0"/>
                  </a:rPr>
                  <a:t>reation</a:t>
                </a:r>
              </a:p>
            </p:txBody>
          </p:sp>
          <p:sp>
            <p:nvSpPr>
              <p:cNvPr id="47" name="TextBox 47"/>
              <p:cNvSpPr txBox="1"/>
              <p:nvPr/>
            </p:nvSpPr>
            <p:spPr>
              <a:xfrm>
                <a:off x="502752" y="3487388"/>
                <a:ext cx="1773115" cy="17030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391"/>
                  </a:lnSpc>
                </a:pPr>
                <a:r>
                  <a:rPr lang="en-US" sz="1000" b="1" dirty="0">
                    <a:solidFill>
                      <a:srgbClr val="000000"/>
                    </a:solidFill>
                    <a:latin typeface="Poppins" panose="00000500000000000000" pitchFamily="2" charset="0"/>
                  </a:rPr>
                  <a:t>Products and Services</a:t>
                </a: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332A7D23-9273-5E5F-743D-B4AF8C1057CE}"/>
                </a:ext>
              </a:extLst>
            </p:cNvPr>
            <p:cNvGrpSpPr/>
            <p:nvPr/>
          </p:nvGrpSpPr>
          <p:grpSpPr>
            <a:xfrm>
              <a:off x="502752" y="1980290"/>
              <a:ext cx="6588025" cy="1097951"/>
              <a:chOff x="502752" y="1980290"/>
              <a:chExt cx="6588025" cy="1097951"/>
            </a:xfrm>
          </p:grpSpPr>
          <p:sp>
            <p:nvSpPr>
              <p:cNvPr id="10" name="AutoShape 10"/>
              <p:cNvSpPr/>
              <p:nvPr/>
            </p:nvSpPr>
            <p:spPr>
              <a:xfrm>
                <a:off x="4237779" y="2232777"/>
                <a:ext cx="2852998" cy="0"/>
              </a:xfrm>
              <a:prstGeom prst="line">
                <a:avLst/>
              </a:prstGeom>
              <a:ln w="12700" cap="flat">
                <a:solidFill>
                  <a:srgbClr val="0097B2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" name="AutoShape 11"/>
              <p:cNvSpPr/>
              <p:nvPr/>
            </p:nvSpPr>
            <p:spPr>
              <a:xfrm flipV="1">
                <a:off x="4237779" y="2232777"/>
                <a:ext cx="1155217" cy="0"/>
              </a:xfrm>
              <a:prstGeom prst="line">
                <a:avLst/>
              </a:prstGeom>
              <a:ln w="25400" cap="flat">
                <a:solidFill>
                  <a:srgbClr val="0097B2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" name="AutoShape 12"/>
              <p:cNvSpPr/>
              <p:nvPr/>
            </p:nvSpPr>
            <p:spPr>
              <a:xfrm>
                <a:off x="502752" y="2232777"/>
                <a:ext cx="2852998" cy="0"/>
              </a:xfrm>
              <a:prstGeom prst="line">
                <a:avLst/>
              </a:prstGeom>
              <a:ln w="12700" cap="flat">
                <a:solidFill>
                  <a:srgbClr val="0097B2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" name="AutoShape 13"/>
              <p:cNvSpPr/>
              <p:nvPr/>
            </p:nvSpPr>
            <p:spPr>
              <a:xfrm flipV="1">
                <a:off x="502752" y="2232777"/>
                <a:ext cx="1155217" cy="0"/>
              </a:xfrm>
              <a:prstGeom prst="line">
                <a:avLst/>
              </a:prstGeom>
              <a:ln w="25400" cap="flat">
                <a:solidFill>
                  <a:srgbClr val="0097B2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4237779" y="1980290"/>
                <a:ext cx="1773115" cy="17030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391"/>
                  </a:lnSpc>
                </a:pPr>
                <a:r>
                  <a:rPr lang="en-US" sz="1000" b="1" dirty="0">
                    <a:solidFill>
                      <a:srgbClr val="000000"/>
                    </a:solidFill>
                    <a:latin typeface="Poppins" panose="00000500000000000000" pitchFamily="2" charset="0"/>
                  </a:rPr>
                  <a:t>Mission &amp; Vision</a:t>
                </a:r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4237779" y="2362189"/>
                <a:ext cx="2771120" cy="24949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979"/>
                  </a:lnSpc>
                  <a:spcBef>
                    <a:spcPct val="0"/>
                  </a:spcBef>
                </a:pPr>
                <a:r>
                  <a:rPr lang="en-US" sz="699" dirty="0">
                    <a:solidFill>
                      <a:srgbClr val="231F20"/>
                    </a:solidFill>
                    <a:latin typeface="Poppins SemiBold" panose="00000700000000000000" pitchFamily="2" charset="0"/>
                  </a:rPr>
                  <a:t>Mission:</a:t>
                </a:r>
                <a:r>
                  <a:rPr lang="en-US" sz="699" dirty="0">
                    <a:solidFill>
                      <a:srgbClr val="231F20"/>
                    </a:solidFill>
                    <a:latin typeface="Poppins" panose="00000500000000000000" pitchFamily="2" charset="0"/>
                  </a:rPr>
                  <a:t> To empower brands with cutting-edge marketing strategies that illuminate their full potential</a:t>
                </a:r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4237779" y="2663377"/>
                <a:ext cx="2771120" cy="37773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979"/>
                  </a:lnSpc>
                  <a:spcBef>
                    <a:spcPct val="0"/>
                  </a:spcBef>
                </a:pPr>
                <a:r>
                  <a:rPr lang="en-US" sz="699" dirty="0">
                    <a:solidFill>
                      <a:srgbClr val="231F20"/>
                    </a:solidFill>
                    <a:latin typeface="Poppins SemiBold" panose="00000700000000000000" pitchFamily="2" charset="0"/>
                  </a:rPr>
                  <a:t>Vision:</a:t>
                </a:r>
                <a:r>
                  <a:rPr lang="en-US" sz="699" dirty="0">
                    <a:solidFill>
                      <a:srgbClr val="231F20"/>
                    </a:solidFill>
                    <a:latin typeface="Poppins" panose="00000500000000000000" pitchFamily="2" charset="0"/>
                  </a:rPr>
                  <a:t> To be the forefront in the marketing industry, guiding brands to unprecedented success through creativity and data-driven insights</a:t>
                </a:r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502752" y="1980290"/>
                <a:ext cx="1773115" cy="17030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391"/>
                  </a:lnSpc>
                </a:pPr>
                <a:r>
                  <a:rPr lang="en-US" sz="1000" b="1" dirty="0">
                    <a:solidFill>
                      <a:srgbClr val="000000"/>
                    </a:solidFill>
                    <a:latin typeface="Poppins" panose="00000500000000000000" pitchFamily="2" charset="0"/>
                  </a:rPr>
                  <a:t>Basic information</a:t>
                </a:r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502752" y="2362189"/>
                <a:ext cx="2774665" cy="24949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979"/>
                  </a:lnSpc>
                  <a:spcBef>
                    <a:spcPct val="0"/>
                  </a:spcBef>
                </a:pPr>
                <a:r>
                  <a:rPr lang="en-US" sz="699" dirty="0">
                    <a:solidFill>
                      <a:srgbClr val="231F20"/>
                    </a:solidFill>
                    <a:latin typeface="Poppins SemiBold" panose="00000700000000000000" pitchFamily="2" charset="0"/>
                  </a:rPr>
                  <a:t>Locations:</a:t>
                </a:r>
                <a:r>
                  <a:rPr lang="en-US" sz="699" dirty="0">
                    <a:solidFill>
                      <a:srgbClr val="231F20"/>
                    </a:solidFill>
                    <a:latin typeface="Poppins" panose="00000500000000000000" pitchFamily="2" charset="0"/>
                  </a:rPr>
                  <a:t> Global Headquarters in New York City, with satellite offices in Los Angeles, London, Tokyo, and Sydney</a:t>
                </a:r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502752" y="2663377"/>
                <a:ext cx="2705952" cy="12125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979"/>
                  </a:lnSpc>
                  <a:spcBef>
                    <a:spcPct val="0"/>
                  </a:spcBef>
                </a:pPr>
                <a:r>
                  <a:rPr lang="en-US" sz="699" dirty="0">
                    <a:solidFill>
                      <a:srgbClr val="231F20"/>
                    </a:solidFill>
                    <a:latin typeface="Poppins SemiBold" panose="00000700000000000000" pitchFamily="2" charset="0"/>
                  </a:rPr>
                  <a:t>Total Employees:</a:t>
                </a:r>
                <a:r>
                  <a:rPr lang="en-US" sz="699" dirty="0">
                    <a:solidFill>
                      <a:srgbClr val="231F20"/>
                    </a:solidFill>
                    <a:latin typeface="Poppins" panose="00000500000000000000" pitchFamily="2" charset="0"/>
                  </a:rPr>
                  <a:t> 120+</a:t>
                </a:r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502752" y="2828686"/>
                <a:ext cx="2774665" cy="24955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980"/>
                  </a:lnSpc>
                  <a:spcBef>
                    <a:spcPct val="0"/>
                  </a:spcBef>
                </a:pPr>
                <a:r>
                  <a:rPr lang="en-US" sz="700" dirty="0">
                    <a:solidFill>
                      <a:srgbClr val="231F20"/>
                    </a:solidFill>
                    <a:latin typeface="Poppins SemiBold" panose="00000700000000000000" pitchFamily="2" charset="0"/>
                  </a:rPr>
                  <a:t>Industry:</a:t>
                </a:r>
                <a:r>
                  <a:rPr lang="en-US" sz="700" dirty="0">
                    <a:solidFill>
                      <a:srgbClr val="231F20"/>
                    </a:solidFill>
                    <a:latin typeface="Poppins" panose="00000500000000000000" pitchFamily="2" charset="0"/>
                  </a:rPr>
                  <a:t> Marketing and Advertising agency specializing in innovative digital and social media marketing solutions</a:t>
                </a: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03DFC7C-D393-A69A-D07C-E846C8501464}"/>
                </a:ext>
              </a:extLst>
            </p:cNvPr>
            <p:cNvGrpSpPr/>
            <p:nvPr/>
          </p:nvGrpSpPr>
          <p:grpSpPr>
            <a:xfrm>
              <a:off x="0" y="0"/>
              <a:ext cx="7556500" cy="1485466"/>
              <a:chOff x="0" y="0"/>
              <a:chExt cx="7556500" cy="148546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7556500" cy="1485466"/>
              </a:xfrm>
              <a:custGeom>
                <a:avLst/>
                <a:gdLst/>
                <a:ahLst/>
                <a:cxnLst/>
                <a:rect l="l" t="t" r="r" b="b"/>
                <a:pathLst>
                  <a:path w="2709333" h="532358">
                    <a:moveTo>
                      <a:pt x="0" y="0"/>
                    </a:moveTo>
                    <a:lnTo>
                      <a:pt x="2709333" y="0"/>
                    </a:lnTo>
                    <a:lnTo>
                      <a:pt x="2709333" y="532358"/>
                    </a:lnTo>
                    <a:lnTo>
                      <a:pt x="0" y="532358"/>
                    </a:lnTo>
                    <a:close/>
                  </a:path>
                </a:pathLst>
              </a:custGeom>
              <a:solidFill>
                <a:srgbClr val="0097B2"/>
              </a:solidFill>
            </p:spPr>
            <p:txBody>
              <a:bodyPr>
                <a:normAutofit/>
              </a:bodyPr>
              <a:lstStyle/>
              <a:p>
                <a:endParaRPr lang="en-US" dirty="0"/>
              </a:p>
            </p:txBody>
          </p:sp>
          <p:sp>
            <p:nvSpPr>
              <p:cNvPr id="105" name="TextBox 105"/>
              <p:cNvSpPr txBox="1"/>
              <p:nvPr/>
            </p:nvSpPr>
            <p:spPr>
              <a:xfrm>
                <a:off x="3189204" y="745395"/>
                <a:ext cx="3910096" cy="25314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960"/>
                  </a:lnSpc>
                </a:pPr>
                <a:r>
                  <a:rPr lang="en-US" sz="800" b="1" u="none" strike="noStrike" dirty="0">
                    <a:solidFill>
                      <a:srgbClr val="FFFFFF"/>
                    </a:solidFill>
                    <a:latin typeface="Poppins" panose="00000500000000000000" pitchFamily="2" charset="0"/>
                    <a:cs typeface="Poppins" panose="00000500000000000000" pitchFamily="2" charset="0"/>
                  </a:rPr>
                  <a:t>Illuminate Marketing </a:t>
                </a:r>
                <a:r>
                  <a:rPr lang="en-US" sz="800" u="none" strike="noStrike" dirty="0">
                    <a:solidFill>
                      <a:srgbClr val="FFFFFF"/>
                    </a:solidFill>
                    <a:latin typeface="Poppins" panose="00000500000000000000" pitchFamily="2" charset="0"/>
                  </a:rPr>
                  <a:t>is a forward-thinking marketing agency dedicated to helping businesses shine in the digital age</a:t>
                </a:r>
              </a:p>
            </p:txBody>
          </p:sp>
          <p:sp>
            <p:nvSpPr>
              <p:cNvPr id="106" name="TextBox 106"/>
              <p:cNvSpPr txBox="1"/>
              <p:nvPr/>
            </p:nvSpPr>
            <p:spPr>
              <a:xfrm>
                <a:off x="483623" y="542906"/>
                <a:ext cx="2150031" cy="55425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4498"/>
                  </a:lnSpc>
                </a:pPr>
                <a:r>
                  <a:rPr lang="en-US" sz="3350" spc="-253" dirty="0">
                    <a:solidFill>
                      <a:srgbClr val="FFFFFF"/>
                    </a:solidFill>
                    <a:latin typeface="Poppins SemiBold" panose="00000700000000000000" pitchFamily="2" charset="0"/>
                  </a:rPr>
                  <a:t>Fact Sheet</a:t>
                </a:r>
              </a:p>
            </p:txBody>
          </p:sp>
          <p:sp>
            <p:nvSpPr>
              <p:cNvPr id="107" name="TextBox 107"/>
              <p:cNvSpPr txBox="1"/>
              <p:nvPr/>
            </p:nvSpPr>
            <p:spPr>
              <a:xfrm>
                <a:off x="506352" y="492439"/>
                <a:ext cx="1503437" cy="11342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>
                  <a:lnSpc>
                    <a:spcPts val="899"/>
                  </a:lnSpc>
                </a:pPr>
                <a:r>
                  <a:rPr lang="en-US" sz="749" dirty="0">
                    <a:solidFill>
                      <a:srgbClr val="FFFFFF"/>
                    </a:solidFill>
                    <a:latin typeface="Poppins" panose="00000500000000000000" pitchFamily="2" charset="0"/>
                  </a:rPr>
                  <a:t>Company Name</a:t>
                </a:r>
              </a:p>
            </p:txBody>
          </p:sp>
        </p:grpSp>
        <p:sp>
          <p:nvSpPr>
            <p:cNvPr id="108" name="TemplateLAB"/>
            <p:cNvSpPr/>
            <p:nvPr/>
          </p:nvSpPr>
          <p:spPr>
            <a:xfrm rot="5400000">
              <a:off x="6943831" y="9083624"/>
              <a:ext cx="576000" cy="95040"/>
            </a:xfrm>
            <a:custGeom>
              <a:avLst/>
              <a:gdLst/>
              <a:ahLst/>
              <a:cxnLst/>
              <a:rect l="l" t="t" r="r" b="b"/>
              <a:pathLst>
                <a:path w="576000" h="95040">
                  <a:moveTo>
                    <a:pt x="0" y="0"/>
                  </a:moveTo>
                  <a:lnTo>
                    <a:pt x="576000" y="0"/>
                  </a:lnTo>
                  <a:lnTo>
                    <a:pt x="576000" y="95040"/>
                  </a:lnTo>
                  <a:lnTo>
                    <a:pt x="0" y="950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273</Words>
  <Application>Microsoft Office PowerPoint</Application>
  <PresentationFormat>Custom</PresentationFormat>
  <Paragraphs>49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Rubik</vt:lpstr>
      <vt:lpstr>Poppins</vt:lpstr>
      <vt:lpstr>Poppins SemiBold</vt:lpstr>
      <vt:lpstr>Poppins Medium</vt:lpstr>
      <vt:lpstr>Calibri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Pick of Fact sheet template</dc:title>
  <dc:creator>Hoang Anh</dc:creator>
  <cp:lastModifiedBy>Hoang Anh</cp:lastModifiedBy>
  <cp:revision>21</cp:revision>
  <dcterms:created xsi:type="dcterms:W3CDTF">2006-08-16T00:00:00Z</dcterms:created>
  <dcterms:modified xsi:type="dcterms:W3CDTF">2024-02-22T09:51:46Z</dcterms:modified>
  <dc:identifier>DAF9bzJev8E</dc:identifier>
</cp:coreProperties>
</file>