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1" r:id="rId2"/>
  </p:sldIdLst>
  <p:sldSz cx="7556500" cy="10693400"/>
  <p:notesSz cx="6858000" cy="9144000"/>
  <p:embeddedFontLst>
    <p:embeddedFont>
      <p:font typeface="DM Sans" pitchFamily="2" charset="0"/>
      <p:regular r:id="rId4"/>
      <p:bold r:id="rId5"/>
      <p:italic r:id="rId6"/>
      <p:boldItalic r:id="rId7"/>
    </p:embeddedFont>
    <p:embeddedFont>
      <p:font typeface="DM Sans Light" pitchFamily="2" charset="0"/>
      <p:regular r:id="rId8"/>
      <p:italic r:id="rId9"/>
    </p:embeddedFont>
    <p:embeddedFont>
      <p:font typeface="DM Sans Medium" pitchFamily="2" charset="0"/>
      <p:regular r:id="rId10"/>
      <p:italic r:id="rId11"/>
    </p:embeddedFont>
    <p:embeddedFont>
      <p:font typeface="DM Sans SemiBold" pitchFamily="2" charset="0"/>
      <p:bold r:id="rId12"/>
      <p:boldItalic r:id="rId13"/>
    </p:embeddedFont>
    <p:embeddedFont>
      <p:font typeface="Rubik" pitchFamily="2" charset="-79"/>
      <p:regular r:id="rId14"/>
      <p:bold r:id="rId15"/>
      <p:italic r:id="rId16"/>
      <p:boldItalic r:id="rId17"/>
    </p:embeddedFont>
    <p:embeddedFont>
      <p:font typeface="Space Grotesk" pitchFamily="2" charset="0"/>
      <p:regular r:id="rId18"/>
      <p:bold r:id="rId19"/>
    </p:embeddedFont>
    <p:embeddedFont>
      <p:font typeface="Space Grotesk SemiBold" pitchFamily="2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564" autoAdjust="0"/>
  </p:normalViewPr>
  <p:slideViewPr>
    <p:cSldViewPr>
      <p:cViewPr>
        <p:scale>
          <a:sx n="50" d="100"/>
          <a:sy n="50" d="100"/>
        </p:scale>
        <p:origin x="2970" y="5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ubik" pitchFamily="2" charset="-79"/>
              </a:defRPr>
            </a:lvl1pPr>
          </a:lstStyle>
          <a:p>
            <a:fld id="{DFFE4651-24BB-48C7-9056-A00F70CE701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ubik" pitchFamily="2" charset="-79"/>
              </a:defRPr>
            </a:lvl1pPr>
          </a:lstStyle>
          <a:p>
            <a:fld id="{CB2349F4-D098-44FC-B4F2-B79973FDB9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5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6">
            <a:extLst>
              <a:ext uri="{FF2B5EF4-FFF2-40B4-BE49-F238E27FC236}">
                <a16:creationId xmlns:a16="http://schemas.microsoft.com/office/drawing/2014/main" id="{F9C75B8F-2D72-2F48-6105-3C83B69E9E24}"/>
              </a:ext>
            </a:extLst>
          </p:cNvPr>
          <p:cNvGrpSpPr/>
          <p:nvPr/>
        </p:nvGrpSpPr>
        <p:grpSpPr>
          <a:xfrm>
            <a:off x="0" y="432762"/>
            <a:ext cx="7556500" cy="10084079"/>
            <a:chOff x="0" y="432762"/>
            <a:chExt cx="7556500" cy="10084079"/>
          </a:xfrm>
        </p:grpSpPr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B54FBA36-B158-437F-D71C-57B6B7C57DCA}"/>
                </a:ext>
              </a:extLst>
            </p:cNvPr>
            <p:cNvGrpSpPr/>
            <p:nvPr/>
          </p:nvGrpSpPr>
          <p:grpSpPr>
            <a:xfrm>
              <a:off x="452724" y="10375900"/>
              <a:ext cx="6669457" cy="140941"/>
              <a:chOff x="452724" y="10432044"/>
              <a:chExt cx="6669457" cy="140941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CB27723A-30B3-A0BB-14F0-38FD978C09C8}"/>
                  </a:ext>
                </a:extLst>
              </p:cNvPr>
              <p:cNvGrpSpPr/>
              <p:nvPr/>
            </p:nvGrpSpPr>
            <p:grpSpPr>
              <a:xfrm>
                <a:off x="2667272" y="10432673"/>
                <a:ext cx="139683" cy="139683"/>
                <a:chOff x="2667272" y="10432673"/>
                <a:chExt cx="139683" cy="139683"/>
              </a:xfrm>
            </p:grpSpPr>
            <p:sp>
              <p:nvSpPr>
                <p:cNvPr id="53" name="Freeform 53"/>
                <p:cNvSpPr/>
                <p:nvPr/>
              </p:nvSpPr>
              <p:spPr>
                <a:xfrm>
                  <a:off x="2667272" y="10432673"/>
                  <a:ext cx="139683" cy="139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5" name="Freeform 55"/>
                <p:cNvSpPr/>
                <p:nvPr/>
              </p:nvSpPr>
              <p:spPr>
                <a:xfrm>
                  <a:off x="2708091" y="10461055"/>
                  <a:ext cx="58044" cy="8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92" h="110559">
                      <a:moveTo>
                        <a:pt x="0" y="0"/>
                      </a:moveTo>
                      <a:lnTo>
                        <a:pt x="77392" y="0"/>
                      </a:lnTo>
                      <a:lnTo>
                        <a:pt x="77392" y="110559"/>
                      </a:lnTo>
                      <a:lnTo>
                        <a:pt x="0" y="1105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6" name="TextBox 56"/>
              <p:cNvSpPr txBox="1"/>
              <p:nvPr/>
            </p:nvSpPr>
            <p:spPr>
              <a:xfrm>
                <a:off x="2854580" y="10446056"/>
                <a:ext cx="1610454" cy="1129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64"/>
                  </a:lnSpc>
                  <a:spcBef>
                    <a:spcPct val="0"/>
                  </a:spcBef>
                </a:pPr>
                <a:r>
                  <a:rPr lang="en-US" sz="700" dirty="0">
                    <a:solidFill>
                      <a:srgbClr val="000000"/>
                    </a:solidFill>
                    <a:latin typeface="DM Sans" pitchFamily="2" charset="0"/>
                  </a:rPr>
                  <a:t>123 Tech Street, San Francisco, USA</a:t>
                </a:r>
              </a:p>
            </p:txBody>
          </p: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BE92FDEE-985E-CF33-2034-8C3BE5CEA72D}"/>
                  </a:ext>
                </a:extLst>
              </p:cNvPr>
              <p:cNvGrpSpPr/>
              <p:nvPr/>
            </p:nvGrpSpPr>
            <p:grpSpPr>
              <a:xfrm>
                <a:off x="4701268" y="10432044"/>
                <a:ext cx="140941" cy="140941"/>
                <a:chOff x="4701268" y="10413729"/>
                <a:chExt cx="140941" cy="140941"/>
              </a:xfrm>
            </p:grpSpPr>
            <p:sp>
              <p:nvSpPr>
                <p:cNvPr id="59" name="Freeform 59"/>
                <p:cNvSpPr/>
                <p:nvPr/>
              </p:nvSpPr>
              <p:spPr>
                <a:xfrm>
                  <a:off x="4701268" y="10413729"/>
                  <a:ext cx="140941" cy="14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" name="Freeform 61"/>
                <p:cNvSpPr/>
                <p:nvPr/>
              </p:nvSpPr>
              <p:spPr>
                <a:xfrm>
                  <a:off x="4732437" y="10456188"/>
                  <a:ext cx="78602" cy="5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2" h="74695">
                      <a:moveTo>
                        <a:pt x="0" y="0"/>
                      </a:moveTo>
                      <a:lnTo>
                        <a:pt x="104802" y="0"/>
                      </a:lnTo>
                      <a:lnTo>
                        <a:pt x="104802" y="74695"/>
                      </a:lnTo>
                      <a:lnTo>
                        <a:pt x="0" y="746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2" name="TextBox 62"/>
              <p:cNvSpPr txBox="1"/>
              <p:nvPr/>
            </p:nvSpPr>
            <p:spPr>
              <a:xfrm>
                <a:off x="4895759" y="10446056"/>
                <a:ext cx="897938" cy="1129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64"/>
                  </a:lnSpc>
                  <a:spcBef>
                    <a:spcPct val="0"/>
                  </a:spcBef>
                </a:pPr>
                <a:r>
                  <a:rPr lang="en-US" sz="700" dirty="0">
                    <a:solidFill>
                      <a:srgbClr val="000000"/>
                    </a:solidFill>
                    <a:latin typeface="DM Sans" pitchFamily="2" charset="0"/>
                  </a:rPr>
                  <a:t>info@acmetech.com</a:t>
                </a:r>
              </a:p>
            </p:txBody>
          </p: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171CA665-73B0-5D6A-7448-A676ED54B0A9}"/>
                  </a:ext>
                </a:extLst>
              </p:cNvPr>
              <p:cNvGrpSpPr/>
              <p:nvPr/>
            </p:nvGrpSpPr>
            <p:grpSpPr>
              <a:xfrm>
                <a:off x="6029930" y="10432044"/>
                <a:ext cx="140941" cy="140941"/>
                <a:chOff x="6029930" y="10413729"/>
                <a:chExt cx="140941" cy="140941"/>
              </a:xfrm>
            </p:grpSpPr>
            <p:sp>
              <p:nvSpPr>
                <p:cNvPr id="65" name="Freeform 65"/>
                <p:cNvSpPr/>
                <p:nvPr/>
              </p:nvSpPr>
              <p:spPr>
                <a:xfrm>
                  <a:off x="6029930" y="10413729"/>
                  <a:ext cx="140941" cy="14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Freeform 67"/>
                <p:cNvSpPr/>
                <p:nvPr/>
              </p:nvSpPr>
              <p:spPr>
                <a:xfrm>
                  <a:off x="6059413" y="10443659"/>
                  <a:ext cx="81975" cy="81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00" h="108108">
                      <a:moveTo>
                        <a:pt x="0" y="0"/>
                      </a:moveTo>
                      <a:lnTo>
                        <a:pt x="109300" y="0"/>
                      </a:lnTo>
                      <a:lnTo>
                        <a:pt x="109300" y="108107"/>
                      </a:lnTo>
                      <a:lnTo>
                        <a:pt x="0" y="10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8" name="TextBox 68"/>
              <p:cNvSpPr txBox="1"/>
              <p:nvPr/>
            </p:nvSpPr>
            <p:spPr>
              <a:xfrm>
                <a:off x="6224534" y="10446056"/>
                <a:ext cx="897647" cy="1129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64"/>
                  </a:lnSpc>
                  <a:spcBef>
                    <a:spcPct val="0"/>
                  </a:spcBef>
                </a:pPr>
                <a:r>
                  <a:rPr lang="en-US" sz="700" dirty="0">
                    <a:solidFill>
                      <a:srgbClr val="000000"/>
                    </a:solidFill>
                    <a:latin typeface="DM Sans" pitchFamily="2" charset="0"/>
                  </a:rPr>
                  <a:t>www.acmetech.com</a:t>
                </a:r>
              </a:p>
            </p:txBody>
          </p:sp>
          <p:sp>
            <p:nvSpPr>
              <p:cNvPr id="199" name="TextBox 199"/>
              <p:cNvSpPr txBox="1"/>
              <p:nvPr/>
            </p:nvSpPr>
            <p:spPr>
              <a:xfrm>
                <a:off x="452724" y="10433745"/>
                <a:ext cx="1869769" cy="1375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80"/>
                  </a:lnSpc>
                  <a:spcBef>
                    <a:spcPct val="0"/>
                  </a:spcBef>
                </a:pPr>
                <a:r>
                  <a:rPr lang="en-US" sz="900" u="none" strike="noStrike" spc="-21" dirty="0">
                    <a:solidFill>
                      <a:srgbClr val="000000"/>
                    </a:solidFill>
                    <a:latin typeface="Space Grotesk"/>
                  </a:rPr>
                  <a:t>CONTACT FOR MORE INFORMATION</a:t>
                </a:r>
              </a:p>
            </p:txBody>
          </p:sp>
        </p:grpSp>
        <p:sp>
          <p:nvSpPr>
            <p:cNvPr id="4" name="AutoShape 4"/>
            <p:cNvSpPr/>
            <p:nvPr/>
          </p:nvSpPr>
          <p:spPr>
            <a:xfrm flipH="1">
              <a:off x="0" y="10259238"/>
              <a:ext cx="7556500" cy="0"/>
            </a:xfrm>
            <a:prstGeom prst="line">
              <a:avLst/>
            </a:prstGeom>
            <a:ln w="9525" cap="flat">
              <a:solidFill>
                <a:srgbClr val="595959"/>
              </a:solidFill>
              <a:prstDash val="solid"/>
              <a:headEnd type="none" w="sm" len="sm"/>
              <a:tailEnd type="non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dirty="0"/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05BEC24A-4AA0-4EAD-9E6B-B79E1D1AEA2E}"/>
                </a:ext>
              </a:extLst>
            </p:cNvPr>
            <p:cNvGrpSpPr/>
            <p:nvPr/>
          </p:nvGrpSpPr>
          <p:grpSpPr>
            <a:xfrm>
              <a:off x="437524" y="1793895"/>
              <a:ext cx="6695458" cy="8069564"/>
              <a:chOff x="437524" y="1802729"/>
              <a:chExt cx="6695458" cy="8069564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58B650-363C-DC6E-F13F-14E63C8B4B5F}"/>
                  </a:ext>
                </a:extLst>
              </p:cNvPr>
              <p:cNvGrpSpPr/>
              <p:nvPr/>
            </p:nvGrpSpPr>
            <p:grpSpPr>
              <a:xfrm>
                <a:off x="437524" y="7494041"/>
                <a:ext cx="6683620" cy="1357022"/>
                <a:chOff x="437524" y="7479925"/>
                <a:chExt cx="6683620" cy="1357022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F56468CA-67BC-6056-D338-3F1B1D7D4EA0}"/>
                    </a:ext>
                  </a:extLst>
                </p:cNvPr>
                <p:cNvGrpSpPr/>
                <p:nvPr/>
              </p:nvGrpSpPr>
              <p:grpSpPr>
                <a:xfrm>
                  <a:off x="437524" y="7479925"/>
                  <a:ext cx="3241886" cy="1357022"/>
                  <a:chOff x="437524" y="7479925"/>
                  <a:chExt cx="3241886" cy="1357022"/>
                </a:xfrm>
              </p:grpSpPr>
              <p:sp>
                <p:nvSpPr>
                  <p:cNvPr id="12" name="Freeform 12"/>
                  <p:cNvSpPr/>
                  <p:nvPr/>
                </p:nvSpPr>
                <p:spPr>
                  <a:xfrm>
                    <a:off x="437524" y="7479925"/>
                    <a:ext cx="3241886" cy="13570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661" h="499655">
                        <a:moveTo>
                          <a:pt x="0" y="0"/>
                        </a:moveTo>
                        <a:lnTo>
                          <a:pt x="1193661" y="0"/>
                        </a:lnTo>
                        <a:lnTo>
                          <a:pt x="1193661" y="499655"/>
                        </a:lnTo>
                        <a:lnTo>
                          <a:pt x="0" y="499655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9525" cap="sq">
                    <a:solidFill>
                      <a:srgbClr val="595959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Freeform 82"/>
                  <p:cNvSpPr/>
                  <p:nvPr/>
                </p:nvSpPr>
                <p:spPr>
                  <a:xfrm>
                    <a:off x="686902" y="8065194"/>
                    <a:ext cx="464177" cy="4748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177" h="474862">
                        <a:moveTo>
                          <a:pt x="0" y="0"/>
                        </a:moveTo>
                        <a:lnTo>
                          <a:pt x="464177" y="0"/>
                        </a:lnTo>
                        <a:lnTo>
                          <a:pt x="464177" y="474862"/>
                        </a:lnTo>
                        <a:lnTo>
                          <a:pt x="0" y="4748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8">
                      <a:extLs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Freeform 83"/>
                  <p:cNvSpPr/>
                  <p:nvPr/>
                </p:nvSpPr>
                <p:spPr>
                  <a:xfrm>
                    <a:off x="1475318" y="8062020"/>
                    <a:ext cx="390217" cy="48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217" h="481210">
                        <a:moveTo>
                          <a:pt x="0" y="0"/>
                        </a:moveTo>
                        <a:lnTo>
                          <a:pt x="390218" y="0"/>
                        </a:lnTo>
                        <a:lnTo>
                          <a:pt x="390218" y="481210"/>
                        </a:lnTo>
                        <a:lnTo>
                          <a:pt x="0" y="4812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0">
                      <a:extLs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Freeform 84"/>
                  <p:cNvSpPr/>
                  <p:nvPr/>
                </p:nvSpPr>
                <p:spPr>
                  <a:xfrm>
                    <a:off x="2189774" y="8063607"/>
                    <a:ext cx="540153" cy="4780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153" h="478036">
                        <a:moveTo>
                          <a:pt x="0" y="0"/>
                        </a:moveTo>
                        <a:lnTo>
                          <a:pt x="540153" y="0"/>
                        </a:lnTo>
                        <a:lnTo>
                          <a:pt x="540153" y="478036"/>
                        </a:lnTo>
                        <a:lnTo>
                          <a:pt x="0" y="4780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2">
                      <a:extLst>
                        <a:ext uri="{96DAC541-7B7A-43D3-8B79-37D633B846F1}">
                          <asvg:svgBlip xmlns:asvg="http://schemas.microsoft.com/office/drawing/2016/SVG/main" r:embed="rId1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Freeform 85"/>
                  <p:cNvSpPr/>
                  <p:nvPr/>
                </p:nvSpPr>
                <p:spPr>
                  <a:xfrm>
                    <a:off x="3054166" y="8070795"/>
                    <a:ext cx="373457" cy="463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457" h="463660">
                        <a:moveTo>
                          <a:pt x="0" y="0"/>
                        </a:moveTo>
                        <a:lnTo>
                          <a:pt x="373458" y="0"/>
                        </a:lnTo>
                        <a:lnTo>
                          <a:pt x="373458" y="463660"/>
                        </a:lnTo>
                        <a:lnTo>
                          <a:pt x="0" y="4636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4">
                      <a:extLst>
                        <a:ext uri="{96DAC541-7B7A-43D3-8B79-37D633B846F1}">
                          <asvg:svgBlip xmlns:asvg="http://schemas.microsoft.com/office/drawing/2016/SVG/main" r:embed="rId15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2" name="TextBox 172"/>
                  <p:cNvSpPr txBox="1"/>
                  <p:nvPr/>
                </p:nvSpPr>
                <p:spPr>
                  <a:xfrm>
                    <a:off x="686902" y="7704945"/>
                    <a:ext cx="1274352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39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28" dirty="0">
                        <a:solidFill>
                          <a:srgbClr val="000000"/>
                        </a:solidFill>
                        <a:latin typeface="Space Grotesk SemiBold" pitchFamily="2" charset="0"/>
                      </a:rPr>
                      <a:t>Key Customers</a:t>
                    </a:r>
                  </a:p>
                </p:txBody>
              </p: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BCCD15BA-90C6-0418-2C4E-BBC62B442EE8}"/>
                    </a:ext>
                  </a:extLst>
                </p:cNvPr>
                <p:cNvGrpSpPr/>
                <p:nvPr/>
              </p:nvGrpSpPr>
              <p:grpSpPr>
                <a:xfrm>
                  <a:off x="3879258" y="7479925"/>
                  <a:ext cx="3241886" cy="1357022"/>
                  <a:chOff x="3879258" y="7479925"/>
                  <a:chExt cx="3241886" cy="1357022"/>
                </a:xfrm>
              </p:grpSpPr>
              <p:sp>
                <p:nvSpPr>
                  <p:cNvPr id="18" name="Freeform 18"/>
                  <p:cNvSpPr/>
                  <p:nvPr/>
                </p:nvSpPr>
                <p:spPr>
                  <a:xfrm>
                    <a:off x="3879258" y="7479925"/>
                    <a:ext cx="3241886" cy="13570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3661" h="499655">
                        <a:moveTo>
                          <a:pt x="0" y="0"/>
                        </a:moveTo>
                        <a:lnTo>
                          <a:pt x="1193661" y="0"/>
                        </a:lnTo>
                        <a:lnTo>
                          <a:pt x="1193661" y="499655"/>
                        </a:lnTo>
                        <a:lnTo>
                          <a:pt x="0" y="499655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9525" cap="sq">
                    <a:solidFill>
                      <a:srgbClr val="595959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677DBB7C-33FD-9A86-B930-3FF82A3ED636}"/>
                      </a:ext>
                    </a:extLst>
                  </p:cNvPr>
                  <p:cNvGrpSpPr/>
                  <p:nvPr/>
                </p:nvGrpSpPr>
                <p:grpSpPr>
                  <a:xfrm>
                    <a:off x="4103842" y="8038508"/>
                    <a:ext cx="2869365" cy="122534"/>
                    <a:chOff x="4103842" y="8038508"/>
                    <a:chExt cx="2869365" cy="122534"/>
                  </a:xfrm>
                </p:grpSpPr>
                <p:sp>
                  <p:nvSpPr>
                    <p:cNvPr id="128" name="Freeform 128"/>
                    <p:cNvSpPr/>
                    <p:nvPr/>
                  </p:nvSpPr>
                  <p:spPr>
                    <a:xfrm>
                      <a:off x="5019668" y="8054372"/>
                      <a:ext cx="1575027" cy="90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4454" h="32542">
                          <a:moveTo>
                            <a:pt x="0" y="0"/>
                          </a:moveTo>
                          <a:lnTo>
                            <a:pt x="564454" y="0"/>
                          </a:lnTo>
                          <a:lnTo>
                            <a:pt x="564454" y="32542"/>
                          </a:lnTo>
                          <a:lnTo>
                            <a:pt x="0" y="3254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" name="Freeform 131"/>
                    <p:cNvSpPr/>
                    <p:nvPr/>
                  </p:nvSpPr>
                  <p:spPr>
                    <a:xfrm>
                      <a:off x="5019668" y="8054372"/>
                      <a:ext cx="1124099" cy="90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852" h="32542">
                          <a:moveTo>
                            <a:pt x="0" y="0"/>
                          </a:moveTo>
                          <a:lnTo>
                            <a:pt x="402852" y="0"/>
                          </a:lnTo>
                          <a:lnTo>
                            <a:pt x="402852" y="32542"/>
                          </a:lnTo>
                          <a:lnTo>
                            <a:pt x="0" y="325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3" name="TextBox 133"/>
                    <p:cNvSpPr txBox="1"/>
                    <p:nvPr/>
                  </p:nvSpPr>
                  <p:spPr>
                    <a:xfrm>
                      <a:off x="4103842" y="8038508"/>
                      <a:ext cx="876849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007"/>
                        </a:lnSpc>
                        <a:spcBef>
                          <a:spcPct val="0"/>
                        </a:spcBef>
                      </a:pPr>
                      <a:r>
                        <a:rPr lang="en-US" sz="700" u="none" strike="noStrike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Online Marketing</a:t>
                      </a:r>
                    </a:p>
                  </p:txBody>
                </p:sp>
                <p:sp>
                  <p:nvSpPr>
                    <p:cNvPr id="134" name="TextBox 134"/>
                    <p:cNvSpPr txBox="1"/>
                    <p:nvPr/>
                  </p:nvSpPr>
                  <p:spPr>
                    <a:xfrm>
                      <a:off x="6697716" y="8038508"/>
                      <a:ext cx="275491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007"/>
                        </a:lnSpc>
                        <a:spcBef>
                          <a:spcPct val="0"/>
                        </a:spcBef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55%</a:t>
                      </a:r>
                    </a:p>
                  </p:txBody>
                </p:sp>
              </p:grpSp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CD3B2831-0D99-7769-02F3-5164D0E10E8A}"/>
                      </a:ext>
                    </a:extLst>
                  </p:cNvPr>
                  <p:cNvGrpSpPr/>
                  <p:nvPr/>
                </p:nvGrpSpPr>
                <p:grpSpPr>
                  <a:xfrm>
                    <a:off x="4103842" y="8243980"/>
                    <a:ext cx="2836473" cy="122534"/>
                    <a:chOff x="4103842" y="8246258"/>
                    <a:chExt cx="2836473" cy="122534"/>
                  </a:xfrm>
                </p:grpSpPr>
                <p:sp>
                  <p:nvSpPr>
                    <p:cNvPr id="137" name="Freeform 137"/>
                    <p:cNvSpPr/>
                    <p:nvPr/>
                  </p:nvSpPr>
                  <p:spPr>
                    <a:xfrm>
                      <a:off x="5019668" y="8262122"/>
                      <a:ext cx="1575027" cy="90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4454" h="32542">
                          <a:moveTo>
                            <a:pt x="0" y="0"/>
                          </a:moveTo>
                          <a:lnTo>
                            <a:pt x="564454" y="0"/>
                          </a:lnTo>
                          <a:lnTo>
                            <a:pt x="564454" y="32542"/>
                          </a:lnTo>
                          <a:lnTo>
                            <a:pt x="0" y="3254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0" name="Freeform 140"/>
                    <p:cNvSpPr/>
                    <p:nvPr/>
                  </p:nvSpPr>
                  <p:spPr>
                    <a:xfrm>
                      <a:off x="5019668" y="8262122"/>
                      <a:ext cx="677154" cy="90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2677" h="32542">
                          <a:moveTo>
                            <a:pt x="0" y="0"/>
                          </a:moveTo>
                          <a:lnTo>
                            <a:pt x="242677" y="0"/>
                          </a:lnTo>
                          <a:lnTo>
                            <a:pt x="242677" y="32542"/>
                          </a:lnTo>
                          <a:lnTo>
                            <a:pt x="0" y="325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" name="TextBox 142"/>
                    <p:cNvSpPr txBox="1"/>
                    <p:nvPr/>
                  </p:nvSpPr>
                  <p:spPr>
                    <a:xfrm>
                      <a:off x="4103842" y="8246258"/>
                      <a:ext cx="876849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007"/>
                        </a:lnSpc>
                        <a:spcBef>
                          <a:spcPct val="0"/>
                        </a:spcBef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Referral Programs</a:t>
                      </a:r>
                    </a:p>
                  </p:txBody>
                </p:sp>
                <p:sp>
                  <p:nvSpPr>
                    <p:cNvPr id="143" name="TextBox 143"/>
                    <p:cNvSpPr txBox="1"/>
                    <p:nvPr/>
                  </p:nvSpPr>
                  <p:spPr>
                    <a:xfrm>
                      <a:off x="6697716" y="8246258"/>
                      <a:ext cx="242599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007"/>
                        </a:lnSpc>
                        <a:spcBef>
                          <a:spcPct val="0"/>
                        </a:spcBef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30%</a:t>
                      </a:r>
                    </a:p>
                  </p:txBody>
                </p:sp>
              </p:grp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403045D4-081B-D9FC-B5FE-71781053703D}"/>
                      </a:ext>
                    </a:extLst>
                  </p:cNvPr>
                  <p:cNvGrpSpPr/>
                  <p:nvPr/>
                </p:nvGrpSpPr>
                <p:grpSpPr>
                  <a:xfrm>
                    <a:off x="4103842" y="8449453"/>
                    <a:ext cx="2829533" cy="122534"/>
                    <a:chOff x="4103842" y="8449453"/>
                    <a:chExt cx="2829533" cy="122534"/>
                  </a:xfrm>
                </p:grpSpPr>
                <p:sp>
                  <p:nvSpPr>
                    <p:cNvPr id="146" name="Freeform 146"/>
                    <p:cNvSpPr/>
                    <p:nvPr/>
                  </p:nvSpPr>
                  <p:spPr>
                    <a:xfrm>
                      <a:off x="5019668" y="8465317"/>
                      <a:ext cx="1575028" cy="90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4454" h="32542">
                          <a:moveTo>
                            <a:pt x="0" y="0"/>
                          </a:moveTo>
                          <a:lnTo>
                            <a:pt x="564454" y="0"/>
                          </a:lnTo>
                          <a:lnTo>
                            <a:pt x="564454" y="32542"/>
                          </a:lnTo>
                          <a:lnTo>
                            <a:pt x="0" y="3254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9" name="Freeform 149"/>
                    <p:cNvSpPr/>
                    <p:nvPr/>
                  </p:nvSpPr>
                  <p:spPr>
                    <a:xfrm>
                      <a:off x="5019668" y="8465317"/>
                      <a:ext cx="264378" cy="90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4747" h="32542">
                          <a:moveTo>
                            <a:pt x="0" y="0"/>
                          </a:moveTo>
                          <a:lnTo>
                            <a:pt x="94747" y="0"/>
                          </a:lnTo>
                          <a:lnTo>
                            <a:pt x="94747" y="32542"/>
                          </a:lnTo>
                          <a:lnTo>
                            <a:pt x="0" y="325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" name="TextBox 151"/>
                    <p:cNvSpPr txBox="1"/>
                    <p:nvPr/>
                  </p:nvSpPr>
                  <p:spPr>
                    <a:xfrm>
                      <a:off x="4103842" y="8449453"/>
                      <a:ext cx="544206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007"/>
                        </a:lnSpc>
                        <a:spcBef>
                          <a:spcPct val="0"/>
                        </a:spcBef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Direct Sales</a:t>
                      </a:r>
                    </a:p>
                  </p:txBody>
                </p:sp>
                <p:sp>
                  <p:nvSpPr>
                    <p:cNvPr id="152" name="TextBox 152"/>
                    <p:cNvSpPr txBox="1"/>
                    <p:nvPr/>
                  </p:nvSpPr>
                  <p:spPr>
                    <a:xfrm>
                      <a:off x="6697716" y="8449453"/>
                      <a:ext cx="235659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007"/>
                        </a:lnSpc>
                        <a:spcBef>
                          <a:spcPct val="0"/>
                        </a:spcBef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15%</a:t>
                      </a:r>
                    </a:p>
                  </p:txBody>
                </p:sp>
              </p:grpSp>
              <p:sp>
                <p:nvSpPr>
                  <p:cNvPr id="174" name="TextBox 174"/>
                  <p:cNvSpPr txBox="1"/>
                  <p:nvPr/>
                </p:nvSpPr>
                <p:spPr>
                  <a:xfrm>
                    <a:off x="4103842" y="7704945"/>
                    <a:ext cx="1795591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39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28" dirty="0">
                        <a:solidFill>
                          <a:srgbClr val="000000"/>
                        </a:solidFill>
                        <a:latin typeface="Space Grotesk SemiBold" pitchFamily="2" charset="0"/>
                      </a:rPr>
                      <a:t>Acquisition channels</a:t>
                    </a:r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862F8F52-5952-84FF-5BDE-E2AF1E677773}"/>
                  </a:ext>
                </a:extLst>
              </p:cNvPr>
              <p:cNvGrpSpPr/>
              <p:nvPr/>
            </p:nvGrpSpPr>
            <p:grpSpPr>
              <a:xfrm>
                <a:off x="437524" y="4412792"/>
                <a:ext cx="6683620" cy="2871934"/>
                <a:chOff x="437524" y="4405828"/>
                <a:chExt cx="6683620" cy="2871934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437524" y="4405828"/>
                  <a:ext cx="6683620" cy="2871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0905" h="1057444">
                      <a:moveTo>
                        <a:pt x="0" y="0"/>
                      </a:moveTo>
                      <a:lnTo>
                        <a:pt x="2460905" y="0"/>
                      </a:lnTo>
                      <a:lnTo>
                        <a:pt x="2460905" y="1057444"/>
                      </a:lnTo>
                      <a:lnTo>
                        <a:pt x="0" y="1057444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595959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1FD02A3E-FCCB-4B12-F280-9BD73BC25F44}"/>
                    </a:ext>
                  </a:extLst>
                </p:cNvPr>
                <p:cNvGrpSpPr/>
                <p:nvPr/>
              </p:nvGrpSpPr>
              <p:grpSpPr>
                <a:xfrm>
                  <a:off x="689775" y="4832128"/>
                  <a:ext cx="1826725" cy="2445634"/>
                  <a:chOff x="689775" y="4832128"/>
                  <a:chExt cx="1826725" cy="2445634"/>
                </a:xfrm>
              </p:grpSpPr>
              <p:sp>
                <p:nvSpPr>
                  <p:cNvPr id="40" name="AutoShape 40"/>
                  <p:cNvSpPr/>
                  <p:nvPr/>
                </p:nvSpPr>
                <p:spPr>
                  <a:xfrm>
                    <a:off x="1055179" y="5307802"/>
                    <a:ext cx="0" cy="1969960"/>
                  </a:xfrm>
                  <a:prstGeom prst="line">
                    <a:avLst/>
                  </a:prstGeom>
                  <a:ln w="9525" cap="flat">
                    <a:solidFill>
                      <a:srgbClr val="595959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F95DB5B9-DB2B-24FD-2E4B-D94F017B0F01}"/>
                      </a:ext>
                    </a:extLst>
                  </p:cNvPr>
                  <p:cNvGrpSpPr/>
                  <p:nvPr/>
                </p:nvGrpSpPr>
                <p:grpSpPr>
                  <a:xfrm>
                    <a:off x="704520" y="6449712"/>
                    <a:ext cx="1576374" cy="122534"/>
                    <a:chOff x="704520" y="6453375"/>
                    <a:chExt cx="1576374" cy="122534"/>
                  </a:xfrm>
                </p:grpSpPr>
                <p:sp>
                  <p:nvSpPr>
                    <p:cNvPr id="103" name="AutoShape 103"/>
                    <p:cNvSpPr/>
                    <p:nvPr/>
                  </p:nvSpPr>
                  <p:spPr>
                    <a:xfrm>
                      <a:off x="1024652" y="6514642"/>
                      <a:ext cx="61055" cy="0"/>
                    </a:xfrm>
                    <a:prstGeom prst="line">
                      <a:avLst/>
                    </a:prstGeom>
                    <a:ln w="38100" cap="flat">
                      <a:solidFill>
                        <a:srgbClr val="00000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4" name="TextBox 104"/>
                    <p:cNvSpPr txBox="1"/>
                    <p:nvPr/>
                  </p:nvSpPr>
                  <p:spPr>
                    <a:xfrm>
                      <a:off x="1174805" y="6453375"/>
                      <a:ext cx="1106089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TechPro Suite Launch</a:t>
                      </a:r>
                    </a:p>
                  </p:txBody>
                </p:sp>
                <p:sp>
                  <p:nvSpPr>
                    <p:cNvPr id="105" name="TextBox 105"/>
                    <p:cNvSpPr txBox="1"/>
                    <p:nvPr/>
                  </p:nvSpPr>
                  <p:spPr>
                    <a:xfrm>
                      <a:off x="704520" y="6453375"/>
                      <a:ext cx="320132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2012</a:t>
                      </a:r>
                    </a:p>
                  </p:txBody>
                </p: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7E4BAA00-4392-DAE6-8C15-581A563A2845}"/>
                      </a:ext>
                    </a:extLst>
                  </p:cNvPr>
                  <p:cNvGrpSpPr/>
                  <p:nvPr/>
                </p:nvGrpSpPr>
                <p:grpSpPr>
                  <a:xfrm>
                    <a:off x="704520" y="6748840"/>
                    <a:ext cx="1418744" cy="122534"/>
                    <a:chOff x="704520" y="6748840"/>
                    <a:chExt cx="1418744" cy="122534"/>
                  </a:xfrm>
                </p:grpSpPr>
                <p:sp>
                  <p:nvSpPr>
                    <p:cNvPr id="107" name="AutoShape 107"/>
                    <p:cNvSpPr/>
                    <p:nvPr/>
                  </p:nvSpPr>
                  <p:spPr>
                    <a:xfrm>
                      <a:off x="1024652" y="6810107"/>
                      <a:ext cx="61055" cy="0"/>
                    </a:xfrm>
                    <a:prstGeom prst="line">
                      <a:avLst/>
                    </a:prstGeom>
                    <a:ln w="38100" cap="flat">
                      <a:solidFill>
                        <a:srgbClr val="00000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8" name="TextBox 108"/>
                    <p:cNvSpPr txBox="1"/>
                    <p:nvPr/>
                  </p:nvSpPr>
                  <p:spPr>
                    <a:xfrm>
                      <a:off x="1174804" y="6748840"/>
                      <a:ext cx="948460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Company Inception</a:t>
                      </a:r>
                    </a:p>
                  </p:txBody>
                </p:sp>
                <p:sp>
                  <p:nvSpPr>
                    <p:cNvPr id="109" name="TextBox 109"/>
                    <p:cNvSpPr txBox="1"/>
                    <p:nvPr/>
                  </p:nvSpPr>
                  <p:spPr>
                    <a:xfrm>
                      <a:off x="704520" y="6748840"/>
                      <a:ext cx="320132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2010</a:t>
                      </a:r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5E87E91F-C540-82D8-5F3C-601EDDD73B8E}"/>
                      </a:ext>
                    </a:extLst>
                  </p:cNvPr>
                  <p:cNvGrpSpPr/>
                  <p:nvPr/>
                </p:nvGrpSpPr>
                <p:grpSpPr>
                  <a:xfrm>
                    <a:off x="704520" y="6150585"/>
                    <a:ext cx="1576374" cy="122534"/>
                    <a:chOff x="704520" y="6155529"/>
                    <a:chExt cx="1576374" cy="122534"/>
                  </a:xfrm>
                </p:grpSpPr>
                <p:sp>
                  <p:nvSpPr>
                    <p:cNvPr id="111" name="AutoShape 111"/>
                    <p:cNvSpPr/>
                    <p:nvPr/>
                  </p:nvSpPr>
                  <p:spPr>
                    <a:xfrm>
                      <a:off x="1024652" y="6216796"/>
                      <a:ext cx="61055" cy="0"/>
                    </a:xfrm>
                    <a:prstGeom prst="line">
                      <a:avLst/>
                    </a:prstGeom>
                    <a:ln w="38100" cap="flat">
                      <a:solidFill>
                        <a:srgbClr val="00000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2" name="TextBox 112"/>
                    <p:cNvSpPr txBox="1"/>
                    <p:nvPr/>
                  </p:nvSpPr>
                  <p:spPr>
                    <a:xfrm>
                      <a:off x="1174805" y="6155529"/>
                      <a:ext cx="1106089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US Expansion</a:t>
                      </a:r>
                    </a:p>
                  </p:txBody>
                </p:sp>
                <p:sp>
                  <p:nvSpPr>
                    <p:cNvPr id="113" name="TextBox 113"/>
                    <p:cNvSpPr txBox="1"/>
                    <p:nvPr/>
                  </p:nvSpPr>
                  <p:spPr>
                    <a:xfrm>
                      <a:off x="704520" y="6155529"/>
                      <a:ext cx="320132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2015</a:t>
                      </a:r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4D513053-A58D-8B8A-EFB5-867BF9C98F6E}"/>
                      </a:ext>
                    </a:extLst>
                  </p:cNvPr>
                  <p:cNvGrpSpPr/>
                  <p:nvPr/>
                </p:nvGrpSpPr>
                <p:grpSpPr>
                  <a:xfrm>
                    <a:off x="704520" y="5851458"/>
                    <a:ext cx="1576374" cy="122534"/>
                    <a:chOff x="704520" y="5857684"/>
                    <a:chExt cx="1576374" cy="122534"/>
                  </a:xfrm>
                </p:grpSpPr>
                <p:sp>
                  <p:nvSpPr>
                    <p:cNvPr id="115" name="AutoShape 115"/>
                    <p:cNvSpPr/>
                    <p:nvPr/>
                  </p:nvSpPr>
                  <p:spPr>
                    <a:xfrm>
                      <a:off x="1024652" y="5918951"/>
                      <a:ext cx="61055" cy="0"/>
                    </a:xfrm>
                    <a:prstGeom prst="line">
                      <a:avLst/>
                    </a:prstGeom>
                    <a:ln w="38100" cap="flat">
                      <a:solidFill>
                        <a:srgbClr val="00000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" name="TextBox 116"/>
                    <p:cNvSpPr txBox="1"/>
                    <p:nvPr/>
                  </p:nvSpPr>
                  <p:spPr>
                    <a:xfrm>
                      <a:off x="1174805" y="5857684"/>
                      <a:ext cx="1106089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Global Expansion</a:t>
                      </a:r>
                    </a:p>
                  </p:txBody>
                </p:sp>
                <p:sp>
                  <p:nvSpPr>
                    <p:cNvPr id="117" name="TextBox 117"/>
                    <p:cNvSpPr txBox="1"/>
                    <p:nvPr/>
                  </p:nvSpPr>
                  <p:spPr>
                    <a:xfrm>
                      <a:off x="704520" y="5857684"/>
                      <a:ext cx="320132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2019</a:t>
                      </a:r>
                    </a:p>
                  </p:txBody>
                </p:sp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8D828A40-BAA3-345B-4CE4-4AFA2E4EEBA2}"/>
                      </a:ext>
                    </a:extLst>
                  </p:cNvPr>
                  <p:cNvGrpSpPr/>
                  <p:nvPr/>
                </p:nvGrpSpPr>
                <p:grpSpPr>
                  <a:xfrm>
                    <a:off x="704520" y="5552331"/>
                    <a:ext cx="1811980" cy="122534"/>
                    <a:chOff x="704520" y="5550165"/>
                    <a:chExt cx="1811980" cy="122534"/>
                  </a:xfrm>
                </p:grpSpPr>
                <p:sp>
                  <p:nvSpPr>
                    <p:cNvPr id="119" name="AutoShape 119"/>
                    <p:cNvSpPr/>
                    <p:nvPr/>
                  </p:nvSpPr>
                  <p:spPr>
                    <a:xfrm>
                      <a:off x="1024652" y="5611432"/>
                      <a:ext cx="61055" cy="0"/>
                    </a:xfrm>
                    <a:prstGeom prst="line">
                      <a:avLst/>
                    </a:prstGeom>
                    <a:ln w="38100" cap="flat">
                      <a:solidFill>
                        <a:srgbClr val="00000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" name="TextBox 120"/>
                    <p:cNvSpPr txBox="1"/>
                    <p:nvPr/>
                  </p:nvSpPr>
                  <p:spPr>
                    <a:xfrm>
                      <a:off x="1174805" y="5550165"/>
                      <a:ext cx="1341695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Innovation Award</a:t>
                      </a:r>
                    </a:p>
                  </p:txBody>
                </p:sp>
                <p:sp>
                  <p:nvSpPr>
                    <p:cNvPr id="121" name="TextBox 121"/>
                    <p:cNvSpPr txBox="1"/>
                    <p:nvPr/>
                  </p:nvSpPr>
                  <p:spPr>
                    <a:xfrm>
                      <a:off x="704520" y="5550165"/>
                      <a:ext cx="320132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2022</a:t>
                      </a: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E9E3A654-0219-866A-B2ED-6D6B7CDFE118}"/>
                      </a:ext>
                    </a:extLst>
                  </p:cNvPr>
                  <p:cNvGrpSpPr/>
                  <p:nvPr/>
                </p:nvGrpSpPr>
                <p:grpSpPr>
                  <a:xfrm>
                    <a:off x="704520" y="5253204"/>
                    <a:ext cx="1811980" cy="122534"/>
                    <a:chOff x="704520" y="5253204"/>
                    <a:chExt cx="1811980" cy="122534"/>
                  </a:xfrm>
                </p:grpSpPr>
                <p:sp>
                  <p:nvSpPr>
                    <p:cNvPr id="123" name="AutoShape 123"/>
                    <p:cNvSpPr/>
                    <p:nvPr/>
                  </p:nvSpPr>
                  <p:spPr>
                    <a:xfrm>
                      <a:off x="1024652" y="5314471"/>
                      <a:ext cx="61055" cy="0"/>
                    </a:xfrm>
                    <a:prstGeom prst="line">
                      <a:avLst/>
                    </a:prstGeom>
                    <a:ln w="38100" cap="flat">
                      <a:solidFill>
                        <a:srgbClr val="000000"/>
                      </a:solidFill>
                      <a:prstDash val="solid"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" name="TextBox 124"/>
                    <p:cNvSpPr txBox="1"/>
                    <p:nvPr/>
                  </p:nvSpPr>
                  <p:spPr>
                    <a:xfrm>
                      <a:off x="1174805" y="5253204"/>
                      <a:ext cx="1341695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Customer Exceeds 50M</a:t>
                      </a:r>
                    </a:p>
                  </p:txBody>
                </p:sp>
                <p:sp>
                  <p:nvSpPr>
                    <p:cNvPr id="125" name="TextBox 125"/>
                    <p:cNvSpPr txBox="1"/>
                    <p:nvPr/>
                  </p:nvSpPr>
                  <p:spPr>
                    <a:xfrm>
                      <a:off x="704520" y="5253204"/>
                      <a:ext cx="320132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2023</a:t>
                      </a:r>
                    </a:p>
                  </p:txBody>
                </p:sp>
              </p:grpSp>
              <p:sp>
                <p:nvSpPr>
                  <p:cNvPr id="177" name="TextBox 177"/>
                  <p:cNvSpPr txBox="1"/>
                  <p:nvPr/>
                </p:nvSpPr>
                <p:spPr>
                  <a:xfrm>
                    <a:off x="689775" y="4832128"/>
                    <a:ext cx="1584572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39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28" dirty="0">
                        <a:solidFill>
                          <a:srgbClr val="000000"/>
                        </a:solidFill>
                        <a:latin typeface="Space Grotesk SemiBold" pitchFamily="2" charset="0"/>
                      </a:rPr>
                      <a:t>Business Milestone</a:t>
                    </a:r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BB9CF088-4324-4EAE-7953-82F72F7B087F}"/>
                    </a:ext>
                  </a:extLst>
                </p:cNvPr>
                <p:cNvGrpSpPr/>
                <p:nvPr/>
              </p:nvGrpSpPr>
              <p:grpSpPr>
                <a:xfrm>
                  <a:off x="5309887" y="4832128"/>
                  <a:ext cx="1599812" cy="2050453"/>
                  <a:chOff x="5309887" y="4832128"/>
                  <a:chExt cx="1599812" cy="2050453"/>
                </a:xfrm>
              </p:grpSpPr>
              <p:sp>
                <p:nvSpPr>
                  <p:cNvPr id="70" name="Freeform 70"/>
                  <p:cNvSpPr/>
                  <p:nvPr/>
                </p:nvSpPr>
                <p:spPr>
                  <a:xfrm>
                    <a:off x="5325969" y="6781685"/>
                    <a:ext cx="79258" cy="792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solidFill>
                    <a:srgbClr val="BAD2FF"/>
                  </a:solidFill>
                  <a:ln w="9525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3" name="Freeform 73"/>
                  <p:cNvSpPr/>
                  <p:nvPr/>
                </p:nvSpPr>
                <p:spPr>
                  <a:xfrm>
                    <a:off x="6150332" y="6781685"/>
                    <a:ext cx="79258" cy="792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6" name="Freeform 76"/>
                  <p:cNvSpPr/>
                  <p:nvPr/>
                </p:nvSpPr>
                <p:spPr>
                  <a:xfrm>
                    <a:off x="5325969" y="6608170"/>
                    <a:ext cx="79258" cy="792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9" name="Freeform 79"/>
                  <p:cNvSpPr/>
                  <p:nvPr/>
                </p:nvSpPr>
                <p:spPr>
                  <a:xfrm>
                    <a:off x="6150332" y="6608170"/>
                    <a:ext cx="79258" cy="792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solidFill>
                    <a:srgbClr val="3D4B64"/>
                  </a:solidFill>
                  <a:ln w="9525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Freeform 81"/>
                  <p:cNvSpPr/>
                  <p:nvPr/>
                </p:nvSpPr>
                <p:spPr>
                  <a:xfrm>
                    <a:off x="5373591" y="5176407"/>
                    <a:ext cx="1245728" cy="124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5728" h="1245728">
                        <a:moveTo>
                          <a:pt x="0" y="0"/>
                        </a:moveTo>
                        <a:lnTo>
                          <a:pt x="1245728" y="0"/>
                        </a:lnTo>
                        <a:lnTo>
                          <a:pt x="1245728" y="1245728"/>
                        </a:lnTo>
                        <a:lnTo>
                          <a:pt x="0" y="12457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6">
                      <a:extLst>
                        <a:ext uri="{96DAC541-7B7A-43D3-8B79-37D633B846F1}">
                          <asvg:svgBlip xmlns:asvg="http://schemas.microsoft.com/office/drawing/2016/SVG/main" r:embed="rId17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3" name="TextBox 163"/>
                  <p:cNvSpPr txBox="1"/>
                  <p:nvPr/>
                </p:nvSpPr>
                <p:spPr>
                  <a:xfrm>
                    <a:off x="5448936" y="6760047"/>
                    <a:ext cx="595442" cy="122534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07"/>
                      </a:lnSpc>
                    </a:pPr>
                    <a:r>
                      <a:rPr lang="en-US" sz="700" spc="-10" dirty="0">
                        <a:solidFill>
                          <a:srgbClr val="121212"/>
                        </a:solidFill>
                        <a:latin typeface="DM Sans" pitchFamily="2" charset="0"/>
                      </a:rPr>
                      <a:t>20% Startups</a:t>
                    </a:r>
                  </a:p>
                </p:txBody>
              </p:sp>
              <p:sp>
                <p:nvSpPr>
                  <p:cNvPr id="164" name="TextBox 164"/>
                  <p:cNvSpPr txBox="1"/>
                  <p:nvPr/>
                </p:nvSpPr>
                <p:spPr>
                  <a:xfrm>
                    <a:off x="6273299" y="6760047"/>
                    <a:ext cx="487108" cy="12253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07"/>
                      </a:lnSpc>
                    </a:pPr>
                    <a:r>
                      <a:rPr lang="en-US" sz="700" spc="-10" dirty="0">
                        <a:solidFill>
                          <a:srgbClr val="121212"/>
                        </a:solidFill>
                        <a:latin typeface="DM Sans" pitchFamily="2" charset="0"/>
                      </a:rPr>
                      <a:t>10% Regime</a:t>
                    </a:r>
                  </a:p>
                </p:txBody>
              </p:sp>
              <p:sp>
                <p:nvSpPr>
                  <p:cNvPr id="165" name="TextBox 165"/>
                  <p:cNvSpPr txBox="1"/>
                  <p:nvPr/>
                </p:nvSpPr>
                <p:spPr>
                  <a:xfrm>
                    <a:off x="5448936" y="6586532"/>
                    <a:ext cx="595442" cy="122534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07"/>
                      </a:lnSpc>
                    </a:pPr>
                    <a:r>
                      <a:rPr lang="en-US" sz="700" spc="-10" dirty="0">
                        <a:solidFill>
                          <a:srgbClr val="121212"/>
                        </a:solidFill>
                        <a:latin typeface="DM Sans" pitchFamily="2" charset="0"/>
                      </a:rPr>
                      <a:t>40% SMEs</a:t>
                    </a:r>
                  </a:p>
                </p:txBody>
              </p:sp>
              <p:sp>
                <p:nvSpPr>
                  <p:cNvPr id="166" name="TextBox 166"/>
                  <p:cNvSpPr txBox="1"/>
                  <p:nvPr/>
                </p:nvSpPr>
                <p:spPr>
                  <a:xfrm>
                    <a:off x="6273299" y="6586532"/>
                    <a:ext cx="573942" cy="122534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07"/>
                      </a:lnSpc>
                    </a:pPr>
                    <a:r>
                      <a:rPr lang="en-US" sz="700" spc="-10" dirty="0">
                        <a:solidFill>
                          <a:srgbClr val="121212"/>
                        </a:solidFill>
                        <a:latin typeface="DM Sans" pitchFamily="2" charset="0"/>
                      </a:rPr>
                      <a:t>30% Entities</a:t>
                    </a:r>
                  </a:p>
                </p:txBody>
              </p:sp>
              <p:sp>
                <p:nvSpPr>
                  <p:cNvPr id="179" name="TextBox 179"/>
                  <p:cNvSpPr txBox="1"/>
                  <p:nvPr/>
                </p:nvSpPr>
                <p:spPr>
                  <a:xfrm>
                    <a:off x="5309887" y="4832128"/>
                    <a:ext cx="1599812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39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28" dirty="0">
                        <a:solidFill>
                          <a:srgbClr val="000000"/>
                        </a:solidFill>
                        <a:latin typeface="Space Grotesk SemiBold" pitchFamily="2" charset="0"/>
                      </a:rPr>
                      <a:t>Customer Segment</a:t>
                    </a:r>
                  </a:p>
                </p:txBody>
              </p: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1687C811-B3B7-5842-6470-3A8401AC754D}"/>
                    </a:ext>
                  </a:extLst>
                </p:cNvPr>
                <p:cNvGrpSpPr/>
                <p:nvPr/>
              </p:nvGrpSpPr>
              <p:grpSpPr>
                <a:xfrm>
                  <a:off x="2746841" y="4613053"/>
                  <a:ext cx="2066317" cy="2459107"/>
                  <a:chOff x="2746841" y="4613053"/>
                  <a:chExt cx="2066317" cy="2459107"/>
                </a:xfrm>
              </p:grpSpPr>
              <p:sp>
                <p:nvSpPr>
                  <p:cNvPr id="42" name="Freeform 42"/>
                  <p:cNvSpPr/>
                  <p:nvPr/>
                </p:nvSpPr>
                <p:spPr>
                  <a:xfrm>
                    <a:off x="2746841" y="4613053"/>
                    <a:ext cx="2066317" cy="2459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817" h="905442">
                        <a:moveTo>
                          <a:pt x="0" y="0"/>
                        </a:moveTo>
                        <a:lnTo>
                          <a:pt x="760817" y="0"/>
                        </a:lnTo>
                        <a:lnTo>
                          <a:pt x="760817" y="905442"/>
                        </a:lnTo>
                        <a:lnTo>
                          <a:pt x="0" y="905442"/>
                        </a:lnTo>
                        <a:close/>
                      </a:path>
                    </a:pathLst>
                  </a:custGeom>
                  <a:solidFill>
                    <a:srgbClr val="F3F7FF"/>
                  </a:solidFill>
                  <a:ln w="9525" cap="sq">
                    <a:solidFill>
                      <a:srgbClr val="F3F7FF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AutoShape 44"/>
                  <p:cNvSpPr/>
                  <p:nvPr/>
                </p:nvSpPr>
                <p:spPr>
                  <a:xfrm flipH="1">
                    <a:off x="3002047" y="5755554"/>
                    <a:ext cx="1555906" cy="0"/>
                  </a:xfrm>
                  <a:prstGeom prst="line">
                    <a:avLst/>
                  </a:prstGeom>
                  <a:ln w="9525" cap="flat">
                    <a:solidFill>
                      <a:srgbClr val="595959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AutoShape 45"/>
                  <p:cNvSpPr/>
                  <p:nvPr/>
                </p:nvSpPr>
                <p:spPr>
                  <a:xfrm flipH="1">
                    <a:off x="3002047" y="6389305"/>
                    <a:ext cx="1555906" cy="0"/>
                  </a:xfrm>
                  <a:prstGeom prst="line">
                    <a:avLst/>
                  </a:prstGeom>
                  <a:ln w="9525" cap="flat">
                    <a:solidFill>
                      <a:srgbClr val="595959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8" name="TextBox 178"/>
                  <p:cNvSpPr txBox="1"/>
                  <p:nvPr/>
                </p:nvSpPr>
                <p:spPr>
                  <a:xfrm>
                    <a:off x="3002047" y="4832128"/>
                    <a:ext cx="1470272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39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28" dirty="0">
                        <a:solidFill>
                          <a:srgbClr val="000000"/>
                        </a:solidFill>
                        <a:latin typeface="Space Grotesk SemiBold" pitchFamily="2" charset="0"/>
                      </a:rPr>
                      <a:t>Key Metrics</a:t>
                    </a:r>
                  </a:p>
                </p:txBody>
              </p:sp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5D336F98-6D12-0B6E-4C05-61C8F55C8DB7}"/>
                      </a:ext>
                    </a:extLst>
                  </p:cNvPr>
                  <p:cNvGrpSpPr/>
                  <p:nvPr/>
                </p:nvGrpSpPr>
                <p:grpSpPr>
                  <a:xfrm>
                    <a:off x="3016447" y="5252027"/>
                    <a:ext cx="1470272" cy="351847"/>
                    <a:chOff x="3016447" y="5241405"/>
                    <a:chExt cx="1470272" cy="351847"/>
                  </a:xfrm>
                </p:grpSpPr>
                <p:sp>
                  <p:nvSpPr>
                    <p:cNvPr id="180" name="TextBox 180"/>
                    <p:cNvSpPr txBox="1"/>
                    <p:nvPr/>
                  </p:nvSpPr>
                  <p:spPr>
                    <a:xfrm>
                      <a:off x="3020047" y="5470718"/>
                      <a:ext cx="1443511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Annual Gross Revenue in 2023</a:t>
                      </a:r>
                    </a:p>
                  </p:txBody>
                </p:sp>
                <p:sp>
                  <p:nvSpPr>
                    <p:cNvPr id="181" name="TextBox 181"/>
                    <p:cNvSpPr txBox="1"/>
                    <p:nvPr/>
                  </p:nvSpPr>
                  <p:spPr>
                    <a:xfrm>
                      <a:off x="3016447" y="5241405"/>
                      <a:ext cx="1470272" cy="22098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709"/>
                        </a:lnSpc>
                      </a:pPr>
                      <a:r>
                        <a:rPr lang="en-US" sz="1499" spc="-67" dirty="0">
                          <a:solidFill>
                            <a:srgbClr val="121212"/>
                          </a:solidFill>
                          <a:latin typeface="DM Sans SemiBold" pitchFamily="2" charset="0"/>
                        </a:rPr>
                        <a:t>$50,000,000</a:t>
                      </a:r>
                    </a:p>
                  </p:txBody>
                </p:sp>
              </p:grpSp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BE3D7D2B-A293-9B30-5F9E-216352E0AF15}"/>
                      </a:ext>
                    </a:extLst>
                  </p:cNvPr>
                  <p:cNvGrpSpPr/>
                  <p:nvPr/>
                </p:nvGrpSpPr>
                <p:grpSpPr>
                  <a:xfrm>
                    <a:off x="3016447" y="5907234"/>
                    <a:ext cx="1447111" cy="330391"/>
                    <a:chOff x="3016447" y="5901922"/>
                    <a:chExt cx="1447111" cy="330391"/>
                  </a:xfrm>
                </p:grpSpPr>
                <p:sp>
                  <p:nvSpPr>
                    <p:cNvPr id="182" name="TextBox 182"/>
                    <p:cNvSpPr txBox="1"/>
                    <p:nvPr/>
                  </p:nvSpPr>
                  <p:spPr>
                    <a:xfrm>
                      <a:off x="3020047" y="6109779"/>
                      <a:ext cx="595442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Profit Margin</a:t>
                      </a:r>
                    </a:p>
                  </p:txBody>
                </p:sp>
                <p:sp>
                  <p:nvSpPr>
                    <p:cNvPr id="183" name="TextBox 183"/>
                    <p:cNvSpPr txBox="1"/>
                    <p:nvPr/>
                  </p:nvSpPr>
                  <p:spPr>
                    <a:xfrm>
                      <a:off x="3868116" y="6109779"/>
                      <a:ext cx="595442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Market Share</a:t>
                      </a:r>
                    </a:p>
                  </p:txBody>
                </p:sp>
                <p:sp>
                  <p:nvSpPr>
                    <p:cNvPr id="184" name="TextBox 184"/>
                    <p:cNvSpPr txBox="1"/>
                    <p:nvPr/>
                  </p:nvSpPr>
                  <p:spPr>
                    <a:xfrm>
                      <a:off x="3016447" y="5901922"/>
                      <a:ext cx="547152" cy="22098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709"/>
                        </a:lnSpc>
                        <a:spcBef>
                          <a:spcPct val="0"/>
                        </a:spcBef>
                      </a:pPr>
                      <a:r>
                        <a:rPr lang="en-US" sz="1499" u="none" strike="noStrike" spc="-67" dirty="0">
                          <a:solidFill>
                            <a:srgbClr val="121212"/>
                          </a:solidFill>
                          <a:latin typeface="DM Sans SemiBold" pitchFamily="2" charset="0"/>
                        </a:rPr>
                        <a:t>15%</a:t>
                      </a:r>
                    </a:p>
                  </p:txBody>
                </p:sp>
                <p:sp>
                  <p:nvSpPr>
                    <p:cNvPr id="185" name="TextBox 185"/>
                    <p:cNvSpPr txBox="1"/>
                    <p:nvPr/>
                  </p:nvSpPr>
                  <p:spPr>
                    <a:xfrm>
                      <a:off x="3864516" y="5901922"/>
                      <a:ext cx="489483" cy="22098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709"/>
                        </a:lnSpc>
                        <a:spcBef>
                          <a:spcPct val="0"/>
                        </a:spcBef>
                      </a:pPr>
                      <a:r>
                        <a:rPr lang="en-US" sz="1499" u="none" strike="noStrike" spc="-67" dirty="0">
                          <a:solidFill>
                            <a:srgbClr val="121212"/>
                          </a:solidFill>
                          <a:latin typeface="DM Sans SemiBold" pitchFamily="2" charset="0"/>
                        </a:rPr>
                        <a:t>10%</a:t>
                      </a:r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2DE39AB6-9A43-5893-C184-145C309A42D2}"/>
                      </a:ext>
                    </a:extLst>
                  </p:cNvPr>
                  <p:cNvGrpSpPr/>
                  <p:nvPr/>
                </p:nvGrpSpPr>
                <p:grpSpPr>
                  <a:xfrm>
                    <a:off x="3016447" y="6540983"/>
                    <a:ext cx="1614144" cy="330391"/>
                    <a:chOff x="3016447" y="6540983"/>
                    <a:chExt cx="1614144" cy="330391"/>
                  </a:xfrm>
                </p:grpSpPr>
                <p:sp>
                  <p:nvSpPr>
                    <p:cNvPr id="186" name="TextBox 186"/>
                    <p:cNvSpPr txBox="1"/>
                    <p:nvPr/>
                  </p:nvSpPr>
                  <p:spPr>
                    <a:xfrm>
                      <a:off x="3020047" y="6748840"/>
                      <a:ext cx="750827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Customer</a:t>
                      </a:r>
                    </a:p>
                  </p:txBody>
                </p:sp>
                <p:sp>
                  <p:nvSpPr>
                    <p:cNvPr id="187" name="TextBox 187"/>
                    <p:cNvSpPr txBox="1"/>
                    <p:nvPr/>
                  </p:nvSpPr>
                  <p:spPr>
                    <a:xfrm>
                      <a:off x="3868116" y="6748840"/>
                      <a:ext cx="762475" cy="12253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007"/>
                        </a:lnSpc>
                      </a:pPr>
                      <a:r>
                        <a:rPr lang="en-US" sz="700" dirty="0">
                          <a:solidFill>
                            <a:srgbClr val="121212"/>
                          </a:solidFill>
                          <a:latin typeface="DM Sans" pitchFamily="2" charset="0"/>
                        </a:rPr>
                        <a:t>Retention Rate</a:t>
                      </a:r>
                    </a:p>
                  </p:txBody>
                </p:sp>
                <p:sp>
                  <p:nvSpPr>
                    <p:cNvPr id="188" name="TextBox 188"/>
                    <p:cNvSpPr txBox="1"/>
                    <p:nvPr/>
                  </p:nvSpPr>
                  <p:spPr>
                    <a:xfrm>
                      <a:off x="3016447" y="6540983"/>
                      <a:ext cx="474265" cy="22098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709"/>
                        </a:lnSpc>
                        <a:spcBef>
                          <a:spcPct val="0"/>
                        </a:spcBef>
                      </a:pPr>
                      <a:r>
                        <a:rPr lang="en-US" sz="1499" u="none" strike="noStrike" spc="-67" dirty="0">
                          <a:solidFill>
                            <a:srgbClr val="121212"/>
                          </a:solidFill>
                          <a:latin typeface="DM Sans SemiBold" pitchFamily="2" charset="0"/>
                        </a:rPr>
                        <a:t>50M</a:t>
                      </a:r>
                    </a:p>
                  </p:txBody>
                </p:sp>
                <p:sp>
                  <p:nvSpPr>
                    <p:cNvPr id="189" name="TextBox 189"/>
                    <p:cNvSpPr txBox="1"/>
                    <p:nvPr/>
                  </p:nvSpPr>
                  <p:spPr>
                    <a:xfrm>
                      <a:off x="3864516" y="6540983"/>
                      <a:ext cx="602642" cy="220980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l">
                        <a:lnSpc>
                          <a:spcPts val="1709"/>
                        </a:lnSpc>
                        <a:spcBef>
                          <a:spcPct val="0"/>
                        </a:spcBef>
                      </a:pPr>
                      <a:r>
                        <a:rPr lang="en-US" sz="1499" u="none" strike="noStrike" spc="-67" dirty="0">
                          <a:solidFill>
                            <a:srgbClr val="121212"/>
                          </a:solidFill>
                          <a:latin typeface="DM Sans SemiBold" pitchFamily="2" charset="0"/>
                        </a:rPr>
                        <a:t>90%</a:t>
                      </a:r>
                    </a:p>
                  </p:txBody>
                </p:sp>
              </p:grpSp>
            </p:grp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0ED5DFFD-0DA3-BD44-B358-EA8846B9CB48}"/>
                  </a:ext>
                </a:extLst>
              </p:cNvPr>
              <p:cNvGrpSpPr/>
              <p:nvPr/>
            </p:nvGrpSpPr>
            <p:grpSpPr>
              <a:xfrm>
                <a:off x="437524" y="1802729"/>
                <a:ext cx="6684658" cy="2400748"/>
                <a:chOff x="437524" y="1802729"/>
                <a:chExt cx="6684658" cy="2400748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368FE56-7DAE-CDB9-11CD-C919D1A52347}"/>
                    </a:ext>
                  </a:extLst>
                </p:cNvPr>
                <p:cNvGrpSpPr/>
                <p:nvPr/>
              </p:nvGrpSpPr>
              <p:grpSpPr>
                <a:xfrm>
                  <a:off x="2733182" y="1802729"/>
                  <a:ext cx="2093343" cy="2400748"/>
                  <a:chOff x="2733182" y="1802729"/>
                  <a:chExt cx="2093343" cy="2400748"/>
                </a:xfrm>
              </p:grpSpPr>
              <p:sp>
                <p:nvSpPr>
                  <p:cNvPr id="9" name="Freeform 9"/>
                  <p:cNvSpPr/>
                  <p:nvPr/>
                </p:nvSpPr>
                <p:spPr>
                  <a:xfrm>
                    <a:off x="2733182" y="1802729"/>
                    <a:ext cx="2093343" cy="240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0768" h="883954">
                        <a:moveTo>
                          <a:pt x="0" y="0"/>
                        </a:moveTo>
                        <a:lnTo>
                          <a:pt x="770768" y="0"/>
                        </a:lnTo>
                        <a:lnTo>
                          <a:pt x="770768" y="883954"/>
                        </a:lnTo>
                        <a:lnTo>
                          <a:pt x="0" y="883954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9525" cap="sq">
                    <a:solidFill>
                      <a:srgbClr val="595959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" name="AutoShape 26"/>
                  <p:cNvSpPr/>
                  <p:nvPr/>
                </p:nvSpPr>
                <p:spPr>
                  <a:xfrm flipH="1">
                    <a:off x="3002047" y="3003104"/>
                    <a:ext cx="1489593" cy="0"/>
                  </a:xfrm>
                  <a:prstGeom prst="line">
                    <a:avLst/>
                  </a:prstGeom>
                  <a:ln w="9525" cap="flat">
                    <a:solidFill>
                      <a:srgbClr val="595959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9" name="TextBox 169"/>
                  <p:cNvSpPr txBox="1"/>
                  <p:nvPr/>
                </p:nvSpPr>
                <p:spPr>
                  <a:xfrm>
                    <a:off x="3005647" y="2322409"/>
                    <a:ext cx="1532889" cy="45916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935"/>
                      </a:lnSpc>
                    </a:pPr>
                    <a:r>
                      <a:rPr lang="en-US" sz="700" dirty="0">
                        <a:solidFill>
                          <a:srgbClr val="121212"/>
                        </a:solidFill>
                        <a:latin typeface="DM Sans" pitchFamily="2" charset="0"/>
                      </a:rPr>
                      <a:t>Unceasing innovation propels success in a constantly shifting environment, fostering excellence, adaptability, and resilience</a:t>
                    </a:r>
                  </a:p>
                </p:txBody>
              </p:sp>
              <p:sp>
                <p:nvSpPr>
                  <p:cNvPr id="170" name="TextBox 170"/>
                  <p:cNvSpPr txBox="1"/>
                  <p:nvPr/>
                </p:nvSpPr>
                <p:spPr>
                  <a:xfrm>
                    <a:off x="3005647" y="3489435"/>
                    <a:ext cx="1624944" cy="45916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35"/>
                      </a:lnSpc>
                    </a:pPr>
                    <a:r>
                      <a:rPr lang="en-US" sz="700" u="none" strike="noStrike" dirty="0">
                        <a:solidFill>
                          <a:srgbClr val="121212"/>
                        </a:solidFill>
                        <a:latin typeface="DM Sans" pitchFamily="2" charset="0"/>
                      </a:rPr>
                      <a:t>Revamping technology to unleash limitless possibilities and drive perpetual advancement, our vision leads groundbreaking innovation</a:t>
                    </a:r>
                  </a:p>
                </p:txBody>
              </p:sp>
              <p:sp>
                <p:nvSpPr>
                  <p:cNvPr id="171" name="TextBox 171"/>
                  <p:cNvSpPr txBox="1"/>
                  <p:nvPr/>
                </p:nvSpPr>
                <p:spPr>
                  <a:xfrm>
                    <a:off x="3002047" y="2040864"/>
                    <a:ext cx="1122473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39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28" dirty="0">
                        <a:solidFill>
                          <a:srgbClr val="000000"/>
                        </a:solidFill>
                        <a:latin typeface="Space Grotesk SemiBold" pitchFamily="2" charset="0"/>
                      </a:rPr>
                      <a:t>Mission</a:t>
                    </a:r>
                  </a:p>
                </p:txBody>
              </p:sp>
              <p:sp>
                <p:nvSpPr>
                  <p:cNvPr id="176" name="TextBox 176"/>
                  <p:cNvSpPr txBox="1"/>
                  <p:nvPr/>
                </p:nvSpPr>
                <p:spPr>
                  <a:xfrm>
                    <a:off x="3002047" y="3207891"/>
                    <a:ext cx="948530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39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28" dirty="0">
                        <a:solidFill>
                          <a:srgbClr val="000000"/>
                        </a:solidFill>
                        <a:latin typeface="Space Grotesk SemiBold" pitchFamily="2" charset="0"/>
                      </a:rPr>
                      <a:t>Vision</a:t>
                    </a:r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7960FEB8-D065-20F3-DE62-8AA1508D1373}"/>
                    </a:ext>
                  </a:extLst>
                </p:cNvPr>
                <p:cNvGrpSpPr/>
                <p:nvPr/>
              </p:nvGrpSpPr>
              <p:grpSpPr>
                <a:xfrm>
                  <a:off x="5028839" y="1802729"/>
                  <a:ext cx="2093343" cy="2400748"/>
                  <a:chOff x="5028839" y="1802729"/>
                  <a:chExt cx="2093343" cy="2400748"/>
                </a:xfrm>
              </p:grpSpPr>
              <p:sp>
                <p:nvSpPr>
                  <p:cNvPr id="21" name="Freeform 21"/>
                  <p:cNvSpPr/>
                  <p:nvPr/>
                </p:nvSpPr>
                <p:spPr>
                  <a:xfrm>
                    <a:off x="5028839" y="1802729"/>
                    <a:ext cx="2093343" cy="240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0768" h="883954">
                        <a:moveTo>
                          <a:pt x="0" y="0"/>
                        </a:moveTo>
                        <a:lnTo>
                          <a:pt x="770768" y="0"/>
                        </a:lnTo>
                        <a:lnTo>
                          <a:pt x="770768" y="883954"/>
                        </a:lnTo>
                        <a:lnTo>
                          <a:pt x="0" y="883954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9525" cap="sq">
                    <a:solidFill>
                      <a:srgbClr val="595959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Freeform 31"/>
                  <p:cNvSpPr/>
                  <p:nvPr/>
                </p:nvSpPr>
                <p:spPr>
                  <a:xfrm>
                    <a:off x="5336365" y="3431858"/>
                    <a:ext cx="168435" cy="168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solidFill>
                    <a:srgbClr val="BAD2FF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" name="Freeform 34"/>
                  <p:cNvSpPr/>
                  <p:nvPr/>
                </p:nvSpPr>
                <p:spPr>
                  <a:xfrm>
                    <a:off x="6183718" y="3431858"/>
                    <a:ext cx="168435" cy="168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solidFill>
                    <a:srgbClr val="BAD2FF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" name="Freeform 36"/>
                  <p:cNvSpPr/>
                  <p:nvPr/>
                </p:nvSpPr>
                <p:spPr>
                  <a:xfrm>
                    <a:off x="5358244" y="3298379"/>
                    <a:ext cx="246742" cy="274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989" h="365543">
                        <a:moveTo>
                          <a:pt x="0" y="0"/>
                        </a:moveTo>
                        <a:lnTo>
                          <a:pt x="328989" y="0"/>
                        </a:lnTo>
                        <a:lnTo>
                          <a:pt x="328989" y="365543"/>
                        </a:lnTo>
                        <a:lnTo>
                          <a:pt x="0" y="3655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8">
                      <a:extLst>
                        <a:ext uri="{96DAC541-7B7A-43D3-8B79-37D633B846F1}">
                          <asvg:svgBlip xmlns:asvg="http://schemas.microsoft.com/office/drawing/2016/SVG/main" r:embed="rId19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" name="Freeform 37"/>
                  <p:cNvSpPr/>
                  <p:nvPr/>
                </p:nvSpPr>
                <p:spPr>
                  <a:xfrm>
                    <a:off x="6213575" y="3359206"/>
                    <a:ext cx="254006" cy="201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675" h="269092">
                        <a:moveTo>
                          <a:pt x="0" y="0"/>
                        </a:moveTo>
                        <a:lnTo>
                          <a:pt x="338675" y="0"/>
                        </a:lnTo>
                        <a:lnTo>
                          <a:pt x="338675" y="269093"/>
                        </a:lnTo>
                        <a:lnTo>
                          <a:pt x="0" y="26909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0">
                      <a:extLst>
                        <a:ext uri="{96DAC541-7B7A-43D3-8B79-37D633B846F1}">
                          <asvg:svgBlip xmlns:asvg="http://schemas.microsoft.com/office/drawing/2016/SVG/main" r:embed="rId21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" name="TextBox 38"/>
                  <p:cNvSpPr txBox="1"/>
                  <p:nvPr/>
                </p:nvSpPr>
                <p:spPr>
                  <a:xfrm>
                    <a:off x="6186480" y="3675992"/>
                    <a:ext cx="660761" cy="22833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892"/>
                      </a:lnSpc>
                    </a:pPr>
                    <a:r>
                      <a:rPr lang="en-US" sz="700" u="none" strike="noStrike" dirty="0">
                        <a:solidFill>
                          <a:srgbClr val="121212"/>
                        </a:solidFill>
                        <a:latin typeface="DM Sans" pitchFamily="2" charset="0"/>
                      </a:rPr>
                      <a:t>Data Analysis Solutions</a:t>
                    </a:r>
                  </a:p>
                </p:txBody>
              </p:sp>
              <p:sp>
                <p:nvSpPr>
                  <p:cNvPr id="39" name="TextBox 39"/>
                  <p:cNvSpPr txBox="1"/>
                  <p:nvPr/>
                </p:nvSpPr>
                <p:spPr>
                  <a:xfrm>
                    <a:off x="5336365" y="3675992"/>
                    <a:ext cx="660761" cy="22833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892"/>
                      </a:lnSpc>
                    </a:pPr>
                    <a:r>
                      <a:rPr lang="en-US" sz="700" u="none" strike="noStrike" dirty="0">
                        <a:solidFill>
                          <a:srgbClr val="121212"/>
                        </a:solidFill>
                        <a:latin typeface="DM Sans" pitchFamily="2" charset="0"/>
                      </a:rPr>
                      <a:t>TechPro Software</a:t>
                    </a:r>
                  </a:p>
                </p:txBody>
              </p:sp>
              <p:sp>
                <p:nvSpPr>
                  <p:cNvPr id="154" name="Freeform 154"/>
                  <p:cNvSpPr/>
                  <p:nvPr/>
                </p:nvSpPr>
                <p:spPr>
                  <a:xfrm>
                    <a:off x="5336365" y="2558885"/>
                    <a:ext cx="168435" cy="168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solidFill>
                    <a:srgbClr val="BAD2FF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7" name="Freeform 157"/>
                  <p:cNvSpPr/>
                  <p:nvPr/>
                </p:nvSpPr>
                <p:spPr>
                  <a:xfrm>
                    <a:off x="6183719" y="2558885"/>
                    <a:ext cx="168435" cy="168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solidFill>
                    <a:srgbClr val="BAD2FF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9" name="Freeform 159"/>
                  <p:cNvSpPr/>
                  <p:nvPr/>
                </p:nvSpPr>
                <p:spPr>
                  <a:xfrm>
                    <a:off x="5360423" y="2443545"/>
                    <a:ext cx="246742" cy="259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42" h="259480">
                        <a:moveTo>
                          <a:pt x="0" y="0"/>
                        </a:moveTo>
                        <a:lnTo>
                          <a:pt x="246742" y="0"/>
                        </a:lnTo>
                        <a:lnTo>
                          <a:pt x="246742" y="259480"/>
                        </a:lnTo>
                        <a:lnTo>
                          <a:pt x="0" y="259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2">
                      <a:extLs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0" name="TextBox 160"/>
                  <p:cNvSpPr txBox="1"/>
                  <p:nvPr/>
                </p:nvSpPr>
                <p:spPr>
                  <a:xfrm>
                    <a:off x="5336365" y="2832094"/>
                    <a:ext cx="563067" cy="22833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892"/>
                      </a:lnSpc>
                    </a:pPr>
                    <a:r>
                      <a:rPr lang="en-US" sz="700" u="none" strike="noStrike" dirty="0">
                        <a:solidFill>
                          <a:srgbClr val="121212"/>
                        </a:solidFill>
                        <a:latin typeface="DM Sans" pitchFamily="2" charset="0"/>
                      </a:rPr>
                      <a:t>Cloud Solutions</a:t>
                    </a:r>
                  </a:p>
                </p:txBody>
              </p:sp>
              <p:sp>
                <p:nvSpPr>
                  <p:cNvPr id="161" name="TextBox 161"/>
                  <p:cNvSpPr txBox="1"/>
                  <p:nvPr/>
                </p:nvSpPr>
                <p:spPr>
                  <a:xfrm>
                    <a:off x="6186480" y="2832094"/>
                    <a:ext cx="660761" cy="22833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892"/>
                      </a:lnSpc>
                    </a:pPr>
                    <a:r>
                      <a:rPr lang="en-US" sz="700" u="none" strike="noStrike" dirty="0">
                        <a:solidFill>
                          <a:srgbClr val="121212"/>
                        </a:solidFill>
                        <a:latin typeface="DM Sans" pitchFamily="2" charset="0"/>
                      </a:rPr>
                      <a:t>IT Security Services</a:t>
                    </a:r>
                  </a:p>
                </p:txBody>
              </p:sp>
              <p:sp>
                <p:nvSpPr>
                  <p:cNvPr id="175" name="TextBox 175"/>
                  <p:cNvSpPr txBox="1"/>
                  <p:nvPr/>
                </p:nvSpPr>
                <p:spPr>
                  <a:xfrm>
                    <a:off x="5309887" y="2040864"/>
                    <a:ext cx="1673690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39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28" dirty="0">
                        <a:solidFill>
                          <a:srgbClr val="000000"/>
                        </a:solidFill>
                        <a:latin typeface="Space Grotesk SemiBold" pitchFamily="2" charset="0"/>
                      </a:rPr>
                      <a:t>Product &amp; Services</a:t>
                    </a:r>
                  </a:p>
                </p:txBody>
              </p:sp>
              <p:sp>
                <p:nvSpPr>
                  <p:cNvPr id="200" name="Freeform 200"/>
                  <p:cNvSpPr/>
                  <p:nvPr/>
                </p:nvSpPr>
                <p:spPr>
                  <a:xfrm>
                    <a:off x="6213576" y="2450439"/>
                    <a:ext cx="246600" cy="246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600" h="246600">
                        <a:moveTo>
                          <a:pt x="0" y="0"/>
                        </a:moveTo>
                        <a:lnTo>
                          <a:pt x="246600" y="0"/>
                        </a:lnTo>
                        <a:lnTo>
                          <a:pt x="246600" y="246600"/>
                        </a:lnTo>
                        <a:lnTo>
                          <a:pt x="0" y="246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4">
                      <a:extLst>
                        <a:ext uri="{96DAC541-7B7A-43D3-8B79-37D633B846F1}">
                          <asvg:svgBlip xmlns:asvg="http://schemas.microsoft.com/office/drawing/2016/SVG/main" r:embed="rId25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B653DD99-7C2F-A71C-DFCC-245E6FBB340B}"/>
                    </a:ext>
                  </a:extLst>
                </p:cNvPr>
                <p:cNvGrpSpPr/>
                <p:nvPr/>
              </p:nvGrpSpPr>
              <p:grpSpPr>
                <a:xfrm>
                  <a:off x="437524" y="1802729"/>
                  <a:ext cx="2093343" cy="2400748"/>
                  <a:chOff x="437524" y="1802729"/>
                  <a:chExt cx="2093343" cy="2400748"/>
                </a:xfrm>
              </p:grpSpPr>
              <p:sp>
                <p:nvSpPr>
                  <p:cNvPr id="6" name="Freeform 6"/>
                  <p:cNvSpPr/>
                  <p:nvPr/>
                </p:nvSpPr>
                <p:spPr>
                  <a:xfrm>
                    <a:off x="437524" y="1802729"/>
                    <a:ext cx="2093343" cy="240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0768" h="883954">
                        <a:moveTo>
                          <a:pt x="0" y="0"/>
                        </a:moveTo>
                        <a:lnTo>
                          <a:pt x="770768" y="0"/>
                        </a:lnTo>
                        <a:lnTo>
                          <a:pt x="770768" y="883954"/>
                        </a:lnTo>
                        <a:lnTo>
                          <a:pt x="0" y="883954"/>
                        </a:lnTo>
                        <a:close/>
                      </a:path>
                    </a:pathLst>
                  </a:custGeom>
                  <a:solidFill>
                    <a:srgbClr val="121212"/>
                  </a:solidFill>
                  <a:ln w="9525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8" name="Freeform 28"/>
                  <p:cNvSpPr/>
                  <p:nvPr/>
                </p:nvSpPr>
                <p:spPr>
                  <a:xfrm rot="-5400000">
                    <a:off x="744574" y="2009468"/>
                    <a:ext cx="685009" cy="7865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009" h="786545">
                        <a:moveTo>
                          <a:pt x="0" y="0"/>
                        </a:moveTo>
                        <a:lnTo>
                          <a:pt x="685008" y="0"/>
                        </a:lnTo>
                        <a:lnTo>
                          <a:pt x="685008" y="786545"/>
                        </a:lnTo>
                        <a:lnTo>
                          <a:pt x="0" y="7865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6">
                      <a:extLst>
                        <a:ext uri="{96DAC541-7B7A-43D3-8B79-37D633B846F1}">
                          <asvg:svgBlip xmlns:asvg="http://schemas.microsoft.com/office/drawing/2016/SVG/main" r:embed="rId27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7" name="TextBox 167"/>
                  <p:cNvSpPr txBox="1"/>
                  <p:nvPr/>
                </p:nvSpPr>
                <p:spPr>
                  <a:xfrm>
                    <a:off x="693806" y="3272798"/>
                    <a:ext cx="1410726" cy="13144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30"/>
                      </a:lnSpc>
                    </a:pPr>
                    <a:r>
                      <a:rPr lang="en-US" sz="700" dirty="0">
                        <a:solidFill>
                          <a:srgbClr val="FFFFFF"/>
                        </a:solidFill>
                        <a:latin typeface="DM Sans Medium" pitchFamily="2" charset="0"/>
                      </a:rPr>
                      <a:t>Founding Year: </a:t>
                    </a:r>
                    <a:r>
                      <a:rPr lang="en-US" sz="700" dirty="0">
                        <a:solidFill>
                          <a:srgbClr val="FFFFFF"/>
                        </a:solidFill>
                        <a:latin typeface="DM Sans Light" pitchFamily="2" charset="0"/>
                      </a:rPr>
                      <a:t>2010</a:t>
                    </a:r>
                  </a:p>
                </p:txBody>
              </p:sp>
              <p:sp>
                <p:nvSpPr>
                  <p:cNvPr id="168" name="TextBox 168"/>
                  <p:cNvSpPr txBox="1"/>
                  <p:nvPr/>
                </p:nvSpPr>
                <p:spPr>
                  <a:xfrm>
                    <a:off x="693806" y="2973845"/>
                    <a:ext cx="1323373" cy="18097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39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28" dirty="0">
                        <a:solidFill>
                          <a:srgbClr val="FFFFFF"/>
                        </a:solidFill>
                        <a:latin typeface="Space Grotesk SemiBold" pitchFamily="2" charset="0"/>
                      </a:rPr>
                      <a:t>Key Information</a:t>
                    </a:r>
                  </a:p>
                </p:txBody>
              </p:sp>
              <p:sp>
                <p:nvSpPr>
                  <p:cNvPr id="33" name="TextBox 167">
                    <a:extLst>
                      <a:ext uri="{FF2B5EF4-FFF2-40B4-BE49-F238E27FC236}">
                        <a16:creationId xmlns:a16="http://schemas.microsoft.com/office/drawing/2014/main" id="{9A60AD3D-3340-345C-9CF2-15B8A3BDA381}"/>
                      </a:ext>
                    </a:extLst>
                  </p:cNvPr>
                  <p:cNvSpPr txBox="1"/>
                  <p:nvPr/>
                </p:nvSpPr>
                <p:spPr>
                  <a:xfrm>
                    <a:off x="693806" y="3414039"/>
                    <a:ext cx="1410726" cy="13144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30"/>
                      </a:lnSpc>
                    </a:pPr>
                    <a:r>
                      <a:rPr lang="en-US" sz="700" dirty="0">
                        <a:solidFill>
                          <a:srgbClr val="FFFFFF"/>
                        </a:solidFill>
                        <a:latin typeface="DM Sans Medium" pitchFamily="2" charset="0"/>
                      </a:rPr>
                      <a:t>Founder/CEO:</a:t>
                    </a:r>
                    <a:r>
                      <a:rPr lang="en-US" sz="700" dirty="0">
                        <a:solidFill>
                          <a:srgbClr val="FFFFFF"/>
                        </a:solidFill>
                        <a:latin typeface="DM Sans Light" pitchFamily="2" charset="0"/>
                      </a:rPr>
                      <a:t> John Doe</a:t>
                    </a:r>
                  </a:p>
                </p:txBody>
              </p:sp>
              <p:sp>
                <p:nvSpPr>
                  <p:cNvPr id="41" name="TextBox 167">
                    <a:extLst>
                      <a:ext uri="{FF2B5EF4-FFF2-40B4-BE49-F238E27FC236}">
                        <a16:creationId xmlns:a16="http://schemas.microsoft.com/office/drawing/2014/main" id="{66264291-2396-45AB-FE8B-838E0F4C8CC8}"/>
                      </a:ext>
                    </a:extLst>
                  </p:cNvPr>
                  <p:cNvSpPr txBox="1"/>
                  <p:nvPr/>
                </p:nvSpPr>
                <p:spPr>
                  <a:xfrm>
                    <a:off x="693806" y="3555280"/>
                    <a:ext cx="1410726" cy="13144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30"/>
                      </a:lnSpc>
                    </a:pPr>
                    <a:r>
                      <a:rPr lang="en-US" sz="700" dirty="0">
                        <a:solidFill>
                          <a:srgbClr val="FFFFFF"/>
                        </a:solidFill>
                        <a:latin typeface="DM Sans Medium" pitchFamily="2" charset="0"/>
                      </a:rPr>
                      <a:t>Location:</a:t>
                    </a:r>
                    <a:r>
                      <a:rPr lang="en-US" sz="700" dirty="0">
                        <a:solidFill>
                          <a:srgbClr val="FFFFFF"/>
                        </a:solidFill>
                        <a:latin typeface="DM Sans Light" pitchFamily="2" charset="0"/>
                      </a:rPr>
                      <a:t> San Francisco, USA</a:t>
                    </a:r>
                  </a:p>
                </p:txBody>
              </p:sp>
              <p:sp>
                <p:nvSpPr>
                  <p:cNvPr id="51" name="TextBox 167">
                    <a:extLst>
                      <a:ext uri="{FF2B5EF4-FFF2-40B4-BE49-F238E27FC236}">
                        <a16:creationId xmlns:a16="http://schemas.microsoft.com/office/drawing/2014/main" id="{C4AB9613-5AFF-CD0A-9754-0EF2439C3A69}"/>
                      </a:ext>
                    </a:extLst>
                  </p:cNvPr>
                  <p:cNvSpPr txBox="1"/>
                  <p:nvPr/>
                </p:nvSpPr>
                <p:spPr>
                  <a:xfrm>
                    <a:off x="693806" y="3696521"/>
                    <a:ext cx="1410726" cy="13144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30"/>
                      </a:lnSpc>
                    </a:pPr>
                    <a:r>
                      <a:rPr lang="en-US" sz="700" dirty="0">
                        <a:solidFill>
                          <a:srgbClr val="FFFFFF"/>
                        </a:solidFill>
                        <a:latin typeface="DM Sans Medium" pitchFamily="2" charset="0"/>
                      </a:rPr>
                      <a:t>Industry:</a:t>
                    </a:r>
                    <a:r>
                      <a:rPr lang="en-US" sz="700" dirty="0">
                        <a:solidFill>
                          <a:srgbClr val="FFFFFF"/>
                        </a:solidFill>
                        <a:latin typeface="DM Sans Light" pitchFamily="2" charset="0"/>
                      </a:rPr>
                      <a:t> Information Science</a:t>
                    </a:r>
                  </a:p>
                </p:txBody>
              </p:sp>
              <p:sp>
                <p:nvSpPr>
                  <p:cNvPr id="52" name="TextBox 167">
                    <a:extLst>
                      <a:ext uri="{FF2B5EF4-FFF2-40B4-BE49-F238E27FC236}">
                        <a16:creationId xmlns:a16="http://schemas.microsoft.com/office/drawing/2014/main" id="{2DB9F810-271D-D081-8EAE-74CA7047CA6F}"/>
                      </a:ext>
                    </a:extLst>
                  </p:cNvPr>
                  <p:cNvSpPr txBox="1"/>
                  <p:nvPr/>
                </p:nvSpPr>
                <p:spPr>
                  <a:xfrm>
                    <a:off x="693806" y="3837761"/>
                    <a:ext cx="1410726" cy="13144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30"/>
                      </a:lnSpc>
                    </a:pPr>
                    <a:r>
                      <a:rPr lang="en-US" sz="700" dirty="0">
                        <a:solidFill>
                          <a:srgbClr val="FFFFFF"/>
                        </a:solidFill>
                        <a:latin typeface="DM Sans Medium" pitchFamily="2" charset="0"/>
                      </a:rPr>
                      <a:t>Employees:</a:t>
                    </a:r>
                    <a:r>
                      <a:rPr lang="en-US" sz="700" dirty="0">
                        <a:solidFill>
                          <a:srgbClr val="FFFFFF"/>
                        </a:solidFill>
                        <a:latin typeface="DM Sans Light" pitchFamily="2" charset="0"/>
                      </a:rPr>
                      <a:t> 250</a:t>
                    </a:r>
                  </a:p>
                </p:txBody>
              </p:sp>
            </p:grp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34092B38-39EB-C839-672B-FCCC809C9585}"/>
                  </a:ext>
                </a:extLst>
              </p:cNvPr>
              <p:cNvGrpSpPr/>
              <p:nvPr/>
            </p:nvGrpSpPr>
            <p:grpSpPr>
              <a:xfrm>
                <a:off x="437524" y="9060378"/>
                <a:ext cx="6695458" cy="811915"/>
                <a:chOff x="437524" y="9060378"/>
                <a:chExt cx="6695458" cy="811915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1E434F45-EE8F-005B-48EB-1F77469EDCA9}"/>
                    </a:ext>
                  </a:extLst>
                </p:cNvPr>
                <p:cNvGrpSpPr/>
                <p:nvPr/>
              </p:nvGrpSpPr>
              <p:grpSpPr>
                <a:xfrm>
                  <a:off x="437524" y="9060378"/>
                  <a:ext cx="6683620" cy="811915"/>
                  <a:chOff x="437524" y="9042710"/>
                  <a:chExt cx="6683620" cy="811915"/>
                </a:xfrm>
              </p:grpSpPr>
              <p:sp>
                <p:nvSpPr>
                  <p:cNvPr id="15" name="Freeform 15"/>
                  <p:cNvSpPr/>
                  <p:nvPr/>
                </p:nvSpPr>
                <p:spPr>
                  <a:xfrm>
                    <a:off x="437524" y="9042710"/>
                    <a:ext cx="6683620" cy="8119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0905" h="298947">
                        <a:moveTo>
                          <a:pt x="0" y="0"/>
                        </a:moveTo>
                        <a:lnTo>
                          <a:pt x="2460905" y="0"/>
                        </a:lnTo>
                        <a:lnTo>
                          <a:pt x="2460905" y="298947"/>
                        </a:lnTo>
                        <a:lnTo>
                          <a:pt x="0" y="298947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9525" cap="sq">
                    <a:solidFill>
                      <a:srgbClr val="595959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AutoShape 46"/>
                  <p:cNvSpPr/>
                  <p:nvPr/>
                </p:nvSpPr>
                <p:spPr>
                  <a:xfrm flipV="1">
                    <a:off x="2033108" y="9042710"/>
                    <a:ext cx="0" cy="811915"/>
                  </a:xfrm>
                  <a:prstGeom prst="line">
                    <a:avLst/>
                  </a:prstGeom>
                  <a:ln w="9525" cap="flat">
                    <a:solidFill>
                      <a:srgbClr val="595959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AutoShape 47"/>
                  <p:cNvSpPr/>
                  <p:nvPr/>
                </p:nvSpPr>
                <p:spPr>
                  <a:xfrm flipV="1">
                    <a:off x="3599702" y="9042710"/>
                    <a:ext cx="0" cy="811915"/>
                  </a:xfrm>
                  <a:prstGeom prst="line">
                    <a:avLst/>
                  </a:prstGeom>
                  <a:ln w="9525" cap="flat">
                    <a:solidFill>
                      <a:srgbClr val="595959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8" name="AutoShape 48"/>
                  <p:cNvSpPr/>
                  <p:nvPr/>
                </p:nvSpPr>
                <p:spPr>
                  <a:xfrm flipV="1">
                    <a:off x="5360423" y="9042710"/>
                    <a:ext cx="0" cy="811915"/>
                  </a:xfrm>
                  <a:prstGeom prst="line">
                    <a:avLst/>
                  </a:prstGeom>
                  <a:ln w="9525" cap="flat">
                    <a:solidFill>
                      <a:srgbClr val="595959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9" name="AutoShape 49"/>
                  <p:cNvSpPr/>
                  <p:nvPr/>
                </p:nvSpPr>
                <p:spPr>
                  <a:xfrm flipV="1">
                    <a:off x="3716648" y="9042710"/>
                    <a:ext cx="0" cy="811915"/>
                  </a:xfrm>
                  <a:prstGeom prst="line">
                    <a:avLst/>
                  </a:prstGeom>
                  <a:ln w="9525" cap="flat">
                    <a:solidFill>
                      <a:srgbClr val="595959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" name="AutoShape 50"/>
                  <p:cNvSpPr/>
                  <p:nvPr/>
                </p:nvSpPr>
                <p:spPr>
                  <a:xfrm flipV="1">
                    <a:off x="5477370" y="9042710"/>
                    <a:ext cx="0" cy="811915"/>
                  </a:xfrm>
                  <a:prstGeom prst="line">
                    <a:avLst/>
                  </a:prstGeom>
                  <a:ln w="9525" cap="flat">
                    <a:solidFill>
                      <a:srgbClr val="595959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8A50222D-A20E-E820-85FB-6C4DEE8DCEBE}"/>
                    </a:ext>
                  </a:extLst>
                </p:cNvPr>
                <p:cNvGrpSpPr/>
                <p:nvPr/>
              </p:nvGrpSpPr>
              <p:grpSpPr>
                <a:xfrm>
                  <a:off x="3840434" y="9182482"/>
                  <a:ext cx="571708" cy="567707"/>
                  <a:chOff x="3840434" y="9167553"/>
                  <a:chExt cx="571708" cy="567707"/>
                </a:xfrm>
              </p:grpSpPr>
              <p:sp>
                <p:nvSpPr>
                  <p:cNvPr id="93" name="Freeform 93"/>
                  <p:cNvSpPr>
                    <a:spLocks/>
                  </p:cNvSpPr>
                  <p:nvPr/>
                </p:nvSpPr>
                <p:spPr>
                  <a:xfrm>
                    <a:off x="3840434" y="9167553"/>
                    <a:ext cx="571708" cy="567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8529" h="812800">
                        <a:moveTo>
                          <a:pt x="0" y="0"/>
                        </a:moveTo>
                        <a:lnTo>
                          <a:pt x="818529" y="0"/>
                        </a:lnTo>
                        <a:lnTo>
                          <a:pt x="818529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blipFill>
                    <a:blip r:embed="rId28"/>
                    <a:stretch>
                      <a:fillRect t="-8418" b="-29769"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5" name="Freeform 95"/>
                  <p:cNvSpPr>
                    <a:spLocks/>
                  </p:cNvSpPr>
                  <p:nvPr/>
                </p:nvSpPr>
                <p:spPr>
                  <a:xfrm>
                    <a:off x="3840434" y="9167553"/>
                    <a:ext cx="571708" cy="567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solidFill>
                    <a:srgbClr val="689CFF">
                      <a:alpha val="17647"/>
                    </a:srgbClr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2F5C146C-F765-F772-A39C-9BE156723BA9}"/>
                    </a:ext>
                  </a:extLst>
                </p:cNvPr>
                <p:cNvGrpSpPr/>
                <p:nvPr/>
              </p:nvGrpSpPr>
              <p:grpSpPr>
                <a:xfrm>
                  <a:off x="5604044" y="9185252"/>
                  <a:ext cx="566130" cy="562168"/>
                  <a:chOff x="5604044" y="9170322"/>
                  <a:chExt cx="566130" cy="562168"/>
                </a:xfrm>
              </p:grpSpPr>
              <p:sp>
                <p:nvSpPr>
                  <p:cNvPr id="98" name="Freeform 98"/>
                  <p:cNvSpPr>
                    <a:spLocks/>
                  </p:cNvSpPr>
                  <p:nvPr/>
                </p:nvSpPr>
                <p:spPr>
                  <a:xfrm>
                    <a:off x="5604044" y="9170322"/>
                    <a:ext cx="566130" cy="5621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8529" h="812800">
                        <a:moveTo>
                          <a:pt x="0" y="0"/>
                        </a:moveTo>
                        <a:lnTo>
                          <a:pt x="818529" y="0"/>
                        </a:lnTo>
                        <a:lnTo>
                          <a:pt x="818529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blipFill>
                    <a:blip r:embed="rId29"/>
                    <a:stretch>
                      <a:fillRect l="-27231" t="-44163" r="-14576" b="-69913"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0" name="Freeform 100"/>
                  <p:cNvSpPr>
                    <a:spLocks/>
                  </p:cNvSpPr>
                  <p:nvPr/>
                </p:nvSpPr>
                <p:spPr>
                  <a:xfrm>
                    <a:off x="5604044" y="9170322"/>
                    <a:ext cx="566130" cy="5621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solidFill>
                    <a:srgbClr val="689CFF">
                      <a:alpha val="17647"/>
                    </a:srgbClr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73" name="TextBox 173"/>
                <p:cNvSpPr txBox="1"/>
                <p:nvPr/>
              </p:nvSpPr>
              <p:spPr>
                <a:xfrm>
                  <a:off x="688659" y="9285360"/>
                  <a:ext cx="1339652" cy="3619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39"/>
                    </a:lnSpc>
                    <a:spcBef>
                      <a:spcPct val="0"/>
                    </a:spcBef>
                  </a:pPr>
                  <a:r>
                    <a:rPr lang="en-US" sz="1199" u="none" strike="noStrike" spc="-28" dirty="0">
                      <a:solidFill>
                        <a:srgbClr val="000000"/>
                      </a:solidFill>
                      <a:latin typeface="Space Grotesk SemiBold" pitchFamily="2" charset="0"/>
                    </a:rPr>
                    <a:t>Management Team</a:t>
                  </a:r>
                </a:p>
              </p:txBody>
            </p: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13930E34-C18B-EE89-4B16-87DE0FD6F5B8}"/>
                    </a:ext>
                  </a:extLst>
                </p:cNvPr>
                <p:cNvGrpSpPr/>
                <p:nvPr/>
              </p:nvGrpSpPr>
              <p:grpSpPr>
                <a:xfrm>
                  <a:off x="2819227" y="9284622"/>
                  <a:ext cx="682277" cy="363427"/>
                  <a:chOff x="2819227" y="9284622"/>
                  <a:chExt cx="682277" cy="363427"/>
                </a:xfrm>
              </p:grpSpPr>
              <p:sp>
                <p:nvSpPr>
                  <p:cNvPr id="190" name="TextBox 190"/>
                  <p:cNvSpPr txBox="1"/>
                  <p:nvPr/>
                </p:nvSpPr>
                <p:spPr>
                  <a:xfrm>
                    <a:off x="2819227" y="9284622"/>
                    <a:ext cx="581673" cy="15869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88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121212"/>
                        </a:solidFill>
                        <a:latin typeface="DM Sans SemiBold" pitchFamily="2" charset="0"/>
                      </a:rPr>
                      <a:t>John Doe</a:t>
                    </a:r>
                  </a:p>
                </p:txBody>
              </p:sp>
              <p:sp>
                <p:nvSpPr>
                  <p:cNvPr id="193" name="TextBox 193"/>
                  <p:cNvSpPr txBox="1"/>
                  <p:nvPr/>
                </p:nvSpPr>
                <p:spPr>
                  <a:xfrm>
                    <a:off x="2819227" y="9461961"/>
                    <a:ext cx="682277" cy="1860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5"/>
                      </a:lnSpc>
                    </a:pPr>
                    <a:r>
                      <a:rPr lang="en-US" sz="600" dirty="0">
                        <a:solidFill>
                          <a:srgbClr val="121212"/>
                        </a:solidFill>
                        <a:latin typeface="DM Sans" pitchFamily="2" charset="0"/>
                      </a:rPr>
                      <a:t>Founder &amp; Chief Executive Officer</a:t>
                    </a:r>
                  </a:p>
                </p:txBody>
              </p: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2221BCE9-CFD0-64CA-0C14-0EE5BF999057}"/>
                    </a:ext>
                  </a:extLst>
                </p:cNvPr>
                <p:cNvGrpSpPr/>
                <p:nvPr/>
              </p:nvGrpSpPr>
              <p:grpSpPr>
                <a:xfrm>
                  <a:off x="4504247" y="9284622"/>
                  <a:ext cx="702767" cy="363427"/>
                  <a:chOff x="4504247" y="9284622"/>
                  <a:chExt cx="702767" cy="363427"/>
                </a:xfrm>
              </p:grpSpPr>
              <p:sp>
                <p:nvSpPr>
                  <p:cNvPr id="191" name="TextBox 191"/>
                  <p:cNvSpPr txBox="1"/>
                  <p:nvPr/>
                </p:nvSpPr>
                <p:spPr>
                  <a:xfrm>
                    <a:off x="4504247" y="9284622"/>
                    <a:ext cx="633373" cy="15869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88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121212"/>
                        </a:solidFill>
                        <a:latin typeface="DM Sans SemiBold" pitchFamily="2" charset="0"/>
                      </a:rPr>
                      <a:t>Jane Smith</a:t>
                    </a:r>
                  </a:p>
                </p:txBody>
              </p:sp>
              <p:sp>
                <p:nvSpPr>
                  <p:cNvPr id="194" name="TextBox 194"/>
                  <p:cNvSpPr txBox="1"/>
                  <p:nvPr/>
                </p:nvSpPr>
                <p:spPr>
                  <a:xfrm>
                    <a:off x="4504247" y="9461961"/>
                    <a:ext cx="702767" cy="1860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5"/>
                      </a:lnSpc>
                    </a:pPr>
                    <a:r>
                      <a:rPr lang="en-US" sz="600" dirty="0">
                        <a:solidFill>
                          <a:srgbClr val="121212"/>
                        </a:solidFill>
                        <a:latin typeface="DM Sans" pitchFamily="2" charset="0"/>
                      </a:rPr>
                      <a:t>Chief Technology Officer</a:t>
                    </a:r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66F2DC2A-5867-0012-73FE-C1205AF8A2DE}"/>
                    </a:ext>
                  </a:extLst>
                </p:cNvPr>
                <p:cNvGrpSpPr/>
                <p:nvPr/>
              </p:nvGrpSpPr>
              <p:grpSpPr>
                <a:xfrm>
                  <a:off x="6267936" y="9284622"/>
                  <a:ext cx="865046" cy="363427"/>
                  <a:chOff x="6267936" y="9284622"/>
                  <a:chExt cx="865046" cy="363427"/>
                </a:xfrm>
              </p:grpSpPr>
              <p:sp>
                <p:nvSpPr>
                  <p:cNvPr id="192" name="TextBox 192"/>
                  <p:cNvSpPr txBox="1"/>
                  <p:nvPr/>
                </p:nvSpPr>
                <p:spPr>
                  <a:xfrm>
                    <a:off x="6267936" y="9284622"/>
                    <a:ext cx="865046" cy="15869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88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121212"/>
                        </a:solidFill>
                        <a:latin typeface="DM Sans SemiBold" pitchFamily="2" charset="0"/>
                      </a:rPr>
                      <a:t>Emily Davis</a:t>
                    </a:r>
                  </a:p>
                </p:txBody>
              </p:sp>
              <p:sp>
                <p:nvSpPr>
                  <p:cNvPr id="195" name="TextBox 195"/>
                  <p:cNvSpPr txBox="1"/>
                  <p:nvPr/>
                </p:nvSpPr>
                <p:spPr>
                  <a:xfrm>
                    <a:off x="6267936" y="9461961"/>
                    <a:ext cx="702767" cy="1860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725"/>
                      </a:lnSpc>
                    </a:pPr>
                    <a:r>
                      <a:rPr lang="en-US" sz="600" dirty="0">
                        <a:solidFill>
                          <a:srgbClr val="121212"/>
                        </a:solidFill>
                        <a:latin typeface="DM Sans" pitchFamily="2" charset="0"/>
                      </a:rPr>
                      <a:t>Chief Marketing Officer</a:t>
                    </a:r>
                  </a:p>
                </p:txBody>
              </p: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769003BD-43D1-3E2F-2D5A-137194A60171}"/>
                    </a:ext>
                  </a:extLst>
                </p:cNvPr>
                <p:cNvGrpSpPr/>
                <p:nvPr/>
              </p:nvGrpSpPr>
              <p:grpSpPr>
                <a:xfrm>
                  <a:off x="2161474" y="9182482"/>
                  <a:ext cx="571708" cy="567707"/>
                  <a:chOff x="2161474" y="9167553"/>
                  <a:chExt cx="571708" cy="567707"/>
                </a:xfrm>
              </p:grpSpPr>
              <p:sp>
                <p:nvSpPr>
                  <p:cNvPr id="87" name="Freeform 87"/>
                  <p:cNvSpPr>
                    <a:spLocks/>
                  </p:cNvSpPr>
                  <p:nvPr/>
                </p:nvSpPr>
                <p:spPr>
                  <a:xfrm>
                    <a:off x="2161474" y="9167553"/>
                    <a:ext cx="571708" cy="567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8529" h="812800">
                        <a:moveTo>
                          <a:pt x="0" y="0"/>
                        </a:moveTo>
                        <a:lnTo>
                          <a:pt x="818529" y="0"/>
                        </a:lnTo>
                        <a:lnTo>
                          <a:pt x="818529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blipFill>
                    <a:blip r:embed="rId30"/>
                    <a:stretch>
                      <a:fillRect l="-126305" t="-25354" r="-178290" b="-146277"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9" name="Freeform 89"/>
                  <p:cNvSpPr>
                    <a:spLocks/>
                  </p:cNvSpPr>
                  <p:nvPr/>
                </p:nvSpPr>
                <p:spPr>
                  <a:xfrm>
                    <a:off x="2161474" y="9167553"/>
                    <a:ext cx="571708" cy="567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0" y="0"/>
                        </a:moveTo>
                        <a:lnTo>
                          <a:pt x="812800" y="0"/>
                        </a:lnTo>
                        <a:lnTo>
                          <a:pt x="812800" y="812800"/>
                        </a:lnTo>
                        <a:lnTo>
                          <a:pt x="0" y="812800"/>
                        </a:lnTo>
                        <a:close/>
                      </a:path>
                    </a:pathLst>
                  </a:custGeom>
                  <a:solidFill>
                    <a:srgbClr val="689CFF">
                      <a:alpha val="17647"/>
                    </a:srgbClr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4807C971-1021-6A85-7868-27276CF838D5}"/>
                </a:ext>
              </a:extLst>
            </p:cNvPr>
            <p:cNvGrpSpPr/>
            <p:nvPr/>
          </p:nvGrpSpPr>
          <p:grpSpPr>
            <a:xfrm>
              <a:off x="0" y="432762"/>
              <a:ext cx="7556500" cy="965355"/>
              <a:chOff x="0" y="432762"/>
              <a:chExt cx="7556500" cy="965355"/>
            </a:xfrm>
          </p:grpSpPr>
          <p:sp>
            <p:nvSpPr>
              <p:cNvPr id="2" name="AutoShape 2"/>
              <p:cNvSpPr/>
              <p:nvPr/>
            </p:nvSpPr>
            <p:spPr>
              <a:xfrm flipH="1">
                <a:off x="0" y="432762"/>
                <a:ext cx="7556500" cy="0"/>
              </a:xfrm>
              <a:prstGeom prst="line">
                <a:avLst/>
              </a:prstGeom>
              <a:ln w="9525" cap="flat">
                <a:solidFill>
                  <a:srgbClr val="59595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" name="AutoShape 3"/>
              <p:cNvSpPr/>
              <p:nvPr/>
            </p:nvSpPr>
            <p:spPr>
              <a:xfrm flipH="1">
                <a:off x="0" y="1398117"/>
                <a:ext cx="7556500" cy="0"/>
              </a:xfrm>
              <a:prstGeom prst="line">
                <a:avLst/>
              </a:prstGeom>
              <a:ln w="9525" cap="flat">
                <a:solidFill>
                  <a:srgbClr val="59595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CFB5EDCC-08DE-05A3-EF3E-FD1C3B39A38D}"/>
                  </a:ext>
                </a:extLst>
              </p:cNvPr>
              <p:cNvGrpSpPr/>
              <p:nvPr/>
            </p:nvGrpSpPr>
            <p:grpSpPr>
              <a:xfrm>
                <a:off x="449398" y="652792"/>
                <a:ext cx="6695572" cy="557341"/>
                <a:chOff x="449398" y="652792"/>
                <a:chExt cx="6695572" cy="55734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A1B93E39-1F3C-96C9-88B9-EA2A65A7F60A}"/>
                    </a:ext>
                  </a:extLst>
                </p:cNvPr>
                <p:cNvGrpSpPr/>
                <p:nvPr/>
              </p:nvGrpSpPr>
              <p:grpSpPr>
                <a:xfrm>
                  <a:off x="449398" y="652792"/>
                  <a:ext cx="2552649" cy="557341"/>
                  <a:chOff x="449398" y="652792"/>
                  <a:chExt cx="2552649" cy="557341"/>
                </a:xfrm>
              </p:grpSpPr>
              <p:sp>
                <p:nvSpPr>
                  <p:cNvPr id="196" name="TextBox 196"/>
                  <p:cNvSpPr txBox="1"/>
                  <p:nvPr/>
                </p:nvSpPr>
                <p:spPr>
                  <a:xfrm>
                    <a:off x="462248" y="652792"/>
                    <a:ext cx="2004959" cy="13267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just">
                      <a:lnSpc>
                        <a:spcPts val="1012"/>
                      </a:lnSpc>
                      <a:spcBef>
                        <a:spcPct val="0"/>
                      </a:spcBef>
                    </a:pPr>
                    <a:r>
                      <a:rPr lang="en-US" sz="950" dirty="0">
                        <a:solidFill>
                          <a:srgbClr val="000000"/>
                        </a:solidFill>
                        <a:latin typeface="Space Grotesk"/>
                      </a:rPr>
                      <a:t>ACME TECH SOLUTION</a:t>
                    </a:r>
                  </a:p>
                </p:txBody>
              </p:sp>
              <p:sp>
                <p:nvSpPr>
                  <p:cNvPr id="197" name="TextBox 197"/>
                  <p:cNvSpPr txBox="1"/>
                  <p:nvPr/>
                </p:nvSpPr>
                <p:spPr>
                  <a:xfrm>
                    <a:off x="449398" y="854586"/>
                    <a:ext cx="2552649" cy="35554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2722"/>
                      </a:lnSpc>
                    </a:pPr>
                    <a:r>
                      <a:rPr lang="en-US" sz="2750" b="1" spc="-103" dirty="0">
                        <a:solidFill>
                          <a:srgbClr val="121212"/>
                        </a:solidFill>
                        <a:latin typeface="Space Grotesk" pitchFamily="2" charset="0"/>
                      </a:rPr>
                      <a:t>BUSINESS FACT</a:t>
                    </a:r>
                  </a:p>
                </p:txBody>
              </p:sp>
            </p:grpSp>
            <p:sp>
              <p:nvSpPr>
                <p:cNvPr id="198" name="TextBox 198"/>
                <p:cNvSpPr txBox="1"/>
                <p:nvPr/>
              </p:nvSpPr>
              <p:spPr>
                <a:xfrm>
                  <a:off x="4004065" y="794198"/>
                  <a:ext cx="3140905" cy="3437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35"/>
                    </a:lnSpc>
                  </a:pPr>
                  <a:r>
                    <a:rPr lang="en-US" sz="700" u="none" strike="noStrike" dirty="0">
                      <a:solidFill>
                        <a:srgbClr val="121212"/>
                      </a:solidFill>
                      <a:latin typeface="DM Sans" pitchFamily="2" charset="0"/>
                    </a:rPr>
                    <a:t>Acme Tech's Fact Sheet succinctly captures vital information about our company, presenting a quick yet comprehensive overview of our history, leadership, services, milestones, and key metrics in the technology sector</a:t>
                  </a:r>
                </a:p>
              </p:txBody>
            </p:sp>
          </p:grpSp>
        </p:grpSp>
        <p:sp>
          <p:nvSpPr>
            <p:cNvPr id="162" name="TemplateLAB"/>
            <p:cNvSpPr/>
            <p:nvPr/>
          </p:nvSpPr>
          <p:spPr>
            <a:xfrm rot="5400000">
              <a:off x="6997277" y="9401148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229</Words>
  <Application>Microsoft Office PowerPoint</Application>
  <PresentationFormat>Custom</PresentationFormat>
  <Paragraphs>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DM Sans Medium</vt:lpstr>
      <vt:lpstr>DM Sans SemiBold</vt:lpstr>
      <vt:lpstr>DM Sans</vt:lpstr>
      <vt:lpstr>Calibri</vt:lpstr>
      <vt:lpstr>Space Grotesk</vt:lpstr>
      <vt:lpstr>DM Sans Light</vt:lpstr>
      <vt:lpstr>Space Grotesk SemiBold</vt:lpstr>
      <vt:lpstr>Rubik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Fact sheet template</dc:title>
  <dc:creator>Hoang Anh</dc:creator>
  <cp:lastModifiedBy>Hoang Anh</cp:lastModifiedBy>
  <cp:revision>18</cp:revision>
  <dcterms:created xsi:type="dcterms:W3CDTF">2006-08-16T00:00:00Z</dcterms:created>
  <dcterms:modified xsi:type="dcterms:W3CDTF">2024-02-22T07:43:08Z</dcterms:modified>
  <dc:identifier>DAF9bzJev8E</dc:identifier>
</cp:coreProperties>
</file>