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0" r:id="rId2"/>
  </p:sldIdLst>
  <p:sldSz cx="7556500" cy="10693400"/>
  <p:notesSz cx="6858000" cy="9144000"/>
  <p:embeddedFontLst>
    <p:embeddedFont>
      <p:font typeface="DM Sans" pitchFamily="2" charset="0"/>
      <p:regular r:id="rId4"/>
      <p:bold r:id="rId5"/>
      <p:italic r:id="rId6"/>
      <p:boldItalic r:id="rId7"/>
    </p:embeddedFont>
    <p:embeddedFont>
      <p:font typeface="DM Sans Medium" pitchFamily="2" charset="0"/>
      <p:regular r:id="rId8"/>
      <p:italic r:id="rId9"/>
    </p:embeddedFont>
    <p:embeddedFont>
      <p:font typeface="DM Sans SemiBold" pitchFamily="2" charset="0"/>
      <p:bold r:id="rId10"/>
      <p:boldItalic r:id="rId11"/>
    </p:embeddedFont>
    <p:embeddedFont>
      <p:font typeface="Rubik" pitchFamily="2" charset="-79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0" d="100"/>
          <a:sy n="400" d="100"/>
        </p:scale>
        <p:origin x="-1248" y="-15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5">
            <a:extLst>
              <a:ext uri="{FF2B5EF4-FFF2-40B4-BE49-F238E27FC236}">
                <a16:creationId xmlns:a16="http://schemas.microsoft.com/office/drawing/2014/main" id="{6A5BB644-FBB7-5E88-CE42-3503C3175779}"/>
              </a:ext>
            </a:extLst>
          </p:cNvPr>
          <p:cNvGrpSpPr/>
          <p:nvPr/>
        </p:nvGrpSpPr>
        <p:grpSpPr>
          <a:xfrm>
            <a:off x="0" y="0"/>
            <a:ext cx="7560000" cy="10436683"/>
            <a:chOff x="0" y="0"/>
            <a:chExt cx="7560000" cy="1043668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B26246-539A-CB3F-6C90-F2A64A886F2B}"/>
                </a:ext>
              </a:extLst>
            </p:cNvPr>
            <p:cNvGrpSpPr/>
            <p:nvPr/>
          </p:nvGrpSpPr>
          <p:grpSpPr>
            <a:xfrm>
              <a:off x="550238" y="8297601"/>
              <a:ext cx="6456025" cy="1839255"/>
              <a:chOff x="550238" y="8297601"/>
              <a:chExt cx="6456025" cy="1839255"/>
            </a:xfrm>
          </p:grpSpPr>
          <p:sp>
            <p:nvSpPr>
              <p:cNvPr id="30" name="AutoShape 30"/>
              <p:cNvSpPr/>
              <p:nvPr/>
            </p:nvSpPr>
            <p:spPr>
              <a:xfrm>
                <a:off x="550238" y="10136856"/>
                <a:ext cx="6456025" cy="0"/>
              </a:xfrm>
              <a:prstGeom prst="line">
                <a:avLst/>
              </a:prstGeom>
              <a:ln w="9525" cap="flat">
                <a:solidFill>
                  <a:srgbClr val="272726">
                    <a:alpha val="2078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50238" y="8624066"/>
                <a:ext cx="6456025" cy="0"/>
              </a:xfrm>
              <a:prstGeom prst="line">
                <a:avLst/>
              </a:prstGeom>
              <a:ln w="9525" cap="flat">
                <a:solidFill>
                  <a:srgbClr val="272726">
                    <a:alpha val="2078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551330" y="8297601"/>
                <a:ext cx="1439228" cy="192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87"/>
                  </a:lnSpc>
                  <a:spcBef>
                    <a:spcPct val="0"/>
                  </a:spcBef>
                </a:pPr>
                <a:r>
                  <a:rPr lang="en-US" sz="1250" u="none" strike="noStrike" spc="-56" dirty="0">
                    <a:solidFill>
                      <a:srgbClr val="BC5118"/>
                    </a:solidFill>
                    <a:latin typeface="DM Sans SemiBold" pitchFamily="2" charset="0"/>
                  </a:rPr>
                  <a:t>Conservation Efforts</a:t>
                </a: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4A12B31-CBC1-23E5-C1BC-F27A8387B7DF}"/>
                  </a:ext>
                </a:extLst>
              </p:cNvPr>
              <p:cNvGrpSpPr/>
              <p:nvPr/>
            </p:nvGrpSpPr>
            <p:grpSpPr>
              <a:xfrm>
                <a:off x="671209" y="8802603"/>
                <a:ext cx="6214084" cy="1218469"/>
                <a:chOff x="671209" y="8802603"/>
                <a:chExt cx="6214084" cy="1218469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258A55D-184B-52EC-E091-2D7A1469C7D5}"/>
                    </a:ext>
                  </a:extLst>
                </p:cNvPr>
                <p:cNvGrpSpPr/>
                <p:nvPr/>
              </p:nvGrpSpPr>
              <p:grpSpPr>
                <a:xfrm>
                  <a:off x="671209" y="8802603"/>
                  <a:ext cx="1725157" cy="1218469"/>
                  <a:chOff x="671209" y="8802603"/>
                  <a:chExt cx="1725157" cy="1218469"/>
                </a:xfrm>
              </p:grpSpPr>
              <p:sp>
                <p:nvSpPr>
                  <p:cNvPr id="82" name="TextBox 82"/>
                  <p:cNvSpPr txBox="1"/>
                  <p:nvPr/>
                </p:nvSpPr>
                <p:spPr>
                  <a:xfrm>
                    <a:off x="882978" y="9897448"/>
                    <a:ext cx="1301618" cy="1236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49"/>
                      </a:lnSpc>
                      <a:spcBef>
                        <a:spcPct val="0"/>
                      </a:spcBef>
                    </a:pPr>
                    <a:r>
                      <a:rPr lang="en-US" sz="749" u="none" strike="noStrike" spc="-22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Protection of natural habitats</a:t>
                    </a:r>
                  </a:p>
                </p:txBody>
              </p:sp>
              <p:sp>
                <p:nvSpPr>
                  <p:cNvPr id="89" name="Freeform 89"/>
                  <p:cNvSpPr/>
                  <p:nvPr/>
                </p:nvSpPr>
                <p:spPr>
                  <a:xfrm>
                    <a:off x="671209" y="8802603"/>
                    <a:ext cx="1725157" cy="993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5157" h="993153">
                        <a:moveTo>
                          <a:pt x="0" y="0"/>
                        </a:moveTo>
                        <a:lnTo>
                          <a:pt x="1725157" y="0"/>
                        </a:lnTo>
                        <a:lnTo>
                          <a:pt x="1725157" y="993153"/>
                        </a:lnTo>
                        <a:lnTo>
                          <a:pt x="0" y="9931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 l="-20699" t="-37519" r="-13664" b="-37528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AC3EA434-0166-E714-C278-829BA63CCCD0}"/>
                    </a:ext>
                  </a:extLst>
                </p:cNvPr>
                <p:cNvGrpSpPr/>
                <p:nvPr/>
              </p:nvGrpSpPr>
              <p:grpSpPr>
                <a:xfrm>
                  <a:off x="2915672" y="8802603"/>
                  <a:ext cx="1725157" cy="1218469"/>
                  <a:chOff x="2917422" y="8802603"/>
                  <a:chExt cx="1725157" cy="1218469"/>
                </a:xfrm>
              </p:grpSpPr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3213296" y="9897448"/>
                    <a:ext cx="1133408" cy="1236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49"/>
                      </a:lnSpc>
                      <a:spcBef>
                        <a:spcPct val="0"/>
                      </a:spcBef>
                    </a:pPr>
                    <a:r>
                      <a:rPr lang="en-US" sz="749" spc="-22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Anti-poaching initiatives</a:t>
                    </a:r>
                  </a:p>
                </p:txBody>
              </p:sp>
              <p:sp>
                <p:nvSpPr>
                  <p:cNvPr id="90" name="Freeform 90"/>
                  <p:cNvSpPr/>
                  <p:nvPr/>
                </p:nvSpPr>
                <p:spPr>
                  <a:xfrm>
                    <a:off x="2917422" y="8802603"/>
                    <a:ext cx="1725157" cy="993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5157" h="993153">
                        <a:moveTo>
                          <a:pt x="0" y="0"/>
                        </a:moveTo>
                        <a:lnTo>
                          <a:pt x="1725156" y="0"/>
                        </a:lnTo>
                        <a:lnTo>
                          <a:pt x="1725156" y="993153"/>
                        </a:lnTo>
                        <a:lnTo>
                          <a:pt x="0" y="9931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 t="-6128" b="-6128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5ECB41A-70F7-078C-867D-A9B906BFC96E}"/>
                    </a:ext>
                  </a:extLst>
                </p:cNvPr>
                <p:cNvGrpSpPr/>
                <p:nvPr/>
              </p:nvGrpSpPr>
              <p:grpSpPr>
                <a:xfrm>
                  <a:off x="5160136" y="8802603"/>
                  <a:ext cx="1725157" cy="1218469"/>
                  <a:chOff x="5227285" y="8802603"/>
                  <a:chExt cx="1725157" cy="1218469"/>
                </a:xfrm>
              </p:grpSpPr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5288116" y="9897448"/>
                    <a:ext cx="1603494" cy="12362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049"/>
                      </a:lnSpc>
                      <a:spcBef>
                        <a:spcPct val="0"/>
                      </a:spcBef>
                    </a:pPr>
                    <a:r>
                      <a:rPr lang="en-US" sz="749" spc="-22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Community conservation programs</a:t>
                    </a:r>
                  </a:p>
                </p:txBody>
              </p:sp>
              <p:sp>
                <p:nvSpPr>
                  <p:cNvPr id="91" name="Freeform 91"/>
                  <p:cNvSpPr/>
                  <p:nvPr/>
                </p:nvSpPr>
                <p:spPr>
                  <a:xfrm>
                    <a:off x="5227285" y="8802603"/>
                    <a:ext cx="1725157" cy="993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5157" h="993153">
                        <a:moveTo>
                          <a:pt x="0" y="0"/>
                        </a:moveTo>
                        <a:lnTo>
                          <a:pt x="1725157" y="0"/>
                        </a:lnTo>
                        <a:lnTo>
                          <a:pt x="1725157" y="993153"/>
                        </a:lnTo>
                        <a:lnTo>
                          <a:pt x="0" y="9931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 l="-21529" t="-174" b="-40472"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0A1CFD-837C-F183-DED0-11C446EFB1E7}"/>
                </a:ext>
              </a:extLst>
            </p:cNvPr>
            <p:cNvGrpSpPr/>
            <p:nvPr/>
          </p:nvGrpSpPr>
          <p:grpSpPr>
            <a:xfrm>
              <a:off x="549993" y="4386993"/>
              <a:ext cx="6456025" cy="3560031"/>
              <a:chOff x="549993" y="4386993"/>
              <a:chExt cx="6456025" cy="3560031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E1F1990-CDF0-0040-12AE-C4FCB85827F7}"/>
                  </a:ext>
                </a:extLst>
              </p:cNvPr>
              <p:cNvGrpSpPr/>
              <p:nvPr/>
            </p:nvGrpSpPr>
            <p:grpSpPr>
              <a:xfrm>
                <a:off x="3868151" y="6206897"/>
                <a:ext cx="3132937" cy="1740127"/>
                <a:chOff x="3868151" y="6206897"/>
                <a:chExt cx="3132937" cy="1740127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3868151" y="6206897"/>
                  <a:ext cx="3132937" cy="1740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774" h="623622">
                      <a:moveTo>
                        <a:pt x="17298" y="0"/>
                      </a:moveTo>
                      <a:lnTo>
                        <a:pt x="1105476" y="0"/>
                      </a:lnTo>
                      <a:cubicBezTo>
                        <a:pt x="1110064" y="0"/>
                        <a:pt x="1114463" y="1822"/>
                        <a:pt x="1117707" y="5066"/>
                      </a:cubicBezTo>
                      <a:cubicBezTo>
                        <a:pt x="1120951" y="8310"/>
                        <a:pt x="1122774" y="12710"/>
                        <a:pt x="1122774" y="17298"/>
                      </a:cubicBezTo>
                      <a:lnTo>
                        <a:pt x="1122774" y="606324"/>
                      </a:lnTo>
                      <a:cubicBezTo>
                        <a:pt x="1122774" y="610912"/>
                        <a:pt x="1120951" y="615312"/>
                        <a:pt x="1117707" y="618556"/>
                      </a:cubicBezTo>
                      <a:cubicBezTo>
                        <a:pt x="1114463" y="621800"/>
                        <a:pt x="1110064" y="623622"/>
                        <a:pt x="1105476" y="623622"/>
                      </a:cubicBezTo>
                      <a:lnTo>
                        <a:pt x="17298" y="623622"/>
                      </a:lnTo>
                      <a:cubicBezTo>
                        <a:pt x="12710" y="623622"/>
                        <a:pt x="8310" y="621800"/>
                        <a:pt x="5066" y="618556"/>
                      </a:cubicBezTo>
                      <a:cubicBezTo>
                        <a:pt x="1822" y="615312"/>
                        <a:pt x="0" y="610912"/>
                        <a:pt x="0" y="606324"/>
                      </a:cubicBezTo>
                      <a:lnTo>
                        <a:pt x="0" y="17298"/>
                      </a:lnTo>
                      <a:cubicBezTo>
                        <a:pt x="0" y="12710"/>
                        <a:pt x="1822" y="8310"/>
                        <a:pt x="5066" y="5066"/>
                      </a:cubicBezTo>
                      <a:cubicBezTo>
                        <a:pt x="8310" y="1822"/>
                        <a:pt x="12710" y="0"/>
                        <a:pt x="172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000000">
                      <a:alpha val="2078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4" name="Freeform 44"/>
                <p:cNvSpPr/>
                <p:nvPr/>
              </p:nvSpPr>
              <p:spPr>
                <a:xfrm>
                  <a:off x="4106905" y="6734827"/>
                  <a:ext cx="2655430" cy="4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46" h="164755">
                      <a:moveTo>
                        <a:pt x="14578" y="0"/>
                      </a:moveTo>
                      <a:lnTo>
                        <a:pt x="937069" y="0"/>
                      </a:lnTo>
                      <a:cubicBezTo>
                        <a:pt x="945120" y="0"/>
                        <a:pt x="951646" y="6527"/>
                        <a:pt x="951646" y="14578"/>
                      </a:cubicBezTo>
                      <a:lnTo>
                        <a:pt x="951646" y="150177"/>
                      </a:lnTo>
                      <a:cubicBezTo>
                        <a:pt x="951646" y="158228"/>
                        <a:pt x="945120" y="164755"/>
                        <a:pt x="937069" y="164755"/>
                      </a:cubicBezTo>
                      <a:lnTo>
                        <a:pt x="14578" y="164755"/>
                      </a:lnTo>
                      <a:cubicBezTo>
                        <a:pt x="6527" y="164755"/>
                        <a:pt x="0" y="158228"/>
                        <a:pt x="0" y="150177"/>
                      </a:cubicBezTo>
                      <a:lnTo>
                        <a:pt x="0" y="14578"/>
                      </a:lnTo>
                      <a:cubicBezTo>
                        <a:pt x="0" y="6527"/>
                        <a:pt x="6527" y="0"/>
                        <a:pt x="14578" y="0"/>
                      </a:cubicBezTo>
                      <a:close/>
                    </a:path>
                  </a:pathLst>
                </a:custGeom>
                <a:solidFill>
                  <a:srgbClr val="B8AD9B">
                    <a:alpha val="2078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Freeform 47"/>
                <p:cNvSpPr/>
                <p:nvPr/>
              </p:nvSpPr>
              <p:spPr>
                <a:xfrm>
                  <a:off x="4106905" y="7248041"/>
                  <a:ext cx="2655430" cy="45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646" h="164755">
                      <a:moveTo>
                        <a:pt x="14578" y="0"/>
                      </a:moveTo>
                      <a:lnTo>
                        <a:pt x="937069" y="0"/>
                      </a:lnTo>
                      <a:cubicBezTo>
                        <a:pt x="945120" y="0"/>
                        <a:pt x="951646" y="6527"/>
                        <a:pt x="951646" y="14578"/>
                      </a:cubicBezTo>
                      <a:lnTo>
                        <a:pt x="951646" y="150177"/>
                      </a:lnTo>
                      <a:cubicBezTo>
                        <a:pt x="951646" y="158228"/>
                        <a:pt x="945120" y="164755"/>
                        <a:pt x="937069" y="164755"/>
                      </a:cubicBezTo>
                      <a:lnTo>
                        <a:pt x="14578" y="164755"/>
                      </a:lnTo>
                      <a:cubicBezTo>
                        <a:pt x="6527" y="164755"/>
                        <a:pt x="0" y="158228"/>
                        <a:pt x="0" y="150177"/>
                      </a:cubicBezTo>
                      <a:lnTo>
                        <a:pt x="0" y="14578"/>
                      </a:lnTo>
                      <a:cubicBezTo>
                        <a:pt x="0" y="6527"/>
                        <a:pt x="6527" y="0"/>
                        <a:pt x="14578" y="0"/>
                      </a:cubicBezTo>
                      <a:close/>
                    </a:path>
                  </a:pathLst>
                </a:custGeom>
                <a:solidFill>
                  <a:srgbClr val="B8AD9B">
                    <a:alpha val="2078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4327742" y="6891400"/>
                  <a:ext cx="629393" cy="1465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90"/>
                    </a:lnSpc>
                    <a:spcBef>
                      <a:spcPct val="0"/>
                    </a:spcBef>
                  </a:pPr>
                  <a:r>
                    <a:rPr lang="en-US" sz="850" b="1" u="none" strike="noStrike" spc="-29" dirty="0">
                      <a:solidFill>
                        <a:srgbClr val="272726"/>
                      </a:solidFill>
                      <a:latin typeface="DM Sans" pitchFamily="2" charset="0"/>
                    </a:rPr>
                    <a:t>IUCN Status </a:t>
                  </a: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4327742" y="7404615"/>
                  <a:ext cx="534430" cy="14657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90"/>
                    </a:lnSpc>
                    <a:spcBef>
                      <a:spcPct val="0"/>
                    </a:spcBef>
                  </a:pPr>
                  <a:r>
                    <a:rPr lang="en-US" sz="850" b="1" u="none" strike="noStrike" spc="-29" dirty="0">
                      <a:solidFill>
                        <a:srgbClr val="272726"/>
                      </a:solidFill>
                      <a:latin typeface="DM Sans" pitchFamily="2" charset="0"/>
                    </a:rPr>
                    <a:t>Threats</a:t>
                  </a:r>
                </a:p>
              </p:txBody>
            </p:sp>
            <p:sp>
              <p:nvSpPr>
                <p:cNvPr id="68" name="TextBox 68"/>
                <p:cNvSpPr txBox="1"/>
                <p:nvPr/>
              </p:nvSpPr>
              <p:spPr>
                <a:xfrm>
                  <a:off x="5387786" y="6891400"/>
                  <a:ext cx="629393" cy="14657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190"/>
                    </a:lnSpc>
                    <a:spcBef>
                      <a:spcPct val="0"/>
                    </a:spcBef>
                  </a:pPr>
                  <a:r>
                    <a:rPr lang="en-US" sz="850" b="1" u="none" strike="noStrike" spc="-29" dirty="0">
                      <a:solidFill>
                        <a:srgbClr val="272726"/>
                      </a:solidFill>
                      <a:latin typeface="DM Sans" pitchFamily="2" charset="0"/>
                    </a:rPr>
                    <a:t>Vulnerable</a:t>
                  </a:r>
                </a:p>
              </p:txBody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5387786" y="7351972"/>
                  <a:ext cx="1175309" cy="2518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9"/>
                    </a:lnSpc>
                    <a:spcBef>
                      <a:spcPct val="0"/>
                    </a:spcBef>
                  </a:pPr>
                  <a:r>
                    <a:rPr lang="en-US" sz="749" u="none" strike="noStrike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Poaching for ivory, habitat loss, human-wildlife conflict</a:t>
                  </a:r>
                </a:p>
              </p:txBody>
            </p:sp>
            <p:sp>
              <p:nvSpPr>
                <p:cNvPr id="75" name="TextBox 75"/>
                <p:cNvSpPr txBox="1"/>
                <p:nvPr/>
              </p:nvSpPr>
              <p:spPr>
                <a:xfrm>
                  <a:off x="4106905" y="6406861"/>
                  <a:ext cx="1429226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87"/>
                    </a:lnSpc>
                    <a:spcBef>
                      <a:spcPct val="0"/>
                    </a:spcBef>
                  </a:pPr>
                  <a:r>
                    <a:rPr lang="en-US" sz="1250" u="none" strike="noStrike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Conservation Status</a:t>
                  </a:r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95601E4-41B5-6EEA-ECB8-80BFC93DE391}"/>
                  </a:ext>
                </a:extLst>
              </p:cNvPr>
              <p:cNvGrpSpPr/>
              <p:nvPr/>
            </p:nvGrpSpPr>
            <p:grpSpPr>
              <a:xfrm>
                <a:off x="3873081" y="4386993"/>
                <a:ext cx="3132937" cy="1635185"/>
                <a:chOff x="3873081" y="4386993"/>
                <a:chExt cx="3132937" cy="1635185"/>
              </a:xfrm>
            </p:grpSpPr>
            <p:sp>
              <p:nvSpPr>
                <p:cNvPr id="9" name="Freeform 9"/>
                <p:cNvSpPr/>
                <p:nvPr/>
              </p:nvSpPr>
              <p:spPr>
                <a:xfrm>
                  <a:off x="3873081" y="4386993"/>
                  <a:ext cx="3132937" cy="163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774" h="570793">
                      <a:moveTo>
                        <a:pt x="17298" y="0"/>
                      </a:moveTo>
                      <a:lnTo>
                        <a:pt x="1105476" y="0"/>
                      </a:lnTo>
                      <a:cubicBezTo>
                        <a:pt x="1110064" y="0"/>
                        <a:pt x="1114463" y="1822"/>
                        <a:pt x="1117707" y="5066"/>
                      </a:cubicBezTo>
                      <a:cubicBezTo>
                        <a:pt x="1120951" y="8310"/>
                        <a:pt x="1122774" y="12710"/>
                        <a:pt x="1122774" y="17298"/>
                      </a:cubicBezTo>
                      <a:lnTo>
                        <a:pt x="1122774" y="553495"/>
                      </a:lnTo>
                      <a:cubicBezTo>
                        <a:pt x="1122774" y="563048"/>
                        <a:pt x="1115029" y="570793"/>
                        <a:pt x="1105476" y="570793"/>
                      </a:cubicBezTo>
                      <a:lnTo>
                        <a:pt x="17298" y="570793"/>
                      </a:lnTo>
                      <a:cubicBezTo>
                        <a:pt x="12710" y="570793"/>
                        <a:pt x="8310" y="568970"/>
                        <a:pt x="5066" y="565726"/>
                      </a:cubicBezTo>
                      <a:cubicBezTo>
                        <a:pt x="1822" y="562482"/>
                        <a:pt x="0" y="558082"/>
                        <a:pt x="0" y="553495"/>
                      </a:cubicBezTo>
                      <a:lnTo>
                        <a:pt x="0" y="17298"/>
                      </a:lnTo>
                      <a:cubicBezTo>
                        <a:pt x="0" y="12710"/>
                        <a:pt x="1822" y="8310"/>
                        <a:pt x="5066" y="5066"/>
                      </a:cubicBezTo>
                      <a:cubicBezTo>
                        <a:pt x="8310" y="1822"/>
                        <a:pt x="12710" y="0"/>
                        <a:pt x="172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000000">
                      <a:alpha val="2078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4106905" y="5123010"/>
                  <a:ext cx="1167151" cy="69756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The gestation period for African Elephants typically spans about 22 months, marking one of the longest among land mammals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5595652" y="5123010"/>
                  <a:ext cx="1208348" cy="69756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Newborn African Elephant calves typically weigh about 220 pounds, showcasing their robust nature from birth admirably</a:t>
                  </a:r>
                </a:p>
              </p:txBody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4106905" y="4591302"/>
                  <a:ext cx="2070854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87"/>
                    </a:lnSpc>
                    <a:spcBef>
                      <a:spcPct val="0"/>
                    </a:spcBef>
                  </a:pPr>
                  <a:r>
                    <a:rPr lang="en-US" sz="1250" u="none" strike="noStrike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Biological Replication Process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4106905" y="4954776"/>
                  <a:ext cx="832873" cy="1341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</a:pPr>
                  <a:r>
                    <a:rPr lang="en-US" sz="799" b="1" u="none" strike="noStrike" spc="-27" dirty="0">
                      <a:solidFill>
                        <a:srgbClr val="272726"/>
                      </a:solidFill>
                      <a:latin typeface="DM Sans" pitchFamily="2" charset="0"/>
                    </a:rPr>
                    <a:t>Gestation Period</a:t>
                  </a:r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5595652" y="4954776"/>
                  <a:ext cx="876332" cy="1341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119"/>
                    </a:lnSpc>
                  </a:pPr>
                  <a:r>
                    <a:rPr lang="en-US" sz="799" b="1" spc="-27" dirty="0">
                      <a:solidFill>
                        <a:srgbClr val="272726"/>
                      </a:solidFill>
                      <a:latin typeface="DM Sans" pitchFamily="2" charset="0"/>
                    </a:rPr>
                    <a:t>Calf Birth Weight</a:t>
                  </a: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B89153D-815F-E2EF-3C9A-50A53FC7380C}"/>
                  </a:ext>
                </a:extLst>
              </p:cNvPr>
              <p:cNvGrpSpPr/>
              <p:nvPr/>
            </p:nvGrpSpPr>
            <p:grpSpPr>
              <a:xfrm>
                <a:off x="549993" y="4386993"/>
                <a:ext cx="3132937" cy="1635186"/>
                <a:chOff x="549993" y="4386993"/>
                <a:chExt cx="3132937" cy="163518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549993" y="4386993"/>
                  <a:ext cx="3132937" cy="1635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774" h="570793">
                      <a:moveTo>
                        <a:pt x="17298" y="0"/>
                      </a:moveTo>
                      <a:lnTo>
                        <a:pt x="1105476" y="0"/>
                      </a:lnTo>
                      <a:cubicBezTo>
                        <a:pt x="1110064" y="0"/>
                        <a:pt x="1114463" y="1822"/>
                        <a:pt x="1117707" y="5066"/>
                      </a:cubicBezTo>
                      <a:cubicBezTo>
                        <a:pt x="1120951" y="8310"/>
                        <a:pt x="1122774" y="12710"/>
                        <a:pt x="1122774" y="17298"/>
                      </a:cubicBezTo>
                      <a:lnTo>
                        <a:pt x="1122774" y="553495"/>
                      </a:lnTo>
                      <a:cubicBezTo>
                        <a:pt x="1122774" y="563048"/>
                        <a:pt x="1115029" y="570793"/>
                        <a:pt x="1105476" y="570793"/>
                      </a:cubicBezTo>
                      <a:lnTo>
                        <a:pt x="17298" y="570793"/>
                      </a:lnTo>
                      <a:cubicBezTo>
                        <a:pt x="12710" y="570793"/>
                        <a:pt x="8310" y="568970"/>
                        <a:pt x="5066" y="565726"/>
                      </a:cubicBezTo>
                      <a:cubicBezTo>
                        <a:pt x="1822" y="562482"/>
                        <a:pt x="0" y="558082"/>
                        <a:pt x="0" y="553495"/>
                      </a:cubicBezTo>
                      <a:lnTo>
                        <a:pt x="0" y="17298"/>
                      </a:lnTo>
                      <a:cubicBezTo>
                        <a:pt x="0" y="12710"/>
                        <a:pt x="1822" y="8310"/>
                        <a:pt x="5066" y="5066"/>
                      </a:cubicBezTo>
                      <a:cubicBezTo>
                        <a:pt x="8310" y="1822"/>
                        <a:pt x="12710" y="0"/>
                        <a:pt x="172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000000">
                      <a:alpha val="2078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759803" y="4966950"/>
                  <a:ext cx="315541" cy="367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41" h="367443">
                      <a:moveTo>
                        <a:pt x="0" y="0"/>
                      </a:moveTo>
                      <a:lnTo>
                        <a:pt x="315541" y="0"/>
                      </a:lnTo>
                      <a:lnTo>
                        <a:pt x="315541" y="367442"/>
                      </a:lnTo>
                      <a:lnTo>
                        <a:pt x="0" y="3674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Freeform 49"/>
                <p:cNvSpPr/>
                <p:nvPr/>
              </p:nvSpPr>
              <p:spPr>
                <a:xfrm flipH="1">
                  <a:off x="1780275" y="5031399"/>
                  <a:ext cx="365759" cy="301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59" h="301294">
                      <a:moveTo>
                        <a:pt x="365760" y="0"/>
                      </a:moveTo>
                      <a:lnTo>
                        <a:pt x="0" y="0"/>
                      </a:lnTo>
                      <a:lnTo>
                        <a:pt x="0" y="301295"/>
                      </a:lnTo>
                      <a:lnTo>
                        <a:pt x="365760" y="301295"/>
                      </a:lnTo>
                      <a:lnTo>
                        <a:pt x="365760" y="0"/>
                      </a:lnTo>
                      <a:close/>
                    </a:path>
                  </a:pathLst>
                </a:custGeom>
                <a:blipFill>
                  <a:blip r:embed="rId7">
                    <a:alphaModFix amt="56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759803" y="5405138"/>
                  <a:ext cx="796266" cy="4154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Herbivorous, grazing on grasses, leaves, and fruits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1801510" y="5405138"/>
                  <a:ext cx="543825" cy="4154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Lifespan can reach up to 70 years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2738646" y="5405138"/>
                  <a:ext cx="749566" cy="4154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Highly social, </a:t>
                  </a:r>
                </a:p>
                <a:p>
                  <a:pPr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living in groups </a:t>
                  </a:r>
                </a:p>
                <a:p>
                  <a:pPr marL="0" lvl="0" indent="0" algn="l"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led by matriarch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759803" y="4591302"/>
                  <a:ext cx="2713268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87"/>
                    </a:lnSpc>
                    <a:spcBef>
                      <a:spcPct val="0"/>
                    </a:spcBef>
                  </a:pPr>
                  <a:r>
                    <a:rPr lang="en-US" sz="1250" u="none" strike="noStrike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Behavior and Social Structure</a:t>
                  </a:r>
                </a:p>
              </p:txBody>
            </p:sp>
            <p:sp>
              <p:nvSpPr>
                <p:cNvPr id="87" name="Freeform 87"/>
                <p:cNvSpPr/>
                <p:nvPr/>
              </p:nvSpPr>
              <p:spPr>
                <a:xfrm flipH="1">
                  <a:off x="2738646" y="5031399"/>
                  <a:ext cx="361223" cy="292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30" h="390121">
                      <a:moveTo>
                        <a:pt x="481630" y="0"/>
                      </a:moveTo>
                      <a:lnTo>
                        <a:pt x="0" y="0"/>
                      </a:lnTo>
                      <a:lnTo>
                        <a:pt x="0" y="390121"/>
                      </a:lnTo>
                      <a:lnTo>
                        <a:pt x="481630" y="390121"/>
                      </a:lnTo>
                      <a:lnTo>
                        <a:pt x="48163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8" name="Freeform 88"/>
                <p:cNvSpPr/>
                <p:nvPr/>
              </p:nvSpPr>
              <p:spPr>
                <a:xfrm flipH="1">
                  <a:off x="3065800" y="5138646"/>
                  <a:ext cx="237628" cy="195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37" h="260994">
                      <a:moveTo>
                        <a:pt x="316836" y="0"/>
                      </a:moveTo>
                      <a:lnTo>
                        <a:pt x="0" y="0"/>
                      </a:lnTo>
                      <a:lnTo>
                        <a:pt x="0" y="260994"/>
                      </a:lnTo>
                      <a:lnTo>
                        <a:pt x="316836" y="260994"/>
                      </a:lnTo>
                      <a:lnTo>
                        <a:pt x="316836" y="0"/>
                      </a:lnTo>
                      <a:close/>
                    </a:path>
                  </a:pathLst>
                </a:custGeom>
                <a:blipFill>
                  <a:blip r:embed="rId7">
                    <a:alphaModFix amt="56000"/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D67B65A6-800C-3C62-71C5-AB254861E8F5}"/>
                  </a:ext>
                </a:extLst>
              </p:cNvPr>
              <p:cNvGrpSpPr/>
              <p:nvPr/>
            </p:nvGrpSpPr>
            <p:grpSpPr>
              <a:xfrm>
                <a:off x="549993" y="6206897"/>
                <a:ext cx="3132937" cy="1740127"/>
                <a:chOff x="549993" y="6206897"/>
                <a:chExt cx="3132937" cy="1740127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549993" y="6206897"/>
                  <a:ext cx="3132937" cy="1740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774" h="623622">
                      <a:moveTo>
                        <a:pt x="17298" y="0"/>
                      </a:moveTo>
                      <a:lnTo>
                        <a:pt x="1105476" y="0"/>
                      </a:lnTo>
                      <a:cubicBezTo>
                        <a:pt x="1110064" y="0"/>
                        <a:pt x="1114463" y="1822"/>
                        <a:pt x="1117707" y="5066"/>
                      </a:cubicBezTo>
                      <a:cubicBezTo>
                        <a:pt x="1120951" y="8310"/>
                        <a:pt x="1122774" y="12710"/>
                        <a:pt x="1122774" y="17298"/>
                      </a:cubicBezTo>
                      <a:lnTo>
                        <a:pt x="1122774" y="606324"/>
                      </a:lnTo>
                      <a:cubicBezTo>
                        <a:pt x="1122774" y="610912"/>
                        <a:pt x="1120951" y="615312"/>
                        <a:pt x="1117707" y="618556"/>
                      </a:cubicBezTo>
                      <a:cubicBezTo>
                        <a:pt x="1114463" y="621800"/>
                        <a:pt x="1110064" y="623622"/>
                        <a:pt x="1105476" y="623622"/>
                      </a:cubicBezTo>
                      <a:lnTo>
                        <a:pt x="17298" y="623622"/>
                      </a:lnTo>
                      <a:cubicBezTo>
                        <a:pt x="12710" y="623622"/>
                        <a:pt x="8310" y="621800"/>
                        <a:pt x="5066" y="618556"/>
                      </a:cubicBezTo>
                      <a:cubicBezTo>
                        <a:pt x="1822" y="615312"/>
                        <a:pt x="0" y="610912"/>
                        <a:pt x="0" y="606324"/>
                      </a:cubicBezTo>
                      <a:lnTo>
                        <a:pt x="0" y="17298"/>
                      </a:lnTo>
                      <a:cubicBezTo>
                        <a:pt x="0" y="12710"/>
                        <a:pt x="1822" y="8310"/>
                        <a:pt x="5066" y="5066"/>
                      </a:cubicBezTo>
                      <a:cubicBezTo>
                        <a:pt x="8310" y="1822"/>
                        <a:pt x="12710" y="0"/>
                        <a:pt x="1729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000000">
                      <a:alpha val="20784"/>
                    </a:srgb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4" name="TextBox 74"/>
                <p:cNvSpPr txBox="1"/>
                <p:nvPr/>
              </p:nvSpPr>
              <p:spPr>
                <a:xfrm>
                  <a:off x="759803" y="6406861"/>
                  <a:ext cx="1175742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87"/>
                    </a:lnSpc>
                    <a:spcBef>
                      <a:spcPct val="0"/>
                    </a:spcBef>
                  </a:pPr>
                  <a:r>
                    <a:rPr lang="en-US" sz="1250" u="none" strike="noStrike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Interesting Facts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9D0D9705-9E8C-2D6A-94E0-6BCC9AFED3FD}"/>
                    </a:ext>
                  </a:extLst>
                </p:cNvPr>
                <p:cNvGrpSpPr/>
                <p:nvPr/>
              </p:nvGrpSpPr>
              <p:grpSpPr>
                <a:xfrm>
                  <a:off x="759803" y="7006819"/>
                  <a:ext cx="2713268" cy="274370"/>
                  <a:chOff x="759803" y="7050937"/>
                  <a:chExt cx="2713268" cy="274370"/>
                </a:xfrm>
              </p:grpSpPr>
              <p:sp>
                <p:nvSpPr>
                  <p:cNvPr id="38" name="Freeform 38"/>
                  <p:cNvSpPr/>
                  <p:nvPr/>
                </p:nvSpPr>
                <p:spPr>
                  <a:xfrm>
                    <a:off x="759803" y="7104151"/>
                    <a:ext cx="167942" cy="167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BC511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4" name="TextBox 64"/>
                  <p:cNvSpPr txBox="1"/>
                  <p:nvPr/>
                </p:nvSpPr>
                <p:spPr>
                  <a:xfrm>
                    <a:off x="1004028" y="7050937"/>
                    <a:ext cx="2469043" cy="2743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50"/>
                      </a:lnSpc>
                    </a:pPr>
                    <a:r>
                      <a:rPr lang="en-US" sz="750" spc="-22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They use their trunks for various tasks, including breathing, drinking, and grasping objects</a:t>
                    </a:r>
                  </a:p>
                </p:txBody>
              </p:sp>
              <p:sp>
                <p:nvSpPr>
                  <p:cNvPr id="93" name="TextBox 93"/>
                  <p:cNvSpPr txBox="1"/>
                  <p:nvPr/>
                </p:nvSpPr>
                <p:spPr>
                  <a:xfrm>
                    <a:off x="821749" y="7126733"/>
                    <a:ext cx="36848" cy="10849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9"/>
                      </a:lnSpc>
                    </a:pPr>
                    <a:r>
                      <a:rPr lang="en-US" sz="599" dirty="0">
                        <a:solidFill>
                          <a:srgbClr val="BC5118"/>
                        </a:solidFill>
                        <a:latin typeface="DM Sans Medium" pitchFamily="2" charset="0"/>
                      </a:rPr>
                      <a:t>2</a:t>
                    </a:r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3251343D-68BB-9C31-6954-9B3F39D68E97}"/>
                    </a:ext>
                  </a:extLst>
                </p:cNvPr>
                <p:cNvGrpSpPr/>
                <p:nvPr/>
              </p:nvGrpSpPr>
              <p:grpSpPr>
                <a:xfrm>
                  <a:off x="759803" y="7386347"/>
                  <a:ext cx="2713268" cy="274370"/>
                  <a:chOff x="759803" y="7408427"/>
                  <a:chExt cx="2713268" cy="274370"/>
                </a:xfrm>
              </p:grpSpPr>
              <p:sp>
                <p:nvSpPr>
                  <p:cNvPr id="41" name="Freeform 41"/>
                  <p:cNvSpPr/>
                  <p:nvPr/>
                </p:nvSpPr>
                <p:spPr>
                  <a:xfrm>
                    <a:off x="759803" y="7461641"/>
                    <a:ext cx="167942" cy="167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BC511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1004028" y="7408427"/>
                    <a:ext cx="2469043" cy="27437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050"/>
                      </a:lnSpc>
                    </a:pPr>
                    <a:r>
                      <a:rPr lang="en-US" sz="750" spc="-22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Elephants are known for their intelligence, emotional depth, and strong </a:t>
                    </a:r>
                    <a:r>
                      <a:rPr lang="en-US" sz="750" spc="-22">
                        <a:solidFill>
                          <a:srgbClr val="000000"/>
                        </a:solidFill>
                        <a:latin typeface="DM Sans" pitchFamily="2" charset="0"/>
                      </a:rPr>
                      <a:t>social bonds</a:t>
                    </a:r>
                    <a:endParaRPr lang="en-US" sz="750" spc="-22" dirty="0">
                      <a:solidFill>
                        <a:srgbClr val="000000"/>
                      </a:solidFill>
                      <a:latin typeface="DM Sans" pitchFamily="2" charset="0"/>
                    </a:endParaRPr>
                  </a:p>
                </p:txBody>
              </p:sp>
              <p:sp>
                <p:nvSpPr>
                  <p:cNvPr id="94" name="TextBox 94"/>
                  <p:cNvSpPr txBox="1"/>
                  <p:nvPr/>
                </p:nvSpPr>
                <p:spPr>
                  <a:xfrm>
                    <a:off x="820310" y="7484223"/>
                    <a:ext cx="39727" cy="10849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9"/>
                      </a:lnSpc>
                    </a:pPr>
                    <a:r>
                      <a:rPr lang="en-US" sz="599" dirty="0">
                        <a:solidFill>
                          <a:srgbClr val="BC5118"/>
                        </a:solidFill>
                        <a:latin typeface="DM Sans Medium" pitchFamily="2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2BEEEE6F-AAB5-327E-442C-A782481F4841}"/>
                    </a:ext>
                  </a:extLst>
                </p:cNvPr>
                <p:cNvGrpSpPr/>
                <p:nvPr/>
              </p:nvGrpSpPr>
              <p:grpSpPr>
                <a:xfrm>
                  <a:off x="759803" y="6733720"/>
                  <a:ext cx="2611942" cy="167942"/>
                  <a:chOff x="759803" y="6755800"/>
                  <a:chExt cx="2611942" cy="167942"/>
                </a:xfrm>
              </p:grpSpPr>
              <p:sp>
                <p:nvSpPr>
                  <p:cNvPr id="35" name="Freeform 35"/>
                  <p:cNvSpPr/>
                  <p:nvPr/>
                </p:nvSpPr>
                <p:spPr>
                  <a:xfrm>
                    <a:off x="759803" y="6755800"/>
                    <a:ext cx="167942" cy="167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9525" cap="sq">
                    <a:solidFill>
                      <a:srgbClr val="BC511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50" name="TextBox 50"/>
                  <p:cNvSpPr txBox="1"/>
                  <p:nvPr/>
                </p:nvSpPr>
                <p:spPr>
                  <a:xfrm>
                    <a:off x="1004028" y="6773096"/>
                    <a:ext cx="2367717" cy="13335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25"/>
                      </a:lnSpc>
                    </a:pPr>
                    <a:r>
                      <a:rPr lang="en-US" sz="750" spc="-22" dirty="0">
                        <a:solidFill>
                          <a:srgbClr val="000000"/>
                        </a:solidFill>
                        <a:latin typeface="DM Sans" pitchFamily="2" charset="0"/>
                      </a:rPr>
                      <a:t>African Elephants are the largest land animals on Earth</a:t>
                    </a:r>
                  </a:p>
                </p:txBody>
              </p:sp>
              <p:sp>
                <p:nvSpPr>
                  <p:cNvPr id="95" name="TextBox 95"/>
                  <p:cNvSpPr txBox="1"/>
                  <p:nvPr/>
                </p:nvSpPr>
                <p:spPr>
                  <a:xfrm>
                    <a:off x="832367" y="6778382"/>
                    <a:ext cx="22814" cy="10849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899"/>
                      </a:lnSpc>
                    </a:pPr>
                    <a:r>
                      <a:rPr lang="en-US" sz="599" dirty="0">
                        <a:solidFill>
                          <a:srgbClr val="BC5118"/>
                        </a:solidFill>
                        <a:latin typeface="DM Sans Medium" pitchFamily="2" charset="0"/>
                      </a:rPr>
                      <a:t>1</a:t>
                    </a:r>
                  </a:p>
                </p:txBody>
              </p:sp>
            </p:grp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091759F-6333-C13F-CE90-AF3E2BE47418}"/>
                </a:ext>
              </a:extLst>
            </p:cNvPr>
            <p:cNvGrpSpPr/>
            <p:nvPr/>
          </p:nvGrpSpPr>
          <p:grpSpPr>
            <a:xfrm>
              <a:off x="549992" y="2089568"/>
              <a:ext cx="6477187" cy="1881927"/>
              <a:chOff x="549992" y="2089568"/>
              <a:chExt cx="6477187" cy="188192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07FAB7D-C45E-3907-5CE0-E917DDBF8851}"/>
                  </a:ext>
                </a:extLst>
              </p:cNvPr>
              <p:cNvGrpSpPr/>
              <p:nvPr/>
            </p:nvGrpSpPr>
            <p:grpSpPr>
              <a:xfrm>
                <a:off x="2444754" y="2089568"/>
                <a:ext cx="2556984" cy="1881927"/>
                <a:chOff x="2501508" y="2089568"/>
                <a:chExt cx="2556984" cy="1881927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2501508" y="2089568"/>
                  <a:ext cx="623105" cy="623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BC5118">
                    <a:alpha val="19608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" name="Freeform 6"/>
                <p:cNvSpPr/>
                <p:nvPr/>
              </p:nvSpPr>
              <p:spPr>
                <a:xfrm>
                  <a:off x="4743615" y="3398864"/>
                  <a:ext cx="314877" cy="314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DE143">
                    <a:alpha val="4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2534142" y="2181822"/>
                  <a:ext cx="2328030" cy="1789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8030" h="1789673">
                      <a:moveTo>
                        <a:pt x="0" y="0"/>
                      </a:moveTo>
                      <a:lnTo>
                        <a:pt x="2328030" y="0"/>
                      </a:lnTo>
                      <a:lnTo>
                        <a:pt x="2328030" y="1789673"/>
                      </a:lnTo>
                      <a:lnTo>
                        <a:pt x="0" y="17896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8191975-2B77-86BA-E394-EAFADDF07876}"/>
                  </a:ext>
                </a:extLst>
              </p:cNvPr>
              <p:cNvGrpSpPr/>
              <p:nvPr/>
            </p:nvGrpSpPr>
            <p:grpSpPr>
              <a:xfrm>
                <a:off x="549992" y="2284745"/>
                <a:ext cx="1632064" cy="1573827"/>
                <a:chOff x="549992" y="2284745"/>
                <a:chExt cx="1632064" cy="1573827"/>
              </a:xfrm>
            </p:grpSpPr>
            <p:sp>
              <p:nvSpPr>
                <p:cNvPr id="27" name="AutoShape 27"/>
                <p:cNvSpPr/>
                <p:nvPr/>
              </p:nvSpPr>
              <p:spPr>
                <a:xfrm flipV="1">
                  <a:off x="549992" y="3269510"/>
                  <a:ext cx="1551857" cy="0"/>
                </a:xfrm>
                <a:prstGeom prst="line">
                  <a:avLst/>
                </a:prstGeom>
                <a:ln w="9525" cap="flat">
                  <a:solidFill>
                    <a:srgbClr val="272726">
                      <a:alpha val="2078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553982" y="2821469"/>
                  <a:ext cx="1628074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5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Common Name: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African Elephant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553982" y="3075713"/>
                  <a:ext cx="1628074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5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Scientific Name: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Loxodonta Africana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553982" y="3329957"/>
                  <a:ext cx="1628074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5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Classification: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Mammal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553982" y="3584202"/>
                  <a:ext cx="1628074" cy="274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Habitat: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Predominantly savannas, forests, and grasslands in Africa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553982" y="2284745"/>
                  <a:ext cx="879169" cy="3847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87"/>
                    </a:lnSpc>
                  </a:pPr>
                  <a:r>
                    <a:rPr lang="en-US" sz="1250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Species Information</a:t>
                  </a:r>
                </a:p>
              </p:txBody>
            </p:sp>
            <p:sp>
              <p:nvSpPr>
                <p:cNvPr id="22" name="AutoShape 27">
                  <a:extLst>
                    <a:ext uri="{FF2B5EF4-FFF2-40B4-BE49-F238E27FC236}">
                      <a16:creationId xmlns:a16="http://schemas.microsoft.com/office/drawing/2014/main" id="{480C19EC-2B9D-2E58-A774-6F5593342AF1}"/>
                    </a:ext>
                  </a:extLst>
                </p:cNvPr>
                <p:cNvSpPr/>
                <p:nvPr/>
              </p:nvSpPr>
              <p:spPr>
                <a:xfrm flipV="1">
                  <a:off x="549992" y="3015266"/>
                  <a:ext cx="1551857" cy="0"/>
                </a:xfrm>
                <a:prstGeom prst="line">
                  <a:avLst/>
                </a:prstGeom>
                <a:ln w="9525" cap="flat">
                  <a:solidFill>
                    <a:srgbClr val="272726">
                      <a:alpha val="2078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" name="AutoShape 27">
                  <a:extLst>
                    <a:ext uri="{FF2B5EF4-FFF2-40B4-BE49-F238E27FC236}">
                      <a16:creationId xmlns:a16="http://schemas.microsoft.com/office/drawing/2014/main" id="{E5A20C1C-FF31-2C33-786F-297AE566B207}"/>
                    </a:ext>
                  </a:extLst>
                </p:cNvPr>
                <p:cNvSpPr/>
                <p:nvPr/>
              </p:nvSpPr>
              <p:spPr>
                <a:xfrm flipV="1">
                  <a:off x="549992" y="3523754"/>
                  <a:ext cx="1551857" cy="0"/>
                </a:xfrm>
                <a:prstGeom prst="line">
                  <a:avLst/>
                </a:prstGeom>
                <a:ln w="9525" cap="flat">
                  <a:solidFill>
                    <a:srgbClr val="272726">
                      <a:alpha val="2078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0F95D911-FEEE-4A6B-6B90-42423F43978F}"/>
                  </a:ext>
                </a:extLst>
              </p:cNvPr>
              <p:cNvGrpSpPr/>
              <p:nvPr/>
            </p:nvGrpSpPr>
            <p:grpSpPr>
              <a:xfrm>
                <a:off x="5395117" y="2284745"/>
                <a:ext cx="1632062" cy="1573827"/>
                <a:chOff x="5443514" y="2284745"/>
                <a:chExt cx="1632062" cy="1573827"/>
              </a:xfrm>
            </p:grpSpPr>
            <p:sp>
              <p:nvSpPr>
                <p:cNvPr id="28" name="AutoShape 28"/>
                <p:cNvSpPr/>
                <p:nvPr/>
              </p:nvSpPr>
              <p:spPr>
                <a:xfrm flipV="1">
                  <a:off x="5443514" y="3269510"/>
                  <a:ext cx="1611336" cy="0"/>
                </a:xfrm>
                <a:prstGeom prst="line">
                  <a:avLst/>
                </a:prstGeom>
                <a:ln w="9525" cap="flat">
                  <a:solidFill>
                    <a:srgbClr val="272726">
                      <a:alpha val="2078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5447502" y="2821469"/>
                  <a:ext cx="1628074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5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Length: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Approximately 20 feet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5447502" y="3075713"/>
                  <a:ext cx="1628074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5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Height: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Around 10 feet at the shoulder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5447502" y="3329957"/>
                  <a:ext cx="1628074" cy="1333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25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Weight: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8,000 to 12,000 pounds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5447502" y="3584202"/>
                  <a:ext cx="1489795" cy="27437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50"/>
                    </a:lnSpc>
                  </a:pPr>
                  <a:r>
                    <a:rPr lang="en-US" sz="750" spc="-22" dirty="0">
                      <a:solidFill>
                        <a:srgbClr val="000000"/>
                      </a:solidFill>
                      <a:latin typeface="DM Sans SemiBold" pitchFamily="2" charset="0"/>
                    </a:rPr>
                    <a:t>Color:</a:t>
                  </a:r>
                  <a:r>
                    <a:rPr lang="en-US" sz="750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 Typically grey with variations in shades and patterns</a:t>
                  </a:r>
                </a:p>
              </p:txBody>
            </p:sp>
            <p:sp>
              <p:nvSpPr>
                <p:cNvPr id="78" name="TextBox 78"/>
                <p:cNvSpPr txBox="1"/>
                <p:nvPr/>
              </p:nvSpPr>
              <p:spPr>
                <a:xfrm>
                  <a:off x="5447502" y="2284745"/>
                  <a:ext cx="1400220" cy="3847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487"/>
                    </a:lnSpc>
                    <a:spcBef>
                      <a:spcPct val="0"/>
                    </a:spcBef>
                  </a:pPr>
                  <a:r>
                    <a:rPr lang="en-US" sz="1250" u="none" strike="noStrike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Physical </a:t>
                  </a:r>
                </a:p>
                <a:p>
                  <a:pPr marL="0" lvl="0" indent="0" algn="l">
                    <a:lnSpc>
                      <a:spcPts val="1487"/>
                    </a:lnSpc>
                    <a:spcBef>
                      <a:spcPct val="0"/>
                    </a:spcBef>
                  </a:pPr>
                  <a:r>
                    <a:rPr lang="en-US" sz="1250" u="none" strike="noStrike" spc="-56" dirty="0">
                      <a:solidFill>
                        <a:srgbClr val="BC5118"/>
                      </a:solidFill>
                      <a:latin typeface="DM Sans SemiBold" pitchFamily="2" charset="0"/>
                    </a:rPr>
                    <a:t>Characteristics</a:t>
                  </a:r>
                </a:p>
              </p:txBody>
            </p:sp>
            <p:sp>
              <p:nvSpPr>
                <p:cNvPr id="40" name="AutoShape 28">
                  <a:extLst>
                    <a:ext uri="{FF2B5EF4-FFF2-40B4-BE49-F238E27FC236}">
                      <a16:creationId xmlns:a16="http://schemas.microsoft.com/office/drawing/2014/main" id="{AFF66D42-5CC3-AF57-0F31-0F63A5F7E831}"/>
                    </a:ext>
                  </a:extLst>
                </p:cNvPr>
                <p:cNvSpPr/>
                <p:nvPr/>
              </p:nvSpPr>
              <p:spPr>
                <a:xfrm flipV="1">
                  <a:off x="5443514" y="3015266"/>
                  <a:ext cx="1611336" cy="0"/>
                </a:xfrm>
                <a:prstGeom prst="line">
                  <a:avLst/>
                </a:prstGeom>
                <a:ln w="9525" cap="flat">
                  <a:solidFill>
                    <a:srgbClr val="272726">
                      <a:alpha val="2078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" name="AutoShape 28">
                  <a:extLst>
                    <a:ext uri="{FF2B5EF4-FFF2-40B4-BE49-F238E27FC236}">
                      <a16:creationId xmlns:a16="http://schemas.microsoft.com/office/drawing/2014/main" id="{DC75C9BB-ABE3-1560-1D76-ED2900DFFFAA}"/>
                    </a:ext>
                  </a:extLst>
                </p:cNvPr>
                <p:cNvSpPr/>
                <p:nvPr/>
              </p:nvSpPr>
              <p:spPr>
                <a:xfrm flipV="1">
                  <a:off x="5443514" y="3523754"/>
                  <a:ext cx="1611336" cy="0"/>
                </a:xfrm>
                <a:prstGeom prst="line">
                  <a:avLst/>
                </a:prstGeom>
                <a:ln w="9525" cap="flat">
                  <a:solidFill>
                    <a:srgbClr val="272726">
                      <a:alpha val="20784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85C725D-FBF6-B2BC-EA8E-3825827B60B6}"/>
                </a:ext>
              </a:extLst>
            </p:cNvPr>
            <p:cNvGrpSpPr/>
            <p:nvPr/>
          </p:nvGrpSpPr>
          <p:grpSpPr>
            <a:xfrm>
              <a:off x="0" y="0"/>
              <a:ext cx="7560000" cy="1745234"/>
              <a:chOff x="0" y="0"/>
              <a:chExt cx="7560000" cy="174523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7560000" cy="1738034"/>
              </a:xfrm>
              <a:custGeom>
                <a:avLst/>
                <a:gdLst/>
                <a:ahLst/>
                <a:cxnLst/>
                <a:rect l="l" t="t" r="r" b="b"/>
                <a:pathLst>
                  <a:path w="7560000" h="1738034">
                    <a:moveTo>
                      <a:pt x="0" y="0"/>
                    </a:moveTo>
                    <a:lnTo>
                      <a:pt x="7560000" y="0"/>
                    </a:lnTo>
                    <a:lnTo>
                      <a:pt x="7560000" y="1738034"/>
                    </a:lnTo>
                    <a:lnTo>
                      <a:pt x="0" y="173803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/>
                <a:stretch>
                  <a:fillRect t="-101457" b="-8725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0" y="0"/>
                <a:ext cx="7556500" cy="174523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625452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625452"/>
                    </a:lnTo>
                    <a:lnTo>
                      <a:pt x="0" y="625452"/>
                    </a:lnTo>
                    <a:close/>
                  </a:path>
                </a:pathLst>
              </a:custGeom>
              <a:solidFill>
                <a:srgbClr val="FAFAF1">
                  <a:alpha val="9098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>
                <a:normAutofit/>
              </a:bodyPr>
              <a:lstStyle/>
              <a:p>
                <a:endParaRPr lang="en-US" dirty="0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C1C34F3-076B-E198-7A69-660FD587D453}"/>
                  </a:ext>
                </a:extLst>
              </p:cNvPr>
              <p:cNvGrpSpPr/>
              <p:nvPr/>
            </p:nvGrpSpPr>
            <p:grpSpPr>
              <a:xfrm>
                <a:off x="549992" y="629088"/>
                <a:ext cx="6456027" cy="642861"/>
                <a:chOff x="549992" y="629088"/>
                <a:chExt cx="6456027" cy="642861"/>
              </a:xfrm>
            </p:grpSpPr>
            <p:sp>
              <p:nvSpPr>
                <p:cNvPr id="70" name="TextBox 70"/>
                <p:cNvSpPr txBox="1"/>
                <p:nvPr/>
              </p:nvSpPr>
              <p:spPr>
                <a:xfrm>
                  <a:off x="557582" y="629088"/>
                  <a:ext cx="1406604" cy="13875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080"/>
                    </a:lnSpc>
                  </a:pPr>
                  <a:r>
                    <a:rPr lang="en-US" sz="900" spc="-25" dirty="0">
                      <a:solidFill>
                        <a:srgbClr val="000000"/>
                      </a:solidFill>
                      <a:latin typeface="DM Sans" pitchFamily="2" charset="0"/>
                    </a:rPr>
                    <a:t>Animal Fact Sheet Template</a:t>
                  </a:r>
                </a:p>
              </p:txBody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549992" y="799890"/>
                  <a:ext cx="3228257" cy="47205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3648"/>
                    </a:lnSpc>
                  </a:pPr>
                  <a:r>
                    <a:rPr lang="en-US" sz="3200" u="none" strike="noStrike" spc="-176" dirty="0">
                      <a:solidFill>
                        <a:srgbClr val="000000"/>
                      </a:solidFill>
                      <a:latin typeface="DM Sans Medium" pitchFamily="2" charset="0"/>
                    </a:rPr>
                    <a:t>African </a:t>
                  </a:r>
                  <a:r>
                    <a:rPr lang="en-US" sz="3200" u="none" strike="noStrike" spc="-176" dirty="0">
                      <a:solidFill>
                        <a:srgbClr val="BC5118"/>
                      </a:solidFill>
                      <a:latin typeface="DM Sans Medium" pitchFamily="2" charset="0"/>
                    </a:rPr>
                    <a:t>Elephant</a:t>
                  </a:r>
                </a:p>
              </p:txBody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4127543" y="795747"/>
                  <a:ext cx="2878476" cy="38010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049"/>
                    </a:lnSpc>
                  </a:pPr>
                  <a:r>
                    <a:rPr lang="en-US" sz="749" spc="-22" dirty="0">
                      <a:solidFill>
                        <a:srgbClr val="000000"/>
                      </a:solidFill>
                      <a:latin typeface="DM Sans" pitchFamily="2" charset="0"/>
                    </a:rPr>
                    <a:t>The African Elephant Fact Sheet Template offers a concise yet thorough overview, detailing key aspects of this majestic species, making it an informative resource for education purposes</a:t>
                  </a:r>
                </a:p>
              </p:txBody>
            </p:sp>
          </p:grpSp>
        </p:grpSp>
        <p:sp>
          <p:nvSpPr>
            <p:cNvPr id="85" name="TemplateLAB"/>
            <p:cNvSpPr/>
            <p:nvPr/>
          </p:nvSpPr>
          <p:spPr>
            <a:xfrm>
              <a:off x="3492000" y="10341643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237</Words>
  <Application>Microsoft Office PowerPoint</Application>
  <PresentationFormat>Custom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DM Sans</vt:lpstr>
      <vt:lpstr>Calibri</vt:lpstr>
      <vt:lpstr>DM Sans Medium</vt:lpstr>
      <vt:lpstr>DM Sans SemiBold</vt:lpstr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20</cp:revision>
  <dcterms:created xsi:type="dcterms:W3CDTF">2006-08-16T00:00:00Z</dcterms:created>
  <dcterms:modified xsi:type="dcterms:W3CDTF">2024-02-22T04:30:43Z</dcterms:modified>
  <dc:identifier>DAF9bzJev8E</dc:identifier>
</cp:coreProperties>
</file>