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10693400" cy="7556500"/>
  <p:notesSz cx="6858000" cy="9144000"/>
  <p:embeddedFontLst>
    <p:embeddedFont>
      <p:font typeface="Manrope" pitchFamily="2" charset="0"/>
      <p:regular r:id="rId3"/>
      <p:bold r:id="rId4"/>
    </p:embeddedFont>
    <p:embeddedFont>
      <p:font typeface="Manrope Medium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50" y="8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">
            <a:extLst>
              <a:ext uri="{FF2B5EF4-FFF2-40B4-BE49-F238E27FC236}">
                <a16:creationId xmlns:a16="http://schemas.microsoft.com/office/drawing/2014/main" id="{216FF510-99E5-FF45-ADB2-DEF064E4E8D2}"/>
              </a:ext>
            </a:extLst>
          </p:cNvPr>
          <p:cNvGrpSpPr/>
          <p:nvPr/>
        </p:nvGrpSpPr>
        <p:grpSpPr>
          <a:xfrm>
            <a:off x="635767" y="689325"/>
            <a:ext cx="9328220" cy="6472504"/>
            <a:chOff x="635767" y="689325"/>
            <a:chExt cx="9328220" cy="647250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C24C41C-EA62-D981-3B85-2C68935F3D9B}"/>
                </a:ext>
              </a:extLst>
            </p:cNvPr>
            <p:cNvGrpSpPr/>
            <p:nvPr/>
          </p:nvGrpSpPr>
          <p:grpSpPr>
            <a:xfrm>
              <a:off x="1245154" y="2706672"/>
              <a:ext cx="8203092" cy="2788892"/>
              <a:chOff x="1244454" y="2706672"/>
              <a:chExt cx="8203092" cy="2788892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1244454" y="3186747"/>
                <a:ext cx="8203092" cy="2308817"/>
              </a:xfrm>
              <a:custGeom>
                <a:avLst/>
                <a:gdLst/>
                <a:ahLst/>
                <a:cxnLst/>
                <a:rect l="l" t="t" r="r" b="b"/>
                <a:pathLst>
                  <a:path w="2865255" h="806446">
                    <a:moveTo>
                      <a:pt x="1432627" y="0"/>
                    </a:moveTo>
                    <a:cubicBezTo>
                      <a:pt x="641409" y="0"/>
                      <a:pt x="0" y="180529"/>
                      <a:pt x="0" y="403223"/>
                    </a:cubicBezTo>
                    <a:cubicBezTo>
                      <a:pt x="0" y="625917"/>
                      <a:pt x="641409" y="806446"/>
                      <a:pt x="1432627" y="806446"/>
                    </a:cubicBezTo>
                    <a:cubicBezTo>
                      <a:pt x="2223845" y="806446"/>
                      <a:pt x="2865255" y="625917"/>
                      <a:pt x="2865255" y="403223"/>
                    </a:cubicBezTo>
                    <a:cubicBezTo>
                      <a:pt x="2865255" y="180529"/>
                      <a:pt x="2223845" y="0"/>
                      <a:pt x="1432627" y="0"/>
                    </a:cubicBezTo>
                    <a:close/>
                  </a:path>
                </a:pathLst>
              </a:custGeom>
              <a:solidFill>
                <a:srgbClr val="F7960B">
                  <a:alpha val="29804"/>
                </a:srgbClr>
              </a:solidFill>
              <a:ln w="19050" cap="sq">
                <a:solidFill>
                  <a:srgbClr val="F7960B">
                    <a:alpha val="29804"/>
                  </a:srgbClr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2211155" y="3458832"/>
                <a:ext cx="6269690" cy="1764648"/>
              </a:xfrm>
              <a:custGeom>
                <a:avLst/>
                <a:gdLst/>
                <a:ahLst/>
                <a:cxnLst/>
                <a:rect l="l" t="t" r="r" b="b"/>
                <a:pathLst>
                  <a:path w="2865255" h="806446">
                    <a:moveTo>
                      <a:pt x="1432627" y="0"/>
                    </a:moveTo>
                    <a:cubicBezTo>
                      <a:pt x="641409" y="0"/>
                      <a:pt x="0" y="180529"/>
                      <a:pt x="0" y="403223"/>
                    </a:cubicBezTo>
                    <a:cubicBezTo>
                      <a:pt x="0" y="625917"/>
                      <a:pt x="641409" y="806446"/>
                      <a:pt x="1432627" y="806446"/>
                    </a:cubicBezTo>
                    <a:cubicBezTo>
                      <a:pt x="2223845" y="806446"/>
                      <a:pt x="2865255" y="625917"/>
                      <a:pt x="2865255" y="403223"/>
                    </a:cubicBezTo>
                    <a:cubicBezTo>
                      <a:pt x="2865255" y="180529"/>
                      <a:pt x="2223845" y="0"/>
                      <a:pt x="1432627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3469166" y="3812908"/>
                <a:ext cx="3753667" cy="1056495"/>
              </a:xfrm>
              <a:custGeom>
                <a:avLst/>
                <a:gdLst/>
                <a:ahLst/>
                <a:cxnLst/>
                <a:rect l="l" t="t" r="r" b="b"/>
                <a:pathLst>
                  <a:path w="2865255" h="806446">
                    <a:moveTo>
                      <a:pt x="1432627" y="0"/>
                    </a:moveTo>
                    <a:cubicBezTo>
                      <a:pt x="641409" y="0"/>
                      <a:pt x="0" y="180529"/>
                      <a:pt x="0" y="403223"/>
                    </a:cubicBezTo>
                    <a:cubicBezTo>
                      <a:pt x="0" y="625917"/>
                      <a:pt x="641409" y="806446"/>
                      <a:pt x="1432627" y="806446"/>
                    </a:cubicBezTo>
                    <a:cubicBezTo>
                      <a:pt x="2223845" y="806446"/>
                      <a:pt x="2865255" y="625917"/>
                      <a:pt x="2865255" y="403223"/>
                    </a:cubicBezTo>
                    <a:cubicBezTo>
                      <a:pt x="2865255" y="180529"/>
                      <a:pt x="2223845" y="0"/>
                      <a:pt x="1432627" y="0"/>
                    </a:cubicBezTo>
                    <a:close/>
                  </a:path>
                </a:pathLst>
              </a:custGeom>
              <a:solidFill>
                <a:srgbClr val="F7960B">
                  <a:alpha val="29804"/>
                </a:srgbClr>
              </a:solidFill>
              <a:ln w="19050" cap="sq">
                <a:solidFill>
                  <a:srgbClr val="F7960B">
                    <a:alpha val="29804"/>
                  </a:srgbClr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/>
              <p:nvPr/>
            </p:nvSpPr>
            <p:spPr>
              <a:xfrm>
                <a:off x="4568587" y="4122347"/>
                <a:ext cx="1554827" cy="437617"/>
              </a:xfrm>
              <a:custGeom>
                <a:avLst/>
                <a:gdLst/>
                <a:ahLst/>
                <a:cxnLst/>
                <a:rect l="l" t="t" r="r" b="b"/>
                <a:pathLst>
                  <a:path w="2865255" h="806446">
                    <a:moveTo>
                      <a:pt x="1432627" y="0"/>
                    </a:moveTo>
                    <a:cubicBezTo>
                      <a:pt x="641409" y="0"/>
                      <a:pt x="0" y="180529"/>
                      <a:pt x="0" y="403223"/>
                    </a:cubicBezTo>
                    <a:cubicBezTo>
                      <a:pt x="0" y="625917"/>
                      <a:pt x="641409" y="806446"/>
                      <a:pt x="1432627" y="806446"/>
                    </a:cubicBezTo>
                    <a:cubicBezTo>
                      <a:pt x="2223845" y="806446"/>
                      <a:pt x="2865255" y="625917"/>
                      <a:pt x="2865255" y="403223"/>
                    </a:cubicBezTo>
                    <a:cubicBezTo>
                      <a:pt x="2865255" y="180529"/>
                      <a:pt x="2223845" y="0"/>
                      <a:pt x="1432627" y="0"/>
                    </a:cubicBezTo>
                    <a:close/>
                  </a:path>
                </a:pathLst>
              </a:custGeom>
              <a:solidFill>
                <a:srgbClr val="F7960B">
                  <a:alpha val="29804"/>
                </a:srgbClr>
              </a:solidFill>
              <a:ln w="19050" cap="sq">
                <a:solidFill>
                  <a:srgbClr val="F7960B">
                    <a:alpha val="29804"/>
                  </a:srgbClr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6"/>
              <p:cNvSpPr/>
              <p:nvPr/>
            </p:nvSpPr>
            <p:spPr>
              <a:xfrm>
                <a:off x="4568587" y="2706672"/>
                <a:ext cx="1307587" cy="1634484"/>
              </a:xfrm>
              <a:custGeom>
                <a:avLst/>
                <a:gdLst/>
                <a:ahLst/>
                <a:cxnLst/>
                <a:rect l="l" t="t" r="r" b="b"/>
                <a:pathLst>
                  <a:path w="1307587" h="1634484">
                    <a:moveTo>
                      <a:pt x="0" y="0"/>
                    </a:moveTo>
                    <a:lnTo>
                      <a:pt x="1307587" y="0"/>
                    </a:lnTo>
                    <a:lnTo>
                      <a:pt x="1307587" y="1634484"/>
                    </a:lnTo>
                    <a:lnTo>
                      <a:pt x="0" y="163448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086A3CB-5737-6360-06E2-B6CB716565D1}"/>
                </a:ext>
              </a:extLst>
            </p:cNvPr>
            <p:cNvGrpSpPr/>
            <p:nvPr/>
          </p:nvGrpSpPr>
          <p:grpSpPr>
            <a:xfrm>
              <a:off x="7763809" y="4444458"/>
              <a:ext cx="2200178" cy="1612546"/>
              <a:chOff x="7735822" y="4444458"/>
              <a:chExt cx="2200178" cy="1612546"/>
            </a:xfrm>
          </p:grpSpPr>
          <p:sp>
            <p:nvSpPr>
              <p:cNvPr id="26" name="TextBox 26"/>
              <p:cNvSpPr txBox="1"/>
              <p:nvPr/>
            </p:nvSpPr>
            <p:spPr>
              <a:xfrm>
                <a:off x="7735822" y="5399577"/>
                <a:ext cx="2200178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7960B"/>
                    </a:solidFill>
                    <a:latin typeface="Manrope" pitchFamily="2" charset="0"/>
                  </a:rPr>
                  <a:t>PSYCHOLOGICAL DISORDERS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7793246" y="5593507"/>
                <a:ext cx="2085329" cy="4634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699" u="none" strike="noStrike" spc="6" dirty="0">
                    <a:solidFill>
                      <a:srgbClr val="797979"/>
                    </a:solidFill>
                    <a:latin typeface="Manrope Medium"/>
                  </a:rPr>
                  <a:t>Psychological disorders encompass disturbances in mood, cognition, and behavior, affecting daily functioning and often requiring therapeutic interventions for management</a:t>
                </a:r>
              </a:p>
            </p:txBody>
          </p:sp>
          <p:sp>
            <p:nvSpPr>
              <p:cNvPr id="30" name="Freeform 30"/>
              <p:cNvSpPr/>
              <p:nvPr/>
            </p:nvSpPr>
            <p:spPr>
              <a:xfrm>
                <a:off x="8458643" y="4444458"/>
                <a:ext cx="754536" cy="754536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8605300" y="4609776"/>
                <a:ext cx="461220" cy="3841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65"/>
                  </a:lnSpc>
                  <a:spcBef>
                    <a:spcPct val="0"/>
                  </a:spcBef>
                </a:pPr>
                <a:r>
                  <a:rPr lang="en-US" sz="2250" b="1" dirty="0">
                    <a:solidFill>
                      <a:srgbClr val="FFFFFF"/>
                    </a:solidFill>
                    <a:latin typeface="Manrope" pitchFamily="2" charset="0"/>
                  </a:rPr>
                  <a:t>05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52915DE-8F54-C4DD-8483-C4DE40DA9306}"/>
                </a:ext>
              </a:extLst>
            </p:cNvPr>
            <p:cNvGrpSpPr/>
            <p:nvPr/>
          </p:nvGrpSpPr>
          <p:grpSpPr>
            <a:xfrm>
              <a:off x="5933064" y="1825212"/>
              <a:ext cx="2289894" cy="1635996"/>
              <a:chOff x="5982214" y="1825212"/>
              <a:chExt cx="2289894" cy="1635996"/>
            </a:xfrm>
          </p:grpSpPr>
          <p:sp>
            <p:nvSpPr>
              <p:cNvPr id="42" name="TextBox 42"/>
              <p:cNvSpPr txBox="1"/>
              <p:nvPr/>
            </p:nvSpPr>
            <p:spPr>
              <a:xfrm>
                <a:off x="5982214" y="1825212"/>
                <a:ext cx="2289894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7960B"/>
                    </a:solidFill>
                    <a:latin typeface="Manrope" pitchFamily="2" charset="0"/>
                  </a:rPr>
                  <a:t>SOCIAL INFLUENCE FACTORS</a:t>
                </a:r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6041981" y="2019142"/>
                <a:ext cx="2170361" cy="4634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979"/>
                  </a:lnSpc>
                </a:pPr>
                <a:r>
                  <a:rPr lang="en-US" sz="699" spc="6" dirty="0">
                    <a:solidFill>
                      <a:srgbClr val="797979"/>
                    </a:solidFill>
                    <a:latin typeface="Manrope Medium"/>
                  </a:rPr>
                  <a:t>Social influence factors encompass </a:t>
                </a:r>
              </a:p>
              <a:p>
                <a:pPr algn="ctr">
                  <a:lnSpc>
                    <a:spcPts val="979"/>
                  </a:lnSpc>
                </a:pPr>
                <a:r>
                  <a:rPr lang="en-US" sz="699" spc="6" dirty="0">
                    <a:solidFill>
                      <a:srgbClr val="797979"/>
                    </a:solidFill>
                    <a:latin typeface="Manrope Medium"/>
                  </a:rPr>
                  <a:t>conformity, obedience, and persuasion, </a:t>
                </a:r>
              </a:p>
              <a:p>
                <a:pPr algn="ctr">
                  <a:lnSpc>
                    <a:spcPts val="979"/>
                  </a:lnSpc>
                </a:pPr>
                <a:r>
                  <a:rPr lang="en-US" sz="699" spc="6" dirty="0">
                    <a:solidFill>
                      <a:srgbClr val="797979"/>
                    </a:solidFill>
                    <a:latin typeface="Manrope Medium"/>
                  </a:rPr>
                  <a:t>illustrating how individuals are influenced </a:t>
                </a:r>
              </a:p>
              <a:p>
                <a:pPr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699" spc="6" dirty="0">
                    <a:solidFill>
                      <a:srgbClr val="797979"/>
                    </a:solidFill>
                    <a:latin typeface="Manrope Medium"/>
                  </a:rPr>
                  <a:t>by group dynamics and societal norms</a:t>
                </a:r>
              </a:p>
            </p:txBody>
          </p:sp>
          <p:sp>
            <p:nvSpPr>
              <p:cNvPr id="46" name="Freeform 46"/>
              <p:cNvSpPr/>
              <p:nvPr/>
            </p:nvSpPr>
            <p:spPr>
              <a:xfrm rot="10800000">
                <a:off x="6749893" y="2706672"/>
                <a:ext cx="754536" cy="754536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8" name="TextBox 48"/>
              <p:cNvSpPr txBox="1"/>
              <p:nvPr/>
            </p:nvSpPr>
            <p:spPr>
              <a:xfrm>
                <a:off x="6896551" y="2871990"/>
                <a:ext cx="461220" cy="3841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65"/>
                  </a:lnSpc>
                  <a:spcBef>
                    <a:spcPct val="0"/>
                  </a:spcBef>
                </a:pPr>
                <a:r>
                  <a:rPr lang="en-US" sz="2250" b="1" dirty="0">
                    <a:solidFill>
                      <a:srgbClr val="FFFFFF"/>
                    </a:solidFill>
                    <a:latin typeface="Manrope" pitchFamily="2" charset="0"/>
                  </a:rPr>
                  <a:t>04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51BCF2F-2706-D906-699B-D368CAD6EF19}"/>
                </a:ext>
              </a:extLst>
            </p:cNvPr>
            <p:cNvGrpSpPr/>
            <p:nvPr/>
          </p:nvGrpSpPr>
          <p:grpSpPr>
            <a:xfrm>
              <a:off x="4301186" y="5198994"/>
              <a:ext cx="2091027" cy="1589333"/>
              <a:chOff x="4300486" y="5198994"/>
              <a:chExt cx="2091027" cy="1589333"/>
            </a:xfrm>
          </p:grpSpPr>
          <p:sp>
            <p:nvSpPr>
              <p:cNvPr id="50" name="TextBox 50"/>
              <p:cNvSpPr txBox="1"/>
              <p:nvPr/>
            </p:nvSpPr>
            <p:spPr>
              <a:xfrm>
                <a:off x="4300486" y="6134699"/>
                <a:ext cx="2091027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7960B"/>
                    </a:solidFill>
                    <a:latin typeface="Manrope" pitchFamily="2" charset="0"/>
                  </a:rPr>
                  <a:t>EMOTIONAL INTELLIGENCE</a:t>
                </a:r>
              </a:p>
            </p:txBody>
          </p:sp>
          <p:sp>
            <p:nvSpPr>
              <p:cNvPr id="51" name="TextBox 51"/>
              <p:cNvSpPr txBox="1"/>
              <p:nvPr/>
            </p:nvSpPr>
            <p:spPr>
              <a:xfrm>
                <a:off x="4355062" y="6324830"/>
                <a:ext cx="1981875" cy="4634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699" u="none" strike="noStrike" spc="6" dirty="0">
                    <a:solidFill>
                      <a:srgbClr val="797979"/>
                    </a:solidFill>
                    <a:latin typeface="Manrope Medium"/>
                  </a:rPr>
                  <a:t>Emotional intelligence refers to recognizing, understanding, and managing emotions effectively, crucial for interpersonal relationships, resilience, and self-regulation</a:t>
                </a:r>
              </a:p>
            </p:txBody>
          </p:sp>
          <p:sp>
            <p:nvSpPr>
              <p:cNvPr id="54" name="Freeform 54"/>
              <p:cNvSpPr/>
              <p:nvPr/>
            </p:nvSpPr>
            <p:spPr>
              <a:xfrm>
                <a:off x="4968732" y="5198994"/>
                <a:ext cx="754536" cy="754536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TextBox 56"/>
              <p:cNvSpPr txBox="1"/>
              <p:nvPr/>
            </p:nvSpPr>
            <p:spPr>
              <a:xfrm>
                <a:off x="5115390" y="5364312"/>
                <a:ext cx="461220" cy="3841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65"/>
                  </a:lnSpc>
                  <a:spcBef>
                    <a:spcPct val="0"/>
                  </a:spcBef>
                </a:pPr>
                <a:r>
                  <a:rPr lang="en-US" sz="2250" b="1" dirty="0">
                    <a:solidFill>
                      <a:srgbClr val="FFFFFF"/>
                    </a:solidFill>
                    <a:latin typeface="Manrope" pitchFamily="2" charset="0"/>
                  </a:rPr>
                  <a:t>03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D131E2C-CC20-4233-CD01-ADE64B60FF6F}"/>
                </a:ext>
              </a:extLst>
            </p:cNvPr>
            <p:cNvGrpSpPr/>
            <p:nvPr/>
          </p:nvGrpSpPr>
          <p:grpSpPr>
            <a:xfrm>
              <a:off x="2470441" y="1825212"/>
              <a:ext cx="2289894" cy="1635996"/>
              <a:chOff x="2419893" y="1825212"/>
              <a:chExt cx="2289894" cy="1635996"/>
            </a:xfrm>
          </p:grpSpPr>
          <p:sp>
            <p:nvSpPr>
              <p:cNvPr id="34" name="TextBox 34"/>
              <p:cNvSpPr txBox="1"/>
              <p:nvPr/>
            </p:nvSpPr>
            <p:spPr>
              <a:xfrm>
                <a:off x="2419893" y="1825212"/>
                <a:ext cx="2289894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7960B"/>
                    </a:solidFill>
                    <a:latin typeface="Manrope" pitchFamily="2" charset="0"/>
                  </a:rPr>
                  <a:t>COGNITIVE DEVELOPMENT STAGES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2479659" y="2019142"/>
                <a:ext cx="2170361" cy="4634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979"/>
                  </a:lnSpc>
                </a:pPr>
                <a:r>
                  <a:rPr lang="en-US" sz="699" spc="6" dirty="0">
                    <a:solidFill>
                      <a:srgbClr val="797979"/>
                    </a:solidFill>
                    <a:latin typeface="Manrope Medium"/>
                  </a:rPr>
                  <a:t>Cognitive development stages describe </a:t>
                </a:r>
              </a:p>
              <a:p>
                <a:pPr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699" spc="6" dirty="0">
                    <a:solidFill>
                      <a:srgbClr val="797979"/>
                    </a:solidFill>
                    <a:latin typeface="Manrope Medium"/>
                  </a:rPr>
                  <a:t>sequential shifts in thinking, from sensorimotor exploration to abstract reasoning, impacting problem-solving and learning abilities</a:t>
                </a:r>
              </a:p>
            </p:txBody>
          </p:sp>
          <p:sp>
            <p:nvSpPr>
              <p:cNvPr id="38" name="Freeform 38"/>
              <p:cNvSpPr/>
              <p:nvPr/>
            </p:nvSpPr>
            <p:spPr>
              <a:xfrm rot="10800000">
                <a:off x="3187572" y="2706672"/>
                <a:ext cx="754536" cy="754536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3334230" y="2871990"/>
                <a:ext cx="461220" cy="3841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65"/>
                  </a:lnSpc>
                  <a:spcBef>
                    <a:spcPct val="0"/>
                  </a:spcBef>
                </a:pPr>
                <a:r>
                  <a:rPr lang="en-US" sz="2250" b="1" dirty="0">
                    <a:solidFill>
                      <a:srgbClr val="FFFFFF"/>
                    </a:solidFill>
                    <a:latin typeface="Manrope" pitchFamily="2" charset="0"/>
                  </a:rPr>
                  <a:t>02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737BBDA-6918-3A69-6309-7B7FFEC86920}"/>
                </a:ext>
              </a:extLst>
            </p:cNvPr>
            <p:cNvGrpSpPr/>
            <p:nvPr/>
          </p:nvGrpSpPr>
          <p:grpSpPr>
            <a:xfrm>
              <a:off x="783987" y="4444458"/>
              <a:ext cx="2091027" cy="1612546"/>
              <a:chOff x="756000" y="4444458"/>
              <a:chExt cx="2091027" cy="1612546"/>
            </a:xfrm>
          </p:grpSpPr>
          <p:sp>
            <p:nvSpPr>
              <p:cNvPr id="18" name="TextBox 18"/>
              <p:cNvSpPr txBox="1"/>
              <p:nvPr/>
            </p:nvSpPr>
            <p:spPr>
              <a:xfrm>
                <a:off x="756000" y="5399577"/>
                <a:ext cx="2091027" cy="16837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7960B"/>
                    </a:solidFill>
                    <a:latin typeface="Manrope" pitchFamily="2" charset="0"/>
                  </a:rPr>
                  <a:t>PERCEPTION OF REALITY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810576" y="5593507"/>
                <a:ext cx="1981875" cy="4634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699" u="none" strike="noStrike" spc="6" dirty="0">
                    <a:solidFill>
                      <a:srgbClr val="797979"/>
                    </a:solidFill>
                    <a:latin typeface="Manrope Medium"/>
                  </a:rPr>
                  <a:t>Perception of reality involves interpreting sensory information, influenced by beliefs, experiences, and cognitive biases, shaping individual perspectives</a:t>
                </a:r>
              </a:p>
            </p:txBody>
          </p:sp>
          <p:sp>
            <p:nvSpPr>
              <p:cNvPr id="22" name="Freeform 22"/>
              <p:cNvSpPr/>
              <p:nvPr/>
            </p:nvSpPr>
            <p:spPr>
              <a:xfrm>
                <a:off x="1424245" y="4444458"/>
                <a:ext cx="754536" cy="754536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7960B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1570904" y="4609776"/>
                <a:ext cx="461220" cy="3841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165"/>
                  </a:lnSpc>
                  <a:spcBef>
                    <a:spcPct val="0"/>
                  </a:spcBef>
                </a:pPr>
                <a:r>
                  <a:rPr lang="en-US" sz="2250" b="1" dirty="0">
                    <a:solidFill>
                      <a:srgbClr val="FFFFFF"/>
                    </a:solidFill>
                    <a:latin typeface="Manrope" pitchFamily="2" charset="0"/>
                  </a:rPr>
                  <a:t>01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88BB32E-D119-5710-E956-717EFCC9CA06}"/>
                </a:ext>
              </a:extLst>
            </p:cNvPr>
            <p:cNvGrpSpPr/>
            <p:nvPr/>
          </p:nvGrpSpPr>
          <p:grpSpPr>
            <a:xfrm>
              <a:off x="635767" y="689325"/>
              <a:ext cx="9300233" cy="596900"/>
              <a:chOff x="635767" y="689325"/>
              <a:chExt cx="9300233" cy="596900"/>
            </a:xfrm>
          </p:grpSpPr>
          <p:sp>
            <p:nvSpPr>
              <p:cNvPr id="2" name="TextBox 2"/>
              <p:cNvSpPr txBox="1"/>
              <p:nvPr/>
            </p:nvSpPr>
            <p:spPr>
              <a:xfrm>
                <a:off x="7660257" y="916804"/>
                <a:ext cx="2275743" cy="19313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626"/>
                  </a:lnSpc>
                  <a:spcBef>
                    <a:spcPct val="0"/>
                  </a:spcBef>
                </a:pPr>
                <a:r>
                  <a:rPr lang="en-US" sz="1200" b="1" dirty="0">
                    <a:solidFill>
                      <a:srgbClr val="797979"/>
                    </a:solidFill>
                    <a:latin typeface="Manrope" pitchFamily="2" charset="0"/>
                  </a:rPr>
                  <a:t>MIND MAP</a:t>
                </a:r>
              </a:p>
            </p:txBody>
          </p:sp>
          <p:sp>
            <p:nvSpPr>
              <p:cNvPr id="3" name="AutoShape 3"/>
              <p:cNvSpPr/>
              <p:nvPr/>
            </p:nvSpPr>
            <p:spPr>
              <a:xfrm flipV="1">
                <a:off x="3879464" y="1021112"/>
                <a:ext cx="5119307" cy="0"/>
              </a:xfrm>
              <a:prstGeom prst="line">
                <a:avLst/>
              </a:prstGeom>
              <a:ln w="9525" cap="flat">
                <a:solidFill>
                  <a:srgbClr val="F7960B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TextBox 58"/>
              <p:cNvSpPr txBox="1"/>
              <p:nvPr/>
            </p:nvSpPr>
            <p:spPr>
              <a:xfrm>
                <a:off x="635767" y="689325"/>
                <a:ext cx="3243697" cy="5969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900"/>
                  </a:lnSpc>
                  <a:spcBef>
                    <a:spcPct val="0"/>
                  </a:spcBef>
                </a:pPr>
                <a:r>
                  <a:rPr lang="en-US" sz="3500" b="1" dirty="0">
                    <a:solidFill>
                      <a:srgbClr val="F7960B"/>
                    </a:solidFill>
                    <a:latin typeface="Manrope" pitchFamily="2" charset="0"/>
                  </a:rPr>
                  <a:t> PSYCHOLOGY</a:t>
                </a:r>
              </a:p>
            </p:txBody>
          </p:sp>
        </p:grpSp>
        <p:sp>
          <p:nvSpPr>
            <p:cNvPr id="57" name="TemplateLAB"/>
            <p:cNvSpPr/>
            <p:nvPr/>
          </p:nvSpPr>
          <p:spPr>
            <a:xfrm>
              <a:off x="5042765" y="7061530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9"/>
                  </a:lnTo>
                  <a:lnTo>
                    <a:pt x="0" y="1002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Manrope</vt:lpstr>
      <vt:lpstr>Manrope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15</cp:revision>
  <dcterms:created xsi:type="dcterms:W3CDTF">2006-08-16T00:00:00Z</dcterms:created>
  <dcterms:modified xsi:type="dcterms:W3CDTF">2024-02-07T09:42:44Z</dcterms:modified>
  <dc:identifier>DAF8F5adHPs</dc:identifier>
</cp:coreProperties>
</file>