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10693400" cy="7556500"/>
  <p:notesSz cx="6858000" cy="9144000"/>
  <p:embeddedFontLst>
    <p:embeddedFont>
      <p:font typeface="DM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66" d="100"/>
          <a:sy n="66" d="100"/>
        </p:scale>
        <p:origin x="150" y="8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2">
            <a:extLst>
              <a:ext uri="{FF2B5EF4-FFF2-40B4-BE49-F238E27FC236}">
                <a16:creationId xmlns:a16="http://schemas.microsoft.com/office/drawing/2014/main" id="{3A680A23-8D83-F3D4-B290-2CFFE41F7420}"/>
              </a:ext>
            </a:extLst>
          </p:cNvPr>
          <p:cNvGrpSpPr/>
          <p:nvPr/>
        </p:nvGrpSpPr>
        <p:grpSpPr>
          <a:xfrm>
            <a:off x="756000" y="771728"/>
            <a:ext cx="9180000" cy="6036011"/>
            <a:chOff x="756000" y="771728"/>
            <a:chExt cx="9180000" cy="6036011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B79FD7A4-49AD-FD3F-DA40-80647CB21921}"/>
                </a:ext>
              </a:extLst>
            </p:cNvPr>
            <p:cNvGrpSpPr/>
            <p:nvPr/>
          </p:nvGrpSpPr>
          <p:grpSpPr>
            <a:xfrm>
              <a:off x="4446884" y="3348811"/>
              <a:ext cx="1802037" cy="2554308"/>
              <a:chOff x="4446884" y="3348811"/>
              <a:chExt cx="1802037" cy="2554308"/>
            </a:xfrm>
          </p:grpSpPr>
          <p:sp>
            <p:nvSpPr>
              <p:cNvPr id="5" name="AutoShape 5"/>
              <p:cNvSpPr/>
              <p:nvPr/>
            </p:nvSpPr>
            <p:spPr>
              <a:xfrm flipH="1">
                <a:off x="4446884" y="3348811"/>
                <a:ext cx="0" cy="2554308"/>
              </a:xfrm>
              <a:prstGeom prst="line">
                <a:avLst/>
              </a:prstGeom>
              <a:ln w="12700" cap="flat">
                <a:solidFill>
                  <a:srgbClr val="ACACA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AutoShape 7"/>
              <p:cNvSpPr/>
              <p:nvPr/>
            </p:nvSpPr>
            <p:spPr>
              <a:xfrm flipV="1">
                <a:off x="4446884" y="4625965"/>
                <a:ext cx="233468" cy="0"/>
              </a:xfrm>
              <a:prstGeom prst="line">
                <a:avLst/>
              </a:prstGeom>
              <a:ln w="12700" cap="flat">
                <a:solidFill>
                  <a:srgbClr val="ACACA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AutoShape 8"/>
              <p:cNvSpPr/>
              <p:nvPr/>
            </p:nvSpPr>
            <p:spPr>
              <a:xfrm flipH="1">
                <a:off x="6011648" y="4625965"/>
                <a:ext cx="233468" cy="0"/>
              </a:xfrm>
              <a:prstGeom prst="line">
                <a:avLst/>
              </a:prstGeom>
              <a:ln w="12700" cap="flat">
                <a:solidFill>
                  <a:srgbClr val="ACACA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AutoShape 5">
                <a:extLst>
                  <a:ext uri="{FF2B5EF4-FFF2-40B4-BE49-F238E27FC236}">
                    <a16:creationId xmlns:a16="http://schemas.microsoft.com/office/drawing/2014/main" id="{B92BD0B1-9E84-6E8C-CC65-100F17922071}"/>
                  </a:ext>
                </a:extLst>
              </p:cNvPr>
              <p:cNvSpPr/>
              <p:nvPr/>
            </p:nvSpPr>
            <p:spPr>
              <a:xfrm flipH="1">
                <a:off x="6248921" y="3348811"/>
                <a:ext cx="0" cy="2554308"/>
              </a:xfrm>
              <a:prstGeom prst="line">
                <a:avLst/>
              </a:prstGeom>
              <a:ln w="12700" cap="flat">
                <a:solidFill>
                  <a:srgbClr val="ACACA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9BA6B087-3F82-7938-17EC-6E3D2A45642B}"/>
                </a:ext>
              </a:extLst>
            </p:cNvPr>
            <p:cNvGrpSpPr/>
            <p:nvPr/>
          </p:nvGrpSpPr>
          <p:grpSpPr>
            <a:xfrm rot="10800000">
              <a:off x="6242732" y="2699330"/>
              <a:ext cx="1891379" cy="3854209"/>
              <a:chOff x="2556463" y="2699330"/>
              <a:chExt cx="1891379" cy="3854209"/>
            </a:xfrm>
          </p:grpSpPr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738FEBC2-42AC-44DF-71C4-447B9C376BFB}"/>
                  </a:ext>
                </a:extLst>
              </p:cNvPr>
              <p:cNvGrpSpPr/>
              <p:nvPr/>
            </p:nvGrpSpPr>
            <p:grpSpPr>
              <a:xfrm>
                <a:off x="2556463" y="2699330"/>
                <a:ext cx="1891379" cy="1307047"/>
                <a:chOff x="2556463" y="2699330"/>
                <a:chExt cx="1891379" cy="1307047"/>
              </a:xfrm>
            </p:grpSpPr>
            <p:sp>
              <p:nvSpPr>
                <p:cNvPr id="125" name="AutoShape 56">
                  <a:extLst>
                    <a:ext uri="{FF2B5EF4-FFF2-40B4-BE49-F238E27FC236}">
                      <a16:creationId xmlns:a16="http://schemas.microsoft.com/office/drawing/2014/main" id="{25AD96E9-B2FF-8BC1-066C-EAF7060220B9}"/>
                    </a:ext>
                  </a:extLst>
                </p:cNvPr>
                <p:cNvSpPr/>
                <p:nvPr/>
              </p:nvSpPr>
              <p:spPr>
                <a:xfrm>
                  <a:off x="2789930" y="2699330"/>
                  <a:ext cx="0" cy="1307047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AutoShape 57">
                  <a:extLst>
                    <a:ext uri="{FF2B5EF4-FFF2-40B4-BE49-F238E27FC236}">
                      <a16:creationId xmlns:a16="http://schemas.microsoft.com/office/drawing/2014/main" id="{6BB8CF7F-3B89-413D-B20D-1ECC578E7CCC}"/>
                    </a:ext>
                  </a:extLst>
                </p:cNvPr>
                <p:cNvSpPr/>
                <p:nvPr/>
              </p:nvSpPr>
              <p:spPr>
                <a:xfrm flipV="1">
                  <a:off x="2556463" y="2704320"/>
                  <a:ext cx="233468" cy="0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AutoShape 59">
                  <a:extLst>
                    <a:ext uri="{FF2B5EF4-FFF2-40B4-BE49-F238E27FC236}">
                      <a16:creationId xmlns:a16="http://schemas.microsoft.com/office/drawing/2014/main" id="{48637ACA-2656-45CC-CA4C-B3DEFE077D57}"/>
                    </a:ext>
                  </a:extLst>
                </p:cNvPr>
                <p:cNvSpPr/>
                <p:nvPr/>
              </p:nvSpPr>
              <p:spPr>
                <a:xfrm>
                  <a:off x="2556463" y="3352853"/>
                  <a:ext cx="1891379" cy="0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AutoShape 58">
                  <a:extLst>
                    <a:ext uri="{FF2B5EF4-FFF2-40B4-BE49-F238E27FC236}">
                      <a16:creationId xmlns:a16="http://schemas.microsoft.com/office/drawing/2014/main" id="{094FED3B-FD5F-E839-C1C2-F8DDC3A27341}"/>
                    </a:ext>
                  </a:extLst>
                </p:cNvPr>
                <p:cNvSpPr/>
                <p:nvPr/>
              </p:nvSpPr>
              <p:spPr>
                <a:xfrm flipV="1">
                  <a:off x="2556463" y="4001387"/>
                  <a:ext cx="233468" cy="0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B068FF5D-CED1-2988-A19D-B880B5782FFC}"/>
                  </a:ext>
                </a:extLst>
              </p:cNvPr>
              <p:cNvGrpSpPr/>
              <p:nvPr/>
            </p:nvGrpSpPr>
            <p:grpSpPr>
              <a:xfrm>
                <a:off x="2556463" y="5246492"/>
                <a:ext cx="1891379" cy="1307047"/>
                <a:chOff x="2556463" y="2699330"/>
                <a:chExt cx="1891379" cy="1307047"/>
              </a:xfrm>
            </p:grpSpPr>
            <p:sp>
              <p:nvSpPr>
                <p:cNvPr id="121" name="AutoShape 56">
                  <a:extLst>
                    <a:ext uri="{FF2B5EF4-FFF2-40B4-BE49-F238E27FC236}">
                      <a16:creationId xmlns:a16="http://schemas.microsoft.com/office/drawing/2014/main" id="{85C9EF4E-97B0-8273-0BCB-435CE7A6732A}"/>
                    </a:ext>
                  </a:extLst>
                </p:cNvPr>
                <p:cNvSpPr/>
                <p:nvPr/>
              </p:nvSpPr>
              <p:spPr>
                <a:xfrm>
                  <a:off x="2789930" y="2699330"/>
                  <a:ext cx="0" cy="1307047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AutoShape 57">
                  <a:extLst>
                    <a:ext uri="{FF2B5EF4-FFF2-40B4-BE49-F238E27FC236}">
                      <a16:creationId xmlns:a16="http://schemas.microsoft.com/office/drawing/2014/main" id="{64B90552-AC43-5741-E82E-E7B127399B19}"/>
                    </a:ext>
                  </a:extLst>
                </p:cNvPr>
                <p:cNvSpPr/>
                <p:nvPr/>
              </p:nvSpPr>
              <p:spPr>
                <a:xfrm flipV="1">
                  <a:off x="2556463" y="2704320"/>
                  <a:ext cx="233468" cy="0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AutoShape 59">
                  <a:extLst>
                    <a:ext uri="{FF2B5EF4-FFF2-40B4-BE49-F238E27FC236}">
                      <a16:creationId xmlns:a16="http://schemas.microsoft.com/office/drawing/2014/main" id="{8FC0FCA0-F50E-EA07-C0EF-9CA44EDC0261}"/>
                    </a:ext>
                  </a:extLst>
                </p:cNvPr>
                <p:cNvSpPr/>
                <p:nvPr/>
              </p:nvSpPr>
              <p:spPr>
                <a:xfrm>
                  <a:off x="2556463" y="3352853"/>
                  <a:ext cx="1891379" cy="0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AutoShape 58">
                  <a:extLst>
                    <a:ext uri="{FF2B5EF4-FFF2-40B4-BE49-F238E27FC236}">
                      <a16:creationId xmlns:a16="http://schemas.microsoft.com/office/drawing/2014/main" id="{75C7C638-35A8-4580-C920-CB397811F43D}"/>
                    </a:ext>
                  </a:extLst>
                </p:cNvPr>
                <p:cNvSpPr/>
                <p:nvPr/>
              </p:nvSpPr>
              <p:spPr>
                <a:xfrm flipV="1">
                  <a:off x="2556463" y="4001387"/>
                  <a:ext cx="233468" cy="0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9C42963B-CDA0-0EA7-978F-06172D684F29}"/>
                </a:ext>
              </a:extLst>
            </p:cNvPr>
            <p:cNvGrpSpPr/>
            <p:nvPr/>
          </p:nvGrpSpPr>
          <p:grpSpPr>
            <a:xfrm>
              <a:off x="2556463" y="2699330"/>
              <a:ext cx="1891379" cy="3854209"/>
              <a:chOff x="2556463" y="2699330"/>
              <a:chExt cx="1891379" cy="3854209"/>
            </a:xfrm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C110CA4C-2C11-95F5-AC22-34985C754774}"/>
                  </a:ext>
                </a:extLst>
              </p:cNvPr>
              <p:cNvGrpSpPr/>
              <p:nvPr/>
            </p:nvGrpSpPr>
            <p:grpSpPr>
              <a:xfrm>
                <a:off x="2556463" y="2699330"/>
                <a:ext cx="1891379" cy="1307047"/>
                <a:chOff x="2556463" y="2699330"/>
                <a:chExt cx="1891379" cy="1307047"/>
              </a:xfrm>
            </p:grpSpPr>
            <p:sp>
              <p:nvSpPr>
                <p:cNvPr id="56" name="AutoShape 56"/>
                <p:cNvSpPr/>
                <p:nvPr/>
              </p:nvSpPr>
              <p:spPr>
                <a:xfrm>
                  <a:off x="2789930" y="2699330"/>
                  <a:ext cx="0" cy="1307047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AutoShape 57"/>
                <p:cNvSpPr/>
                <p:nvPr/>
              </p:nvSpPr>
              <p:spPr>
                <a:xfrm flipV="1">
                  <a:off x="2556463" y="2704320"/>
                  <a:ext cx="233468" cy="0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AutoShape 59"/>
                <p:cNvSpPr/>
                <p:nvPr/>
              </p:nvSpPr>
              <p:spPr>
                <a:xfrm>
                  <a:off x="2556463" y="3352853"/>
                  <a:ext cx="1891379" cy="0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AutoShape 58"/>
                <p:cNvSpPr/>
                <p:nvPr/>
              </p:nvSpPr>
              <p:spPr>
                <a:xfrm flipV="1">
                  <a:off x="2556463" y="4001387"/>
                  <a:ext cx="233468" cy="0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F9855933-C4A1-DE92-CCB9-615C44C750CD}"/>
                  </a:ext>
                </a:extLst>
              </p:cNvPr>
              <p:cNvGrpSpPr/>
              <p:nvPr/>
            </p:nvGrpSpPr>
            <p:grpSpPr>
              <a:xfrm>
                <a:off x="2556463" y="5246492"/>
                <a:ext cx="1891379" cy="1307047"/>
                <a:chOff x="2556463" y="2699330"/>
                <a:chExt cx="1891379" cy="1307047"/>
              </a:xfrm>
            </p:grpSpPr>
            <p:sp>
              <p:nvSpPr>
                <p:cNvPr id="112" name="AutoShape 56">
                  <a:extLst>
                    <a:ext uri="{FF2B5EF4-FFF2-40B4-BE49-F238E27FC236}">
                      <a16:creationId xmlns:a16="http://schemas.microsoft.com/office/drawing/2014/main" id="{2D32CFF2-C212-D976-9E72-58068F32E424}"/>
                    </a:ext>
                  </a:extLst>
                </p:cNvPr>
                <p:cNvSpPr/>
                <p:nvPr/>
              </p:nvSpPr>
              <p:spPr>
                <a:xfrm>
                  <a:off x="2789930" y="2699330"/>
                  <a:ext cx="0" cy="1307047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AutoShape 57">
                  <a:extLst>
                    <a:ext uri="{FF2B5EF4-FFF2-40B4-BE49-F238E27FC236}">
                      <a16:creationId xmlns:a16="http://schemas.microsoft.com/office/drawing/2014/main" id="{4695D7A5-634B-87A2-2815-F6DFC40DB32C}"/>
                    </a:ext>
                  </a:extLst>
                </p:cNvPr>
                <p:cNvSpPr/>
                <p:nvPr/>
              </p:nvSpPr>
              <p:spPr>
                <a:xfrm flipV="1">
                  <a:off x="2556463" y="2704320"/>
                  <a:ext cx="233468" cy="0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AutoShape 59">
                  <a:extLst>
                    <a:ext uri="{FF2B5EF4-FFF2-40B4-BE49-F238E27FC236}">
                      <a16:creationId xmlns:a16="http://schemas.microsoft.com/office/drawing/2014/main" id="{69A091F7-A6F7-D015-DEE9-6AE0067DD002}"/>
                    </a:ext>
                  </a:extLst>
                </p:cNvPr>
                <p:cNvSpPr/>
                <p:nvPr/>
              </p:nvSpPr>
              <p:spPr>
                <a:xfrm>
                  <a:off x="2556463" y="3352853"/>
                  <a:ext cx="1891379" cy="0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AutoShape 58">
                  <a:extLst>
                    <a:ext uri="{FF2B5EF4-FFF2-40B4-BE49-F238E27FC236}">
                      <a16:creationId xmlns:a16="http://schemas.microsoft.com/office/drawing/2014/main" id="{23A05B4D-A3A5-D93D-6BD2-4C42782FF5ED}"/>
                    </a:ext>
                  </a:extLst>
                </p:cNvPr>
                <p:cNvSpPr/>
                <p:nvPr/>
              </p:nvSpPr>
              <p:spPr>
                <a:xfrm flipV="1">
                  <a:off x="2556463" y="4001387"/>
                  <a:ext cx="233468" cy="0"/>
                </a:xfrm>
                <a:prstGeom prst="line">
                  <a:avLst/>
                </a:prstGeom>
                <a:ln w="12700" cap="flat">
                  <a:solidFill>
                    <a:srgbClr val="ACACA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FA6853D9-F763-12E2-F861-4BB98AF74C38}"/>
                </a:ext>
              </a:extLst>
            </p:cNvPr>
            <p:cNvGrpSpPr/>
            <p:nvPr/>
          </p:nvGrpSpPr>
          <p:grpSpPr>
            <a:xfrm>
              <a:off x="6478583" y="4997511"/>
              <a:ext cx="3457416" cy="1810228"/>
              <a:chOff x="6478583" y="4997511"/>
              <a:chExt cx="3457416" cy="1810228"/>
            </a:xfrm>
          </p:grpSpPr>
          <p:sp>
            <p:nvSpPr>
              <p:cNvPr id="37" name="Freeform 37"/>
              <p:cNvSpPr/>
              <p:nvPr/>
            </p:nvSpPr>
            <p:spPr>
              <a:xfrm>
                <a:off x="6478583" y="5529235"/>
                <a:ext cx="1190123" cy="746780"/>
              </a:xfrm>
              <a:custGeom>
                <a:avLst/>
                <a:gdLst/>
                <a:ahLst/>
                <a:cxnLst/>
                <a:rect l="l" t="t" r="r" b="b"/>
                <a:pathLst>
                  <a:path w="699652" h="439018">
                    <a:moveTo>
                      <a:pt x="78062" y="0"/>
                    </a:moveTo>
                    <a:lnTo>
                      <a:pt x="621590" y="0"/>
                    </a:lnTo>
                    <a:cubicBezTo>
                      <a:pt x="642294" y="0"/>
                      <a:pt x="662149" y="8224"/>
                      <a:pt x="676788" y="22864"/>
                    </a:cubicBezTo>
                    <a:cubicBezTo>
                      <a:pt x="691428" y="37503"/>
                      <a:pt x="699652" y="57358"/>
                      <a:pt x="699652" y="78062"/>
                    </a:cubicBezTo>
                    <a:lnTo>
                      <a:pt x="699652" y="360956"/>
                    </a:lnTo>
                    <a:cubicBezTo>
                      <a:pt x="699652" y="404069"/>
                      <a:pt x="664703" y="439018"/>
                      <a:pt x="621590" y="439018"/>
                    </a:cubicBezTo>
                    <a:lnTo>
                      <a:pt x="78062" y="439018"/>
                    </a:lnTo>
                    <a:cubicBezTo>
                      <a:pt x="57358" y="439018"/>
                      <a:pt x="37503" y="430794"/>
                      <a:pt x="22864" y="416154"/>
                    </a:cubicBezTo>
                    <a:cubicBezTo>
                      <a:pt x="8224" y="401515"/>
                      <a:pt x="0" y="381659"/>
                      <a:pt x="0" y="360956"/>
                    </a:cubicBezTo>
                    <a:lnTo>
                      <a:pt x="0" y="78062"/>
                    </a:lnTo>
                    <a:cubicBezTo>
                      <a:pt x="0" y="34949"/>
                      <a:pt x="34949" y="0"/>
                      <a:pt x="78062" y="0"/>
                    </a:cubicBezTo>
                    <a:close/>
                  </a:path>
                </a:pathLst>
              </a:custGeom>
              <a:solidFill>
                <a:srgbClr val="FF721B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TextBox 51"/>
              <p:cNvSpPr txBox="1"/>
              <p:nvPr/>
            </p:nvSpPr>
            <p:spPr>
              <a:xfrm>
                <a:off x="6589970" y="5749666"/>
                <a:ext cx="967349" cy="30591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</a:pPr>
                <a:r>
                  <a:rPr lang="en-US" sz="999" b="1" dirty="0">
                    <a:solidFill>
                      <a:srgbClr val="FFFFFF"/>
                    </a:solidFill>
                    <a:latin typeface="DM Sans" pitchFamily="2" charset="0"/>
                  </a:rPr>
                  <a:t>Diversity and Inclusion</a:t>
                </a:r>
              </a:p>
            </p:txBody>
          </p:sp>
          <p:sp>
            <p:nvSpPr>
              <p:cNvPr id="43" name="Freeform 43"/>
              <p:cNvSpPr/>
              <p:nvPr/>
            </p:nvSpPr>
            <p:spPr>
              <a:xfrm>
                <a:off x="8135536" y="4997511"/>
                <a:ext cx="1800463" cy="508400"/>
              </a:xfrm>
              <a:custGeom>
                <a:avLst/>
                <a:gdLst/>
                <a:ahLst/>
                <a:cxnLst/>
                <a:rect l="l" t="t" r="r" b="b"/>
                <a:pathLst>
                  <a:path w="1058459" h="298879">
                    <a:moveTo>
                      <a:pt x="51600" y="0"/>
                    </a:moveTo>
                    <a:lnTo>
                      <a:pt x="1006860" y="0"/>
                    </a:lnTo>
                    <a:cubicBezTo>
                      <a:pt x="1020545" y="0"/>
                      <a:pt x="1033669" y="5436"/>
                      <a:pt x="1043346" y="15113"/>
                    </a:cubicBezTo>
                    <a:cubicBezTo>
                      <a:pt x="1053023" y="24790"/>
                      <a:pt x="1058459" y="37914"/>
                      <a:pt x="1058459" y="51600"/>
                    </a:cubicBezTo>
                    <a:lnTo>
                      <a:pt x="1058459" y="247280"/>
                    </a:lnTo>
                    <a:cubicBezTo>
                      <a:pt x="1058459" y="260965"/>
                      <a:pt x="1053023" y="274089"/>
                      <a:pt x="1043346" y="283766"/>
                    </a:cubicBezTo>
                    <a:cubicBezTo>
                      <a:pt x="1033669" y="293443"/>
                      <a:pt x="1020545" y="298879"/>
                      <a:pt x="1006860" y="298879"/>
                    </a:cubicBezTo>
                    <a:lnTo>
                      <a:pt x="51600" y="298879"/>
                    </a:lnTo>
                    <a:cubicBezTo>
                      <a:pt x="37914" y="298879"/>
                      <a:pt x="24790" y="293443"/>
                      <a:pt x="15113" y="283766"/>
                    </a:cubicBezTo>
                    <a:cubicBezTo>
                      <a:pt x="5436" y="274089"/>
                      <a:pt x="0" y="260965"/>
                      <a:pt x="0" y="247280"/>
                    </a:cubicBezTo>
                    <a:lnTo>
                      <a:pt x="0" y="51600"/>
                    </a:lnTo>
                    <a:cubicBezTo>
                      <a:pt x="0" y="37914"/>
                      <a:pt x="5436" y="24790"/>
                      <a:pt x="15113" y="15113"/>
                    </a:cubicBezTo>
                    <a:cubicBezTo>
                      <a:pt x="24790" y="5436"/>
                      <a:pt x="37914" y="0"/>
                      <a:pt x="51600" y="0"/>
                    </a:cubicBezTo>
                    <a:close/>
                  </a:path>
                </a:pathLst>
              </a:custGeom>
              <a:solidFill>
                <a:srgbClr val="FFE990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Box 52"/>
              <p:cNvSpPr txBox="1"/>
              <p:nvPr/>
            </p:nvSpPr>
            <p:spPr>
              <a:xfrm>
                <a:off x="8327550" y="5166079"/>
                <a:ext cx="1416436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dirty="0">
                    <a:solidFill>
                      <a:srgbClr val="444444"/>
                    </a:solidFill>
                    <a:latin typeface="DM Sans" pitchFamily="2" charset="0"/>
                  </a:rPr>
                  <a:t>Cultural sensitivity</a:t>
                </a:r>
              </a:p>
            </p:txBody>
          </p:sp>
          <p:sp>
            <p:nvSpPr>
              <p:cNvPr id="46" name="Freeform 46"/>
              <p:cNvSpPr/>
              <p:nvPr/>
            </p:nvSpPr>
            <p:spPr>
              <a:xfrm>
                <a:off x="8135536" y="5648425"/>
                <a:ext cx="1800463" cy="508400"/>
              </a:xfrm>
              <a:custGeom>
                <a:avLst/>
                <a:gdLst/>
                <a:ahLst/>
                <a:cxnLst/>
                <a:rect l="l" t="t" r="r" b="b"/>
                <a:pathLst>
                  <a:path w="1058459" h="298879">
                    <a:moveTo>
                      <a:pt x="51600" y="0"/>
                    </a:moveTo>
                    <a:lnTo>
                      <a:pt x="1006860" y="0"/>
                    </a:lnTo>
                    <a:cubicBezTo>
                      <a:pt x="1020545" y="0"/>
                      <a:pt x="1033669" y="5436"/>
                      <a:pt x="1043346" y="15113"/>
                    </a:cubicBezTo>
                    <a:cubicBezTo>
                      <a:pt x="1053023" y="24790"/>
                      <a:pt x="1058459" y="37914"/>
                      <a:pt x="1058459" y="51600"/>
                    </a:cubicBezTo>
                    <a:lnTo>
                      <a:pt x="1058459" y="247280"/>
                    </a:lnTo>
                    <a:cubicBezTo>
                      <a:pt x="1058459" y="260965"/>
                      <a:pt x="1053023" y="274089"/>
                      <a:pt x="1043346" y="283766"/>
                    </a:cubicBezTo>
                    <a:cubicBezTo>
                      <a:pt x="1033669" y="293443"/>
                      <a:pt x="1020545" y="298879"/>
                      <a:pt x="1006860" y="298879"/>
                    </a:cubicBezTo>
                    <a:lnTo>
                      <a:pt x="51600" y="298879"/>
                    </a:lnTo>
                    <a:cubicBezTo>
                      <a:pt x="37914" y="298879"/>
                      <a:pt x="24790" y="293443"/>
                      <a:pt x="15113" y="283766"/>
                    </a:cubicBezTo>
                    <a:cubicBezTo>
                      <a:pt x="5436" y="274089"/>
                      <a:pt x="0" y="260965"/>
                      <a:pt x="0" y="247280"/>
                    </a:cubicBezTo>
                    <a:lnTo>
                      <a:pt x="0" y="51600"/>
                    </a:lnTo>
                    <a:cubicBezTo>
                      <a:pt x="0" y="37914"/>
                      <a:pt x="5436" y="24790"/>
                      <a:pt x="15113" y="15113"/>
                    </a:cubicBezTo>
                    <a:cubicBezTo>
                      <a:pt x="24790" y="5436"/>
                      <a:pt x="37914" y="0"/>
                      <a:pt x="51600" y="0"/>
                    </a:cubicBezTo>
                    <a:close/>
                  </a:path>
                </a:pathLst>
              </a:custGeom>
              <a:solidFill>
                <a:srgbClr val="FFE990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TextBox 53"/>
              <p:cNvSpPr txBox="1"/>
              <p:nvPr/>
            </p:nvSpPr>
            <p:spPr>
              <a:xfrm>
                <a:off x="8327550" y="5816993"/>
                <a:ext cx="1416436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dirty="0">
                    <a:solidFill>
                      <a:srgbClr val="444444"/>
                    </a:solidFill>
                    <a:latin typeface="DM Sans" pitchFamily="2" charset="0"/>
                  </a:rPr>
                  <a:t>Gender balance</a:t>
                </a:r>
              </a:p>
            </p:txBody>
          </p:sp>
          <p:sp>
            <p:nvSpPr>
              <p:cNvPr id="49" name="Freeform 49"/>
              <p:cNvSpPr/>
              <p:nvPr/>
            </p:nvSpPr>
            <p:spPr>
              <a:xfrm>
                <a:off x="8135536" y="6299339"/>
                <a:ext cx="1800463" cy="508400"/>
              </a:xfrm>
              <a:custGeom>
                <a:avLst/>
                <a:gdLst/>
                <a:ahLst/>
                <a:cxnLst/>
                <a:rect l="l" t="t" r="r" b="b"/>
                <a:pathLst>
                  <a:path w="1058459" h="298879">
                    <a:moveTo>
                      <a:pt x="51600" y="0"/>
                    </a:moveTo>
                    <a:lnTo>
                      <a:pt x="1006860" y="0"/>
                    </a:lnTo>
                    <a:cubicBezTo>
                      <a:pt x="1020545" y="0"/>
                      <a:pt x="1033669" y="5436"/>
                      <a:pt x="1043346" y="15113"/>
                    </a:cubicBezTo>
                    <a:cubicBezTo>
                      <a:pt x="1053023" y="24790"/>
                      <a:pt x="1058459" y="37914"/>
                      <a:pt x="1058459" y="51600"/>
                    </a:cubicBezTo>
                    <a:lnTo>
                      <a:pt x="1058459" y="247280"/>
                    </a:lnTo>
                    <a:cubicBezTo>
                      <a:pt x="1058459" y="260965"/>
                      <a:pt x="1053023" y="274089"/>
                      <a:pt x="1043346" y="283766"/>
                    </a:cubicBezTo>
                    <a:cubicBezTo>
                      <a:pt x="1033669" y="293443"/>
                      <a:pt x="1020545" y="298879"/>
                      <a:pt x="1006860" y="298879"/>
                    </a:cubicBezTo>
                    <a:lnTo>
                      <a:pt x="51600" y="298879"/>
                    </a:lnTo>
                    <a:cubicBezTo>
                      <a:pt x="37914" y="298879"/>
                      <a:pt x="24790" y="293443"/>
                      <a:pt x="15113" y="283766"/>
                    </a:cubicBezTo>
                    <a:cubicBezTo>
                      <a:pt x="5436" y="274089"/>
                      <a:pt x="0" y="260965"/>
                      <a:pt x="0" y="247280"/>
                    </a:cubicBezTo>
                    <a:lnTo>
                      <a:pt x="0" y="51600"/>
                    </a:lnTo>
                    <a:cubicBezTo>
                      <a:pt x="0" y="37914"/>
                      <a:pt x="5436" y="24790"/>
                      <a:pt x="15113" y="15113"/>
                    </a:cubicBezTo>
                    <a:cubicBezTo>
                      <a:pt x="24790" y="5436"/>
                      <a:pt x="37914" y="0"/>
                      <a:pt x="51600" y="0"/>
                    </a:cubicBezTo>
                    <a:close/>
                  </a:path>
                </a:pathLst>
              </a:custGeom>
              <a:solidFill>
                <a:srgbClr val="FFE990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TextBox 54"/>
              <p:cNvSpPr txBox="1"/>
              <p:nvPr/>
            </p:nvSpPr>
            <p:spPr>
              <a:xfrm>
                <a:off x="8327550" y="6467907"/>
                <a:ext cx="1416436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dirty="0">
                    <a:solidFill>
                      <a:srgbClr val="444444"/>
                    </a:solidFill>
                    <a:latin typeface="DM Sans" pitchFamily="2" charset="0"/>
                  </a:rPr>
                  <a:t>Equity promotion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7FFDF8EB-5A93-23DC-3E7C-2DA1CE618DAC}"/>
                </a:ext>
              </a:extLst>
            </p:cNvPr>
            <p:cNvGrpSpPr/>
            <p:nvPr/>
          </p:nvGrpSpPr>
          <p:grpSpPr>
            <a:xfrm>
              <a:off x="756000" y="4997511"/>
              <a:ext cx="3457522" cy="1810228"/>
              <a:chOff x="756000" y="4997511"/>
              <a:chExt cx="3457522" cy="1810228"/>
            </a:xfrm>
          </p:grpSpPr>
          <p:sp>
            <p:nvSpPr>
              <p:cNvPr id="81" name="Freeform 81"/>
              <p:cNvSpPr/>
              <p:nvPr/>
            </p:nvSpPr>
            <p:spPr>
              <a:xfrm>
                <a:off x="3023399" y="5529235"/>
                <a:ext cx="1190123" cy="746779"/>
              </a:xfrm>
              <a:custGeom>
                <a:avLst/>
                <a:gdLst/>
                <a:ahLst/>
                <a:cxnLst/>
                <a:rect l="l" t="t" r="r" b="b"/>
                <a:pathLst>
                  <a:path w="699652" h="439018">
                    <a:moveTo>
                      <a:pt x="78062" y="0"/>
                    </a:moveTo>
                    <a:lnTo>
                      <a:pt x="621590" y="0"/>
                    </a:lnTo>
                    <a:cubicBezTo>
                      <a:pt x="642294" y="0"/>
                      <a:pt x="662149" y="8224"/>
                      <a:pt x="676788" y="22864"/>
                    </a:cubicBezTo>
                    <a:cubicBezTo>
                      <a:pt x="691428" y="37503"/>
                      <a:pt x="699652" y="57358"/>
                      <a:pt x="699652" y="78062"/>
                    </a:cubicBezTo>
                    <a:lnTo>
                      <a:pt x="699652" y="360956"/>
                    </a:lnTo>
                    <a:cubicBezTo>
                      <a:pt x="699652" y="404069"/>
                      <a:pt x="664703" y="439018"/>
                      <a:pt x="621590" y="439018"/>
                    </a:cubicBezTo>
                    <a:lnTo>
                      <a:pt x="78062" y="439018"/>
                    </a:lnTo>
                    <a:cubicBezTo>
                      <a:pt x="57358" y="439018"/>
                      <a:pt x="37503" y="430794"/>
                      <a:pt x="22864" y="416154"/>
                    </a:cubicBezTo>
                    <a:cubicBezTo>
                      <a:pt x="8224" y="401515"/>
                      <a:pt x="0" y="381659"/>
                      <a:pt x="0" y="360956"/>
                    </a:cubicBezTo>
                    <a:lnTo>
                      <a:pt x="0" y="78062"/>
                    </a:lnTo>
                    <a:cubicBezTo>
                      <a:pt x="0" y="34949"/>
                      <a:pt x="34949" y="0"/>
                      <a:pt x="78062" y="0"/>
                    </a:cubicBezTo>
                    <a:close/>
                  </a:path>
                </a:pathLst>
              </a:custGeom>
              <a:solidFill>
                <a:srgbClr val="FF721B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TextBox 92"/>
              <p:cNvSpPr txBox="1"/>
              <p:nvPr/>
            </p:nvSpPr>
            <p:spPr>
              <a:xfrm>
                <a:off x="3134786" y="5749666"/>
                <a:ext cx="967349" cy="30591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</a:pPr>
                <a:r>
                  <a:rPr lang="en-US" sz="999" b="1" dirty="0">
                    <a:solidFill>
                      <a:srgbClr val="FFFFFF"/>
                    </a:solidFill>
                    <a:latin typeface="DM Sans" pitchFamily="2" charset="0"/>
                  </a:rPr>
                  <a:t>Mental Health Strains</a:t>
                </a:r>
              </a:p>
            </p:txBody>
          </p:sp>
          <p:sp>
            <p:nvSpPr>
              <p:cNvPr id="90" name="Freeform 90"/>
              <p:cNvSpPr/>
              <p:nvPr/>
            </p:nvSpPr>
            <p:spPr>
              <a:xfrm rot="10800000">
                <a:off x="756000" y="4997511"/>
                <a:ext cx="1800463" cy="508400"/>
              </a:xfrm>
              <a:custGeom>
                <a:avLst/>
                <a:gdLst/>
                <a:ahLst/>
                <a:cxnLst/>
                <a:rect l="l" t="t" r="r" b="b"/>
                <a:pathLst>
                  <a:path w="1058459" h="298879">
                    <a:moveTo>
                      <a:pt x="51600" y="0"/>
                    </a:moveTo>
                    <a:lnTo>
                      <a:pt x="1006860" y="0"/>
                    </a:lnTo>
                    <a:cubicBezTo>
                      <a:pt x="1020545" y="0"/>
                      <a:pt x="1033669" y="5436"/>
                      <a:pt x="1043346" y="15113"/>
                    </a:cubicBezTo>
                    <a:cubicBezTo>
                      <a:pt x="1053023" y="24790"/>
                      <a:pt x="1058459" y="37914"/>
                      <a:pt x="1058459" y="51600"/>
                    </a:cubicBezTo>
                    <a:lnTo>
                      <a:pt x="1058459" y="247280"/>
                    </a:lnTo>
                    <a:cubicBezTo>
                      <a:pt x="1058459" y="260965"/>
                      <a:pt x="1053023" y="274089"/>
                      <a:pt x="1043346" y="283766"/>
                    </a:cubicBezTo>
                    <a:cubicBezTo>
                      <a:pt x="1033669" y="293443"/>
                      <a:pt x="1020545" y="298879"/>
                      <a:pt x="1006860" y="298879"/>
                    </a:cubicBezTo>
                    <a:lnTo>
                      <a:pt x="51600" y="298879"/>
                    </a:lnTo>
                    <a:cubicBezTo>
                      <a:pt x="37914" y="298879"/>
                      <a:pt x="24790" y="293443"/>
                      <a:pt x="15113" y="283766"/>
                    </a:cubicBezTo>
                    <a:cubicBezTo>
                      <a:pt x="5436" y="274089"/>
                      <a:pt x="0" y="260965"/>
                      <a:pt x="0" y="247280"/>
                    </a:cubicBezTo>
                    <a:lnTo>
                      <a:pt x="0" y="51600"/>
                    </a:lnTo>
                    <a:cubicBezTo>
                      <a:pt x="0" y="37914"/>
                      <a:pt x="5436" y="24790"/>
                      <a:pt x="15113" y="15113"/>
                    </a:cubicBezTo>
                    <a:cubicBezTo>
                      <a:pt x="24790" y="5436"/>
                      <a:pt x="37914" y="0"/>
                      <a:pt x="51600" y="0"/>
                    </a:cubicBezTo>
                    <a:close/>
                  </a:path>
                </a:pathLst>
              </a:custGeom>
              <a:solidFill>
                <a:srgbClr val="FFE990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TextBox 93"/>
              <p:cNvSpPr txBox="1"/>
              <p:nvPr/>
            </p:nvSpPr>
            <p:spPr>
              <a:xfrm>
                <a:off x="948013" y="5166079"/>
                <a:ext cx="1416436" cy="1746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dirty="0">
                    <a:solidFill>
                      <a:srgbClr val="444444"/>
                    </a:solidFill>
                    <a:latin typeface="DM Sans" pitchFamily="2" charset="0"/>
                  </a:rPr>
                  <a:t>Isolation effects</a:t>
                </a:r>
              </a:p>
            </p:txBody>
          </p:sp>
          <p:sp>
            <p:nvSpPr>
              <p:cNvPr id="87" name="Freeform 87"/>
              <p:cNvSpPr/>
              <p:nvPr/>
            </p:nvSpPr>
            <p:spPr>
              <a:xfrm rot="10800000">
                <a:off x="756000" y="5648425"/>
                <a:ext cx="1800463" cy="508400"/>
              </a:xfrm>
              <a:custGeom>
                <a:avLst/>
                <a:gdLst/>
                <a:ahLst/>
                <a:cxnLst/>
                <a:rect l="l" t="t" r="r" b="b"/>
                <a:pathLst>
                  <a:path w="1058459" h="298879">
                    <a:moveTo>
                      <a:pt x="51600" y="0"/>
                    </a:moveTo>
                    <a:lnTo>
                      <a:pt x="1006860" y="0"/>
                    </a:lnTo>
                    <a:cubicBezTo>
                      <a:pt x="1020545" y="0"/>
                      <a:pt x="1033669" y="5436"/>
                      <a:pt x="1043346" y="15113"/>
                    </a:cubicBezTo>
                    <a:cubicBezTo>
                      <a:pt x="1053023" y="24790"/>
                      <a:pt x="1058459" y="37914"/>
                      <a:pt x="1058459" y="51600"/>
                    </a:cubicBezTo>
                    <a:lnTo>
                      <a:pt x="1058459" y="247280"/>
                    </a:lnTo>
                    <a:cubicBezTo>
                      <a:pt x="1058459" y="260965"/>
                      <a:pt x="1053023" y="274089"/>
                      <a:pt x="1043346" y="283766"/>
                    </a:cubicBezTo>
                    <a:cubicBezTo>
                      <a:pt x="1033669" y="293443"/>
                      <a:pt x="1020545" y="298879"/>
                      <a:pt x="1006860" y="298879"/>
                    </a:cubicBezTo>
                    <a:lnTo>
                      <a:pt x="51600" y="298879"/>
                    </a:lnTo>
                    <a:cubicBezTo>
                      <a:pt x="37914" y="298879"/>
                      <a:pt x="24790" y="293443"/>
                      <a:pt x="15113" y="283766"/>
                    </a:cubicBezTo>
                    <a:cubicBezTo>
                      <a:pt x="5436" y="274089"/>
                      <a:pt x="0" y="260965"/>
                      <a:pt x="0" y="247280"/>
                    </a:cubicBezTo>
                    <a:lnTo>
                      <a:pt x="0" y="51600"/>
                    </a:lnTo>
                    <a:cubicBezTo>
                      <a:pt x="0" y="37914"/>
                      <a:pt x="5436" y="24790"/>
                      <a:pt x="15113" y="15113"/>
                    </a:cubicBezTo>
                    <a:cubicBezTo>
                      <a:pt x="24790" y="5436"/>
                      <a:pt x="37914" y="0"/>
                      <a:pt x="51600" y="0"/>
                    </a:cubicBezTo>
                    <a:close/>
                  </a:path>
                </a:pathLst>
              </a:custGeom>
              <a:solidFill>
                <a:srgbClr val="FFE990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TextBox 94"/>
              <p:cNvSpPr txBox="1"/>
              <p:nvPr/>
            </p:nvSpPr>
            <p:spPr>
              <a:xfrm>
                <a:off x="948013" y="5816993"/>
                <a:ext cx="1416436" cy="1746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dirty="0">
                    <a:solidFill>
                      <a:srgbClr val="444444"/>
                    </a:solidFill>
                    <a:latin typeface="DM Sans" pitchFamily="2" charset="0"/>
                  </a:rPr>
                  <a:t>Burnout prevention</a:t>
                </a:r>
              </a:p>
            </p:txBody>
          </p:sp>
          <p:sp>
            <p:nvSpPr>
              <p:cNvPr id="84" name="Freeform 84"/>
              <p:cNvSpPr/>
              <p:nvPr/>
            </p:nvSpPr>
            <p:spPr>
              <a:xfrm rot="10800000">
                <a:off x="756000" y="6299339"/>
                <a:ext cx="1800463" cy="508400"/>
              </a:xfrm>
              <a:custGeom>
                <a:avLst/>
                <a:gdLst/>
                <a:ahLst/>
                <a:cxnLst/>
                <a:rect l="l" t="t" r="r" b="b"/>
                <a:pathLst>
                  <a:path w="1058459" h="298879">
                    <a:moveTo>
                      <a:pt x="51600" y="0"/>
                    </a:moveTo>
                    <a:lnTo>
                      <a:pt x="1006860" y="0"/>
                    </a:lnTo>
                    <a:cubicBezTo>
                      <a:pt x="1020545" y="0"/>
                      <a:pt x="1033669" y="5436"/>
                      <a:pt x="1043346" y="15113"/>
                    </a:cubicBezTo>
                    <a:cubicBezTo>
                      <a:pt x="1053023" y="24790"/>
                      <a:pt x="1058459" y="37914"/>
                      <a:pt x="1058459" y="51600"/>
                    </a:cubicBezTo>
                    <a:lnTo>
                      <a:pt x="1058459" y="247280"/>
                    </a:lnTo>
                    <a:cubicBezTo>
                      <a:pt x="1058459" y="260965"/>
                      <a:pt x="1053023" y="274089"/>
                      <a:pt x="1043346" y="283766"/>
                    </a:cubicBezTo>
                    <a:cubicBezTo>
                      <a:pt x="1033669" y="293443"/>
                      <a:pt x="1020545" y="298879"/>
                      <a:pt x="1006860" y="298879"/>
                    </a:cubicBezTo>
                    <a:lnTo>
                      <a:pt x="51600" y="298879"/>
                    </a:lnTo>
                    <a:cubicBezTo>
                      <a:pt x="37914" y="298879"/>
                      <a:pt x="24790" y="293443"/>
                      <a:pt x="15113" y="283766"/>
                    </a:cubicBezTo>
                    <a:cubicBezTo>
                      <a:pt x="5436" y="274089"/>
                      <a:pt x="0" y="260965"/>
                      <a:pt x="0" y="247280"/>
                    </a:cubicBezTo>
                    <a:lnTo>
                      <a:pt x="0" y="51600"/>
                    </a:lnTo>
                    <a:cubicBezTo>
                      <a:pt x="0" y="37914"/>
                      <a:pt x="5436" y="24790"/>
                      <a:pt x="15113" y="15113"/>
                    </a:cubicBezTo>
                    <a:cubicBezTo>
                      <a:pt x="24790" y="5436"/>
                      <a:pt x="37914" y="0"/>
                      <a:pt x="51600" y="0"/>
                    </a:cubicBezTo>
                    <a:close/>
                  </a:path>
                </a:pathLst>
              </a:custGeom>
              <a:solidFill>
                <a:srgbClr val="FFE990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TextBox 95"/>
              <p:cNvSpPr txBox="1"/>
              <p:nvPr/>
            </p:nvSpPr>
            <p:spPr>
              <a:xfrm>
                <a:off x="948013" y="6467907"/>
                <a:ext cx="1416436" cy="1746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dirty="0">
                    <a:solidFill>
                      <a:srgbClr val="444444"/>
                    </a:solidFill>
                    <a:latin typeface="DM Sans" pitchFamily="2" charset="0"/>
                  </a:rPr>
                  <a:t>Stress management</a:t>
                </a:r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503BC946-9C0D-A562-11DA-EDD71C384AE2}"/>
                </a:ext>
              </a:extLst>
            </p:cNvPr>
            <p:cNvGrpSpPr/>
            <p:nvPr/>
          </p:nvGrpSpPr>
          <p:grpSpPr>
            <a:xfrm>
              <a:off x="6478583" y="2447739"/>
              <a:ext cx="3457417" cy="1810229"/>
              <a:chOff x="6478583" y="2447739"/>
              <a:chExt cx="3457417" cy="1810229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6478583" y="2979463"/>
                <a:ext cx="1190123" cy="746780"/>
              </a:xfrm>
              <a:custGeom>
                <a:avLst/>
                <a:gdLst/>
                <a:ahLst/>
                <a:cxnLst/>
                <a:rect l="l" t="t" r="r" b="b"/>
                <a:pathLst>
                  <a:path w="699652" h="439018">
                    <a:moveTo>
                      <a:pt x="78062" y="0"/>
                    </a:moveTo>
                    <a:lnTo>
                      <a:pt x="621590" y="0"/>
                    </a:lnTo>
                    <a:cubicBezTo>
                      <a:pt x="642294" y="0"/>
                      <a:pt x="662149" y="8224"/>
                      <a:pt x="676788" y="22864"/>
                    </a:cubicBezTo>
                    <a:cubicBezTo>
                      <a:pt x="691428" y="37503"/>
                      <a:pt x="699652" y="57358"/>
                      <a:pt x="699652" y="78062"/>
                    </a:cubicBezTo>
                    <a:lnTo>
                      <a:pt x="699652" y="360956"/>
                    </a:lnTo>
                    <a:cubicBezTo>
                      <a:pt x="699652" y="404069"/>
                      <a:pt x="664703" y="439018"/>
                      <a:pt x="621590" y="439018"/>
                    </a:cubicBezTo>
                    <a:lnTo>
                      <a:pt x="78062" y="439018"/>
                    </a:lnTo>
                    <a:cubicBezTo>
                      <a:pt x="57358" y="439018"/>
                      <a:pt x="37503" y="430794"/>
                      <a:pt x="22864" y="416154"/>
                    </a:cubicBezTo>
                    <a:cubicBezTo>
                      <a:pt x="8224" y="401515"/>
                      <a:pt x="0" y="381659"/>
                      <a:pt x="0" y="360956"/>
                    </a:cubicBezTo>
                    <a:lnTo>
                      <a:pt x="0" y="78062"/>
                    </a:lnTo>
                    <a:cubicBezTo>
                      <a:pt x="0" y="34949"/>
                      <a:pt x="34949" y="0"/>
                      <a:pt x="78062" y="0"/>
                    </a:cubicBezTo>
                    <a:close/>
                  </a:path>
                </a:pathLst>
              </a:custGeom>
              <a:solidFill>
                <a:srgbClr val="FF721B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TextBox 30"/>
              <p:cNvSpPr txBox="1"/>
              <p:nvPr/>
            </p:nvSpPr>
            <p:spPr>
              <a:xfrm>
                <a:off x="6589970" y="3199894"/>
                <a:ext cx="967349" cy="30591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</a:pPr>
                <a:r>
                  <a:rPr lang="en-US" sz="999" b="1" dirty="0">
                    <a:solidFill>
                      <a:srgbClr val="FFFFFF"/>
                    </a:solidFill>
                    <a:latin typeface="DM Sans" pitchFamily="2" charset="0"/>
                  </a:rPr>
                  <a:t>Technological Integration</a:t>
                </a:r>
              </a:p>
            </p:txBody>
          </p:sp>
          <p:sp>
            <p:nvSpPr>
              <p:cNvPr id="22" name="Freeform 22"/>
              <p:cNvSpPr/>
              <p:nvPr/>
            </p:nvSpPr>
            <p:spPr>
              <a:xfrm>
                <a:off x="8135536" y="2447739"/>
                <a:ext cx="1800463" cy="508400"/>
              </a:xfrm>
              <a:custGeom>
                <a:avLst/>
                <a:gdLst/>
                <a:ahLst/>
                <a:cxnLst/>
                <a:rect l="l" t="t" r="r" b="b"/>
                <a:pathLst>
                  <a:path w="1058459" h="298879">
                    <a:moveTo>
                      <a:pt x="51600" y="0"/>
                    </a:moveTo>
                    <a:lnTo>
                      <a:pt x="1006860" y="0"/>
                    </a:lnTo>
                    <a:cubicBezTo>
                      <a:pt x="1020545" y="0"/>
                      <a:pt x="1033669" y="5436"/>
                      <a:pt x="1043346" y="15113"/>
                    </a:cubicBezTo>
                    <a:cubicBezTo>
                      <a:pt x="1053023" y="24790"/>
                      <a:pt x="1058459" y="37914"/>
                      <a:pt x="1058459" y="51600"/>
                    </a:cubicBezTo>
                    <a:lnTo>
                      <a:pt x="1058459" y="247280"/>
                    </a:lnTo>
                    <a:cubicBezTo>
                      <a:pt x="1058459" y="260965"/>
                      <a:pt x="1053023" y="274089"/>
                      <a:pt x="1043346" y="283766"/>
                    </a:cubicBezTo>
                    <a:cubicBezTo>
                      <a:pt x="1033669" y="293443"/>
                      <a:pt x="1020545" y="298879"/>
                      <a:pt x="1006860" y="298879"/>
                    </a:cubicBezTo>
                    <a:lnTo>
                      <a:pt x="51600" y="298879"/>
                    </a:lnTo>
                    <a:cubicBezTo>
                      <a:pt x="37914" y="298879"/>
                      <a:pt x="24790" y="293443"/>
                      <a:pt x="15113" y="283766"/>
                    </a:cubicBezTo>
                    <a:cubicBezTo>
                      <a:pt x="5436" y="274089"/>
                      <a:pt x="0" y="260965"/>
                      <a:pt x="0" y="247280"/>
                    </a:cubicBezTo>
                    <a:lnTo>
                      <a:pt x="0" y="51600"/>
                    </a:lnTo>
                    <a:cubicBezTo>
                      <a:pt x="0" y="37914"/>
                      <a:pt x="5436" y="24790"/>
                      <a:pt x="15113" y="15113"/>
                    </a:cubicBezTo>
                    <a:cubicBezTo>
                      <a:pt x="24790" y="5436"/>
                      <a:pt x="37914" y="0"/>
                      <a:pt x="51600" y="0"/>
                    </a:cubicBezTo>
                    <a:close/>
                  </a:path>
                </a:pathLst>
              </a:custGeom>
              <a:solidFill>
                <a:srgbClr val="FFE990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Box 31"/>
              <p:cNvSpPr txBox="1"/>
              <p:nvPr/>
            </p:nvSpPr>
            <p:spPr>
              <a:xfrm>
                <a:off x="8327550" y="2616306"/>
                <a:ext cx="1416436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dirty="0">
                    <a:solidFill>
                      <a:srgbClr val="444444"/>
                    </a:solidFill>
                    <a:latin typeface="DM Sans" pitchFamily="2" charset="0"/>
                  </a:rPr>
                  <a:t>Automation impact</a:t>
                </a:r>
              </a:p>
            </p:txBody>
          </p:sp>
          <p:sp>
            <p:nvSpPr>
              <p:cNvPr id="25" name="Freeform 25"/>
              <p:cNvSpPr/>
              <p:nvPr/>
            </p:nvSpPr>
            <p:spPr>
              <a:xfrm>
                <a:off x="8135537" y="3098653"/>
                <a:ext cx="1800463" cy="508400"/>
              </a:xfrm>
              <a:custGeom>
                <a:avLst/>
                <a:gdLst/>
                <a:ahLst/>
                <a:cxnLst/>
                <a:rect l="l" t="t" r="r" b="b"/>
                <a:pathLst>
                  <a:path w="1058459" h="298879">
                    <a:moveTo>
                      <a:pt x="51600" y="0"/>
                    </a:moveTo>
                    <a:lnTo>
                      <a:pt x="1006860" y="0"/>
                    </a:lnTo>
                    <a:cubicBezTo>
                      <a:pt x="1020545" y="0"/>
                      <a:pt x="1033669" y="5436"/>
                      <a:pt x="1043346" y="15113"/>
                    </a:cubicBezTo>
                    <a:cubicBezTo>
                      <a:pt x="1053023" y="24790"/>
                      <a:pt x="1058459" y="37914"/>
                      <a:pt x="1058459" y="51600"/>
                    </a:cubicBezTo>
                    <a:lnTo>
                      <a:pt x="1058459" y="247280"/>
                    </a:lnTo>
                    <a:cubicBezTo>
                      <a:pt x="1058459" y="260965"/>
                      <a:pt x="1053023" y="274089"/>
                      <a:pt x="1043346" y="283766"/>
                    </a:cubicBezTo>
                    <a:cubicBezTo>
                      <a:pt x="1033669" y="293443"/>
                      <a:pt x="1020545" y="298879"/>
                      <a:pt x="1006860" y="298879"/>
                    </a:cubicBezTo>
                    <a:lnTo>
                      <a:pt x="51600" y="298879"/>
                    </a:lnTo>
                    <a:cubicBezTo>
                      <a:pt x="37914" y="298879"/>
                      <a:pt x="24790" y="293443"/>
                      <a:pt x="15113" y="283766"/>
                    </a:cubicBezTo>
                    <a:cubicBezTo>
                      <a:pt x="5436" y="274089"/>
                      <a:pt x="0" y="260965"/>
                      <a:pt x="0" y="247280"/>
                    </a:cubicBezTo>
                    <a:lnTo>
                      <a:pt x="0" y="51600"/>
                    </a:lnTo>
                    <a:cubicBezTo>
                      <a:pt x="0" y="37914"/>
                      <a:pt x="5436" y="24790"/>
                      <a:pt x="15113" y="15113"/>
                    </a:cubicBezTo>
                    <a:cubicBezTo>
                      <a:pt x="24790" y="5436"/>
                      <a:pt x="37914" y="0"/>
                      <a:pt x="51600" y="0"/>
                    </a:cubicBezTo>
                    <a:close/>
                  </a:path>
                </a:pathLst>
              </a:custGeom>
              <a:solidFill>
                <a:srgbClr val="FFE990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8327550" y="3267221"/>
                <a:ext cx="1416436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dirty="0">
                    <a:solidFill>
                      <a:srgbClr val="444444"/>
                    </a:solidFill>
                    <a:latin typeface="DM Sans" pitchFamily="2" charset="0"/>
                  </a:rPr>
                  <a:t>Skill upskilling</a:t>
                </a:r>
              </a:p>
            </p:txBody>
          </p:sp>
          <p:sp>
            <p:nvSpPr>
              <p:cNvPr id="28" name="Freeform 28"/>
              <p:cNvSpPr/>
              <p:nvPr/>
            </p:nvSpPr>
            <p:spPr>
              <a:xfrm>
                <a:off x="8135536" y="3749568"/>
                <a:ext cx="1800463" cy="508400"/>
              </a:xfrm>
              <a:custGeom>
                <a:avLst/>
                <a:gdLst/>
                <a:ahLst/>
                <a:cxnLst/>
                <a:rect l="l" t="t" r="r" b="b"/>
                <a:pathLst>
                  <a:path w="1058459" h="298879">
                    <a:moveTo>
                      <a:pt x="51600" y="0"/>
                    </a:moveTo>
                    <a:lnTo>
                      <a:pt x="1006860" y="0"/>
                    </a:lnTo>
                    <a:cubicBezTo>
                      <a:pt x="1020545" y="0"/>
                      <a:pt x="1033669" y="5436"/>
                      <a:pt x="1043346" y="15113"/>
                    </a:cubicBezTo>
                    <a:cubicBezTo>
                      <a:pt x="1053023" y="24790"/>
                      <a:pt x="1058459" y="37914"/>
                      <a:pt x="1058459" y="51600"/>
                    </a:cubicBezTo>
                    <a:lnTo>
                      <a:pt x="1058459" y="247280"/>
                    </a:lnTo>
                    <a:cubicBezTo>
                      <a:pt x="1058459" y="260965"/>
                      <a:pt x="1053023" y="274089"/>
                      <a:pt x="1043346" y="283766"/>
                    </a:cubicBezTo>
                    <a:cubicBezTo>
                      <a:pt x="1033669" y="293443"/>
                      <a:pt x="1020545" y="298879"/>
                      <a:pt x="1006860" y="298879"/>
                    </a:cubicBezTo>
                    <a:lnTo>
                      <a:pt x="51600" y="298879"/>
                    </a:lnTo>
                    <a:cubicBezTo>
                      <a:pt x="37914" y="298879"/>
                      <a:pt x="24790" y="293443"/>
                      <a:pt x="15113" y="283766"/>
                    </a:cubicBezTo>
                    <a:cubicBezTo>
                      <a:pt x="5436" y="274089"/>
                      <a:pt x="0" y="260965"/>
                      <a:pt x="0" y="247280"/>
                    </a:cubicBezTo>
                    <a:lnTo>
                      <a:pt x="0" y="51600"/>
                    </a:lnTo>
                    <a:cubicBezTo>
                      <a:pt x="0" y="37914"/>
                      <a:pt x="5436" y="24790"/>
                      <a:pt x="15113" y="15113"/>
                    </a:cubicBezTo>
                    <a:cubicBezTo>
                      <a:pt x="24790" y="5436"/>
                      <a:pt x="37914" y="0"/>
                      <a:pt x="51600" y="0"/>
                    </a:cubicBezTo>
                    <a:close/>
                  </a:path>
                </a:pathLst>
              </a:custGeom>
              <a:solidFill>
                <a:srgbClr val="FFE990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TextBox 33"/>
              <p:cNvSpPr txBox="1"/>
              <p:nvPr/>
            </p:nvSpPr>
            <p:spPr>
              <a:xfrm>
                <a:off x="8327550" y="3918136"/>
                <a:ext cx="1416436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dirty="0">
                    <a:solidFill>
                      <a:srgbClr val="444444"/>
                    </a:solidFill>
                    <a:latin typeface="DM Sans" pitchFamily="2" charset="0"/>
                  </a:rPr>
                  <a:t>Digital literacy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BBA39444-3AF1-22B3-F46A-BD3D86082A0A}"/>
                </a:ext>
              </a:extLst>
            </p:cNvPr>
            <p:cNvGrpSpPr/>
            <p:nvPr/>
          </p:nvGrpSpPr>
          <p:grpSpPr>
            <a:xfrm>
              <a:off x="756000" y="2447739"/>
              <a:ext cx="3457522" cy="1810229"/>
              <a:chOff x="756000" y="2447739"/>
              <a:chExt cx="3457522" cy="1810229"/>
            </a:xfrm>
          </p:grpSpPr>
          <p:sp>
            <p:nvSpPr>
              <p:cNvPr id="70" name="Freeform 70"/>
              <p:cNvSpPr/>
              <p:nvPr/>
            </p:nvSpPr>
            <p:spPr>
              <a:xfrm rot="10800000">
                <a:off x="756000" y="2447739"/>
                <a:ext cx="1800463" cy="508400"/>
              </a:xfrm>
              <a:custGeom>
                <a:avLst/>
                <a:gdLst/>
                <a:ahLst/>
                <a:cxnLst/>
                <a:rect l="l" t="t" r="r" b="b"/>
                <a:pathLst>
                  <a:path w="1058459" h="298879">
                    <a:moveTo>
                      <a:pt x="51600" y="0"/>
                    </a:moveTo>
                    <a:lnTo>
                      <a:pt x="1006860" y="0"/>
                    </a:lnTo>
                    <a:cubicBezTo>
                      <a:pt x="1020545" y="0"/>
                      <a:pt x="1033669" y="5436"/>
                      <a:pt x="1043346" y="15113"/>
                    </a:cubicBezTo>
                    <a:cubicBezTo>
                      <a:pt x="1053023" y="24790"/>
                      <a:pt x="1058459" y="37914"/>
                      <a:pt x="1058459" y="51600"/>
                    </a:cubicBezTo>
                    <a:lnTo>
                      <a:pt x="1058459" y="247280"/>
                    </a:lnTo>
                    <a:cubicBezTo>
                      <a:pt x="1058459" y="260965"/>
                      <a:pt x="1053023" y="274089"/>
                      <a:pt x="1043346" y="283766"/>
                    </a:cubicBezTo>
                    <a:cubicBezTo>
                      <a:pt x="1033669" y="293443"/>
                      <a:pt x="1020545" y="298879"/>
                      <a:pt x="1006860" y="298879"/>
                    </a:cubicBezTo>
                    <a:lnTo>
                      <a:pt x="51600" y="298879"/>
                    </a:lnTo>
                    <a:cubicBezTo>
                      <a:pt x="37914" y="298879"/>
                      <a:pt x="24790" y="293443"/>
                      <a:pt x="15113" y="283766"/>
                    </a:cubicBezTo>
                    <a:cubicBezTo>
                      <a:pt x="5436" y="274089"/>
                      <a:pt x="0" y="260965"/>
                      <a:pt x="0" y="247280"/>
                    </a:cubicBezTo>
                    <a:lnTo>
                      <a:pt x="0" y="51600"/>
                    </a:lnTo>
                    <a:cubicBezTo>
                      <a:pt x="0" y="37914"/>
                      <a:pt x="5436" y="24790"/>
                      <a:pt x="15113" y="15113"/>
                    </a:cubicBezTo>
                    <a:cubicBezTo>
                      <a:pt x="24790" y="5436"/>
                      <a:pt x="37914" y="0"/>
                      <a:pt x="51600" y="0"/>
                    </a:cubicBezTo>
                    <a:close/>
                  </a:path>
                </a:pathLst>
              </a:custGeom>
              <a:solidFill>
                <a:srgbClr val="FFE990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Freeform 61"/>
              <p:cNvSpPr/>
              <p:nvPr/>
            </p:nvSpPr>
            <p:spPr>
              <a:xfrm>
                <a:off x="3023399" y="2979463"/>
                <a:ext cx="1190123" cy="746780"/>
              </a:xfrm>
              <a:custGeom>
                <a:avLst/>
                <a:gdLst/>
                <a:ahLst/>
                <a:cxnLst/>
                <a:rect l="l" t="t" r="r" b="b"/>
                <a:pathLst>
                  <a:path w="699652" h="439018">
                    <a:moveTo>
                      <a:pt x="78062" y="0"/>
                    </a:moveTo>
                    <a:lnTo>
                      <a:pt x="621590" y="0"/>
                    </a:lnTo>
                    <a:cubicBezTo>
                      <a:pt x="642294" y="0"/>
                      <a:pt x="662149" y="8224"/>
                      <a:pt x="676788" y="22864"/>
                    </a:cubicBezTo>
                    <a:cubicBezTo>
                      <a:pt x="691428" y="37503"/>
                      <a:pt x="699652" y="57358"/>
                      <a:pt x="699652" y="78062"/>
                    </a:cubicBezTo>
                    <a:lnTo>
                      <a:pt x="699652" y="360956"/>
                    </a:lnTo>
                    <a:cubicBezTo>
                      <a:pt x="699652" y="404069"/>
                      <a:pt x="664703" y="439018"/>
                      <a:pt x="621590" y="439018"/>
                    </a:cubicBezTo>
                    <a:lnTo>
                      <a:pt x="78062" y="439018"/>
                    </a:lnTo>
                    <a:cubicBezTo>
                      <a:pt x="57358" y="439018"/>
                      <a:pt x="37503" y="430794"/>
                      <a:pt x="22864" y="416154"/>
                    </a:cubicBezTo>
                    <a:cubicBezTo>
                      <a:pt x="8224" y="401515"/>
                      <a:pt x="0" y="381659"/>
                      <a:pt x="0" y="360956"/>
                    </a:cubicBezTo>
                    <a:lnTo>
                      <a:pt x="0" y="78062"/>
                    </a:lnTo>
                    <a:cubicBezTo>
                      <a:pt x="0" y="34949"/>
                      <a:pt x="34949" y="0"/>
                      <a:pt x="78062" y="0"/>
                    </a:cubicBezTo>
                    <a:close/>
                  </a:path>
                </a:pathLst>
              </a:custGeom>
              <a:solidFill>
                <a:srgbClr val="FF721B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TextBox 72"/>
              <p:cNvSpPr txBox="1"/>
              <p:nvPr/>
            </p:nvSpPr>
            <p:spPr>
              <a:xfrm>
                <a:off x="3134786" y="3199894"/>
                <a:ext cx="967349" cy="30591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</a:pPr>
                <a:r>
                  <a:rPr lang="en-US" sz="999" b="1" dirty="0">
                    <a:solidFill>
                      <a:srgbClr val="FFFFFF"/>
                    </a:solidFill>
                    <a:latin typeface="DM Sans" pitchFamily="2" charset="0"/>
                  </a:rPr>
                  <a:t>Remote Work Dynamics</a:t>
                </a:r>
              </a:p>
            </p:txBody>
          </p:sp>
          <p:sp>
            <p:nvSpPr>
              <p:cNvPr id="73" name="TextBox 73"/>
              <p:cNvSpPr txBox="1"/>
              <p:nvPr/>
            </p:nvSpPr>
            <p:spPr>
              <a:xfrm>
                <a:off x="948013" y="2616306"/>
                <a:ext cx="1416436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dirty="0">
                    <a:solidFill>
                      <a:srgbClr val="444444"/>
                    </a:solidFill>
                    <a:latin typeface="DM Sans" pitchFamily="2" charset="0"/>
                  </a:rPr>
                  <a:t>Flexibility</a:t>
                </a:r>
              </a:p>
            </p:txBody>
          </p:sp>
          <p:sp>
            <p:nvSpPr>
              <p:cNvPr id="67" name="Freeform 67"/>
              <p:cNvSpPr/>
              <p:nvPr/>
            </p:nvSpPr>
            <p:spPr>
              <a:xfrm rot="10800000">
                <a:off x="756000" y="3098653"/>
                <a:ext cx="1800463" cy="508400"/>
              </a:xfrm>
              <a:custGeom>
                <a:avLst/>
                <a:gdLst/>
                <a:ahLst/>
                <a:cxnLst/>
                <a:rect l="l" t="t" r="r" b="b"/>
                <a:pathLst>
                  <a:path w="1058459" h="298879">
                    <a:moveTo>
                      <a:pt x="51600" y="0"/>
                    </a:moveTo>
                    <a:lnTo>
                      <a:pt x="1006860" y="0"/>
                    </a:lnTo>
                    <a:cubicBezTo>
                      <a:pt x="1020545" y="0"/>
                      <a:pt x="1033669" y="5436"/>
                      <a:pt x="1043346" y="15113"/>
                    </a:cubicBezTo>
                    <a:cubicBezTo>
                      <a:pt x="1053023" y="24790"/>
                      <a:pt x="1058459" y="37914"/>
                      <a:pt x="1058459" y="51600"/>
                    </a:cubicBezTo>
                    <a:lnTo>
                      <a:pt x="1058459" y="247280"/>
                    </a:lnTo>
                    <a:cubicBezTo>
                      <a:pt x="1058459" y="260965"/>
                      <a:pt x="1053023" y="274089"/>
                      <a:pt x="1043346" y="283766"/>
                    </a:cubicBezTo>
                    <a:cubicBezTo>
                      <a:pt x="1033669" y="293443"/>
                      <a:pt x="1020545" y="298879"/>
                      <a:pt x="1006860" y="298879"/>
                    </a:cubicBezTo>
                    <a:lnTo>
                      <a:pt x="51600" y="298879"/>
                    </a:lnTo>
                    <a:cubicBezTo>
                      <a:pt x="37914" y="298879"/>
                      <a:pt x="24790" y="293443"/>
                      <a:pt x="15113" y="283766"/>
                    </a:cubicBezTo>
                    <a:cubicBezTo>
                      <a:pt x="5436" y="274089"/>
                      <a:pt x="0" y="260965"/>
                      <a:pt x="0" y="247280"/>
                    </a:cubicBezTo>
                    <a:lnTo>
                      <a:pt x="0" y="51600"/>
                    </a:lnTo>
                    <a:cubicBezTo>
                      <a:pt x="0" y="37914"/>
                      <a:pt x="5436" y="24790"/>
                      <a:pt x="15113" y="15113"/>
                    </a:cubicBezTo>
                    <a:cubicBezTo>
                      <a:pt x="24790" y="5436"/>
                      <a:pt x="37914" y="0"/>
                      <a:pt x="51600" y="0"/>
                    </a:cubicBezTo>
                    <a:close/>
                  </a:path>
                </a:pathLst>
              </a:custGeom>
              <a:solidFill>
                <a:srgbClr val="FFE990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TextBox 74"/>
              <p:cNvSpPr txBox="1"/>
              <p:nvPr/>
            </p:nvSpPr>
            <p:spPr>
              <a:xfrm>
                <a:off x="948013" y="3267221"/>
                <a:ext cx="1416436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dirty="0">
                    <a:solidFill>
                      <a:srgbClr val="444444"/>
                    </a:solidFill>
                    <a:latin typeface="DM Sans" pitchFamily="2" charset="0"/>
                  </a:rPr>
                  <a:t>Communication tools</a:t>
                </a:r>
              </a:p>
            </p:txBody>
          </p:sp>
          <p:sp>
            <p:nvSpPr>
              <p:cNvPr id="64" name="Freeform 64"/>
              <p:cNvSpPr/>
              <p:nvPr/>
            </p:nvSpPr>
            <p:spPr>
              <a:xfrm rot="10800000">
                <a:off x="756000" y="3749568"/>
                <a:ext cx="1800463" cy="508400"/>
              </a:xfrm>
              <a:custGeom>
                <a:avLst/>
                <a:gdLst/>
                <a:ahLst/>
                <a:cxnLst/>
                <a:rect l="l" t="t" r="r" b="b"/>
                <a:pathLst>
                  <a:path w="1058459" h="298879">
                    <a:moveTo>
                      <a:pt x="51600" y="0"/>
                    </a:moveTo>
                    <a:lnTo>
                      <a:pt x="1006860" y="0"/>
                    </a:lnTo>
                    <a:cubicBezTo>
                      <a:pt x="1020545" y="0"/>
                      <a:pt x="1033669" y="5436"/>
                      <a:pt x="1043346" y="15113"/>
                    </a:cubicBezTo>
                    <a:cubicBezTo>
                      <a:pt x="1053023" y="24790"/>
                      <a:pt x="1058459" y="37914"/>
                      <a:pt x="1058459" y="51600"/>
                    </a:cubicBezTo>
                    <a:lnTo>
                      <a:pt x="1058459" y="247280"/>
                    </a:lnTo>
                    <a:cubicBezTo>
                      <a:pt x="1058459" y="260965"/>
                      <a:pt x="1053023" y="274089"/>
                      <a:pt x="1043346" y="283766"/>
                    </a:cubicBezTo>
                    <a:cubicBezTo>
                      <a:pt x="1033669" y="293443"/>
                      <a:pt x="1020545" y="298879"/>
                      <a:pt x="1006860" y="298879"/>
                    </a:cubicBezTo>
                    <a:lnTo>
                      <a:pt x="51600" y="298879"/>
                    </a:lnTo>
                    <a:cubicBezTo>
                      <a:pt x="37914" y="298879"/>
                      <a:pt x="24790" y="293443"/>
                      <a:pt x="15113" y="283766"/>
                    </a:cubicBezTo>
                    <a:cubicBezTo>
                      <a:pt x="5436" y="274089"/>
                      <a:pt x="0" y="260965"/>
                      <a:pt x="0" y="247280"/>
                    </a:cubicBezTo>
                    <a:lnTo>
                      <a:pt x="0" y="51600"/>
                    </a:lnTo>
                    <a:cubicBezTo>
                      <a:pt x="0" y="37914"/>
                      <a:pt x="5436" y="24790"/>
                      <a:pt x="15113" y="15113"/>
                    </a:cubicBezTo>
                    <a:cubicBezTo>
                      <a:pt x="24790" y="5436"/>
                      <a:pt x="37914" y="0"/>
                      <a:pt x="51600" y="0"/>
                    </a:cubicBezTo>
                    <a:close/>
                  </a:path>
                </a:pathLst>
              </a:custGeom>
              <a:solidFill>
                <a:srgbClr val="FFE990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TextBox 75"/>
              <p:cNvSpPr txBox="1"/>
              <p:nvPr/>
            </p:nvSpPr>
            <p:spPr>
              <a:xfrm>
                <a:off x="948013" y="3918136"/>
                <a:ext cx="1416436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dirty="0">
                    <a:solidFill>
                      <a:srgbClr val="444444"/>
                    </a:solidFill>
                    <a:latin typeface="DM Sans" pitchFamily="2" charset="0"/>
                  </a:rPr>
                  <a:t>Collaboration hurdles</a:t>
                </a:r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7D342F4B-6480-18F3-1E1A-EC863D924B6E}"/>
                </a:ext>
              </a:extLst>
            </p:cNvPr>
            <p:cNvGrpSpPr/>
            <p:nvPr/>
          </p:nvGrpSpPr>
          <p:grpSpPr>
            <a:xfrm>
              <a:off x="4681053" y="4150488"/>
              <a:ext cx="1331295" cy="954503"/>
              <a:chOff x="4681053" y="4150488"/>
              <a:chExt cx="1331295" cy="954503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4681053" y="4150488"/>
                <a:ext cx="1331295" cy="954503"/>
              </a:xfrm>
              <a:custGeom>
                <a:avLst/>
                <a:gdLst/>
                <a:ahLst/>
                <a:cxnLst/>
                <a:rect l="l" t="t" r="r" b="b"/>
                <a:pathLst>
                  <a:path w="782644" h="561135">
                    <a:moveTo>
                      <a:pt x="69784" y="0"/>
                    </a:moveTo>
                    <a:lnTo>
                      <a:pt x="712860" y="0"/>
                    </a:lnTo>
                    <a:cubicBezTo>
                      <a:pt x="751401" y="0"/>
                      <a:pt x="782644" y="31243"/>
                      <a:pt x="782644" y="69784"/>
                    </a:cubicBezTo>
                    <a:lnTo>
                      <a:pt x="782644" y="491351"/>
                    </a:lnTo>
                    <a:cubicBezTo>
                      <a:pt x="782644" y="529892"/>
                      <a:pt x="751401" y="561135"/>
                      <a:pt x="712860" y="561135"/>
                    </a:cubicBezTo>
                    <a:lnTo>
                      <a:pt x="69784" y="561135"/>
                    </a:lnTo>
                    <a:cubicBezTo>
                      <a:pt x="51276" y="561135"/>
                      <a:pt x="33526" y="553783"/>
                      <a:pt x="20439" y="540696"/>
                    </a:cubicBezTo>
                    <a:cubicBezTo>
                      <a:pt x="7352" y="527609"/>
                      <a:pt x="0" y="509859"/>
                      <a:pt x="0" y="491351"/>
                    </a:cubicBezTo>
                    <a:lnTo>
                      <a:pt x="0" y="69784"/>
                    </a:lnTo>
                    <a:cubicBezTo>
                      <a:pt x="0" y="31243"/>
                      <a:pt x="31243" y="0"/>
                      <a:pt x="69784" y="0"/>
                    </a:cubicBezTo>
                    <a:close/>
                  </a:path>
                </a:pathLst>
              </a:custGeom>
              <a:solidFill>
                <a:srgbClr val="FF721B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4744486" y="4377232"/>
                <a:ext cx="1204429" cy="50101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20"/>
                  </a:lnSpc>
                </a:pPr>
                <a:r>
                  <a:rPr lang="en-US" sz="1200" b="1" dirty="0">
                    <a:solidFill>
                      <a:srgbClr val="FFFFFF"/>
                    </a:solidFill>
                    <a:latin typeface="DM Sans" pitchFamily="2" charset="0"/>
                  </a:rPr>
                  <a:t>Modern </a:t>
                </a:r>
              </a:p>
              <a:p>
                <a:pPr algn="ctr">
                  <a:lnSpc>
                    <a:spcPts val="1320"/>
                  </a:lnSpc>
                </a:pPr>
                <a:r>
                  <a:rPr lang="en-US" sz="1200" b="1" dirty="0">
                    <a:solidFill>
                      <a:srgbClr val="FFFFFF"/>
                    </a:solidFill>
                    <a:latin typeface="DM Sans" pitchFamily="2" charset="0"/>
                  </a:rPr>
                  <a:t>Workforce </a:t>
                </a:r>
              </a:p>
              <a:p>
                <a:pPr algn="ctr">
                  <a:lnSpc>
                    <a:spcPts val="1320"/>
                  </a:lnSpc>
                </a:pPr>
                <a:r>
                  <a:rPr lang="en-US" sz="1200" b="1" dirty="0">
                    <a:solidFill>
                      <a:srgbClr val="FFFFFF"/>
                    </a:solidFill>
                    <a:latin typeface="DM Sans" pitchFamily="2" charset="0"/>
                  </a:rPr>
                  <a:t>Challenges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3D29ADE7-796B-8872-36A7-2F14BBB02A44}"/>
                </a:ext>
              </a:extLst>
            </p:cNvPr>
            <p:cNvGrpSpPr/>
            <p:nvPr/>
          </p:nvGrpSpPr>
          <p:grpSpPr>
            <a:xfrm>
              <a:off x="2350585" y="771728"/>
              <a:ext cx="5992231" cy="936466"/>
              <a:chOff x="2350585" y="771728"/>
              <a:chExt cx="5992231" cy="936466"/>
            </a:xfrm>
          </p:grpSpPr>
          <p:sp>
            <p:nvSpPr>
              <p:cNvPr id="11" name="TextBox 11"/>
              <p:cNvSpPr txBox="1"/>
              <p:nvPr/>
            </p:nvSpPr>
            <p:spPr>
              <a:xfrm>
                <a:off x="2432731" y="1333155"/>
                <a:ext cx="5827939" cy="37503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68"/>
                  </a:lnSpc>
                  <a:spcBef>
                    <a:spcPct val="0"/>
                  </a:spcBef>
                </a:pPr>
                <a:r>
                  <a:rPr lang="en-US" sz="1048" dirty="0">
                    <a:solidFill>
                      <a:srgbClr val="444444"/>
                    </a:solidFill>
                    <a:latin typeface="DM Sans" pitchFamily="2" charset="0"/>
                  </a:rPr>
                  <a:t>Navigating the modern workforce requires adeptness amidst myriad challenges: remote work dynamics, mental health strains, technological integration, and diversity imperatives</a:t>
                </a:r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2350585" y="771728"/>
                <a:ext cx="5992231" cy="52565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4282"/>
                  </a:lnSpc>
                  <a:spcBef>
                    <a:spcPct val="0"/>
                  </a:spcBef>
                </a:pPr>
                <a:r>
                  <a:rPr lang="en-US" sz="3050" b="1" dirty="0">
                    <a:solidFill>
                      <a:srgbClr val="FF721B"/>
                    </a:solidFill>
                    <a:latin typeface="DM Sans" pitchFamily="2" charset="0"/>
                  </a:rPr>
                  <a:t>ESSAY MIND MAP</a:t>
                </a:r>
              </a:p>
            </p:txBody>
          </p:sp>
        </p:grpSp>
        <p:sp>
          <p:nvSpPr>
            <p:cNvPr id="96" name="TemplateLAB"/>
            <p:cNvSpPr/>
            <p:nvPr/>
          </p:nvSpPr>
          <p:spPr>
            <a:xfrm>
              <a:off x="5042765" y="5275610"/>
              <a:ext cx="607870" cy="100299"/>
            </a:xfrm>
            <a:custGeom>
              <a:avLst/>
              <a:gdLst/>
              <a:ahLst/>
              <a:cxnLst/>
              <a:rect l="l" t="t" r="r" b="b"/>
              <a:pathLst>
                <a:path w="607870" h="100299">
                  <a:moveTo>
                    <a:pt x="0" y="0"/>
                  </a:moveTo>
                  <a:lnTo>
                    <a:pt x="607870" y="0"/>
                  </a:lnTo>
                  <a:lnTo>
                    <a:pt x="607870" y="100298"/>
                  </a:lnTo>
                  <a:lnTo>
                    <a:pt x="0" y="10029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DM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Mindmap template</dc:title>
  <dc:creator>Hoang Anh</dc:creator>
  <cp:lastModifiedBy>Hoang Anh</cp:lastModifiedBy>
  <cp:revision>15</cp:revision>
  <dcterms:created xsi:type="dcterms:W3CDTF">2006-08-16T00:00:00Z</dcterms:created>
  <dcterms:modified xsi:type="dcterms:W3CDTF">2024-02-07T09:09:03Z</dcterms:modified>
  <dc:identifier>DAF8F5adHPs</dc:identifier>
</cp:coreProperties>
</file>