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9" r:id="rId2"/>
  </p:sldIdLst>
  <p:sldSz cx="10693400" cy="75565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Lilita One" panose="02000000000000000000" pitchFamily="2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22" autoAdjust="0"/>
  </p:normalViewPr>
  <p:slideViewPr>
    <p:cSldViewPr>
      <p:cViewPr>
        <p:scale>
          <a:sx n="75" d="100"/>
          <a:sy n="75" d="100"/>
        </p:scale>
        <p:origin x="2268" y="5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4">
            <a:extLst>
              <a:ext uri="{FF2B5EF4-FFF2-40B4-BE49-F238E27FC236}">
                <a16:creationId xmlns:a16="http://schemas.microsoft.com/office/drawing/2014/main" id="{CC216DE7-BB74-4295-C284-31F2117E913B}"/>
              </a:ext>
            </a:extLst>
          </p:cNvPr>
          <p:cNvGrpSpPr/>
          <p:nvPr/>
        </p:nvGrpSpPr>
        <p:grpSpPr>
          <a:xfrm>
            <a:off x="756700" y="754342"/>
            <a:ext cx="9180000" cy="6427658"/>
            <a:chOff x="756700" y="754342"/>
            <a:chExt cx="9180000" cy="6427658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2FD5A20-2AFE-4371-B1E6-A67F9C077CDF}"/>
                </a:ext>
              </a:extLst>
            </p:cNvPr>
            <p:cNvGrpSpPr/>
            <p:nvPr/>
          </p:nvGrpSpPr>
          <p:grpSpPr>
            <a:xfrm>
              <a:off x="7428225" y="5478010"/>
              <a:ext cx="2508475" cy="1324149"/>
              <a:chOff x="7427525" y="5479852"/>
              <a:chExt cx="2508475" cy="1324149"/>
            </a:xfrm>
          </p:grpSpPr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9FE74D50-4DFE-34AB-304F-516ADC4D808B}"/>
                  </a:ext>
                </a:extLst>
              </p:cNvPr>
              <p:cNvSpPr/>
              <p:nvPr/>
            </p:nvSpPr>
            <p:spPr>
              <a:xfrm>
                <a:off x="7427525" y="5479852"/>
                <a:ext cx="2508475" cy="1324149"/>
              </a:xfrm>
              <a:prstGeom prst="roundRect">
                <a:avLst>
                  <a:gd name="adj" fmla="val 5066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C02E5FA-AE3B-9B22-4F54-5FFB20B1DE74}"/>
                  </a:ext>
                </a:extLst>
              </p:cNvPr>
              <p:cNvGrpSpPr/>
              <p:nvPr/>
            </p:nvGrpSpPr>
            <p:grpSpPr>
              <a:xfrm>
                <a:off x="7767290" y="5743048"/>
                <a:ext cx="1828944" cy="797755"/>
                <a:chOff x="7767290" y="5769010"/>
                <a:chExt cx="1828944" cy="797755"/>
              </a:xfrm>
            </p:grpSpPr>
            <p:sp>
              <p:nvSpPr>
                <p:cNvPr id="55" name="TextBox 55"/>
                <p:cNvSpPr txBox="1"/>
                <p:nvPr/>
              </p:nvSpPr>
              <p:spPr>
                <a:xfrm>
                  <a:off x="7767290" y="6010266"/>
                  <a:ext cx="1828944" cy="55649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Ethan embarks on a quest for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existential understanding, seeking purpose and significance in a world that often feels chaotic and unpredictable</a:t>
                  </a:r>
                </a:p>
              </p:txBody>
            </p:sp>
            <p:sp>
              <p:nvSpPr>
                <p:cNvPr id="56" name="TextBox 56"/>
                <p:cNvSpPr txBox="1"/>
                <p:nvPr/>
              </p:nvSpPr>
              <p:spPr>
                <a:xfrm>
                  <a:off x="7884550" y="5769010"/>
                  <a:ext cx="1594425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1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00" u="none" strike="noStrike" dirty="0">
                      <a:solidFill>
                        <a:srgbClr val="BC5118"/>
                      </a:solidFill>
                      <a:latin typeface="Lilita One" panose="02000000000000000000" pitchFamily="2" charset="0"/>
                    </a:rPr>
                    <a:t>QUEST FOR MEANING</a:t>
                  </a:r>
                </a:p>
              </p:txBody>
            </p:sp>
          </p:grp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F87E9A8-3F13-58EF-2F89-02515DBA7B78}"/>
                </a:ext>
              </a:extLst>
            </p:cNvPr>
            <p:cNvGrpSpPr/>
            <p:nvPr/>
          </p:nvGrpSpPr>
          <p:grpSpPr>
            <a:xfrm>
              <a:off x="7428225" y="3839067"/>
              <a:ext cx="2508475" cy="1478189"/>
              <a:chOff x="7427525" y="3840909"/>
              <a:chExt cx="2508475" cy="1478189"/>
            </a:xfrm>
          </p:grpSpPr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B887C093-6F82-E234-E57E-72233BFFD95F}"/>
                  </a:ext>
                </a:extLst>
              </p:cNvPr>
              <p:cNvSpPr/>
              <p:nvPr/>
            </p:nvSpPr>
            <p:spPr>
              <a:xfrm>
                <a:off x="7427525" y="3840909"/>
                <a:ext cx="2508475" cy="1478189"/>
              </a:xfrm>
              <a:prstGeom prst="roundRect">
                <a:avLst>
                  <a:gd name="adj" fmla="val 5066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A67B65E1-867C-5051-D73D-407710E71841}"/>
                  </a:ext>
                </a:extLst>
              </p:cNvPr>
              <p:cNvGrpSpPr/>
              <p:nvPr/>
            </p:nvGrpSpPr>
            <p:grpSpPr>
              <a:xfrm>
                <a:off x="7714259" y="4181126"/>
                <a:ext cx="1935007" cy="797755"/>
                <a:chOff x="7714259" y="4206444"/>
                <a:chExt cx="1935007" cy="797755"/>
              </a:xfrm>
            </p:grpSpPr>
            <p:sp>
              <p:nvSpPr>
                <p:cNvPr id="52" name="TextBox 52"/>
                <p:cNvSpPr txBox="1"/>
                <p:nvPr/>
              </p:nvSpPr>
              <p:spPr>
                <a:xfrm>
                  <a:off x="7818713" y="4447700"/>
                  <a:ext cx="1726099" cy="55649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Beneath his stoic exterior lies a well of vulnerability, shielded from the world by layers of intellect and carefully crafted emotional barriers</a:t>
                  </a:r>
                </a:p>
              </p:txBody>
            </p:sp>
            <p:sp>
              <p:nvSpPr>
                <p:cNvPr id="53" name="TextBox 53"/>
                <p:cNvSpPr txBox="1"/>
                <p:nvPr/>
              </p:nvSpPr>
              <p:spPr>
                <a:xfrm>
                  <a:off x="7714259" y="4206444"/>
                  <a:ext cx="1935007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1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00" u="none" strike="noStrike" dirty="0">
                      <a:solidFill>
                        <a:srgbClr val="BC5118"/>
                      </a:solidFill>
                      <a:latin typeface="Lilita One" panose="02000000000000000000" pitchFamily="2" charset="0"/>
                    </a:rPr>
                    <a:t>MASKED VULNERABILITY</a:t>
                  </a: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5AEACFDB-8E37-2C42-639F-5DE594EB2C02}"/>
                </a:ext>
              </a:extLst>
            </p:cNvPr>
            <p:cNvGrpSpPr/>
            <p:nvPr/>
          </p:nvGrpSpPr>
          <p:grpSpPr>
            <a:xfrm>
              <a:off x="7428225" y="2200126"/>
              <a:ext cx="2508475" cy="1478189"/>
              <a:chOff x="7427525" y="2201968"/>
              <a:chExt cx="2508475" cy="1478189"/>
            </a:xfrm>
          </p:grpSpPr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9A5ECB3A-9115-60B1-881E-502FA0864184}"/>
                  </a:ext>
                </a:extLst>
              </p:cNvPr>
              <p:cNvSpPr/>
              <p:nvPr/>
            </p:nvSpPr>
            <p:spPr>
              <a:xfrm>
                <a:off x="7427525" y="2201968"/>
                <a:ext cx="2508475" cy="1478189"/>
              </a:xfrm>
              <a:prstGeom prst="roundRect">
                <a:avLst>
                  <a:gd name="adj" fmla="val 5066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B0741AB0-43C8-854E-336B-AEF79599C32B}"/>
                  </a:ext>
                </a:extLst>
              </p:cNvPr>
              <p:cNvGrpSpPr/>
              <p:nvPr/>
            </p:nvGrpSpPr>
            <p:grpSpPr>
              <a:xfrm>
                <a:off x="7714259" y="2542185"/>
                <a:ext cx="1935007" cy="797755"/>
                <a:chOff x="7714259" y="2568700"/>
                <a:chExt cx="1935007" cy="797755"/>
              </a:xfrm>
            </p:grpSpPr>
            <p:sp>
              <p:nvSpPr>
                <p:cNvPr id="49" name="TextBox 49"/>
                <p:cNvSpPr txBox="1"/>
                <p:nvPr/>
              </p:nvSpPr>
              <p:spPr>
                <a:xfrm>
                  <a:off x="7714259" y="2809956"/>
                  <a:ext cx="1935007" cy="55649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Ethan's heart is filled with wanderlust, craving the adventure and exploration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that lie beyond the confines of his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familiar surroundings and routines </a:t>
                  </a:r>
                </a:p>
              </p:txBody>
            </p:sp>
            <p:sp>
              <p:nvSpPr>
                <p:cNvPr id="50" name="TextBox 50"/>
                <p:cNvSpPr txBox="1"/>
                <p:nvPr/>
              </p:nvSpPr>
              <p:spPr>
                <a:xfrm>
                  <a:off x="7818713" y="2568700"/>
                  <a:ext cx="1726099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1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00" u="none" strike="noStrike" dirty="0">
                      <a:solidFill>
                        <a:srgbClr val="BC5118"/>
                      </a:solidFill>
                      <a:latin typeface="Lilita One" panose="02000000000000000000" pitchFamily="2" charset="0"/>
                    </a:rPr>
                    <a:t>WANDERLUST DREAMS</a:t>
                  </a:r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B289F54-5ABC-C556-EA40-B82E31D169EF}"/>
                </a:ext>
              </a:extLst>
            </p:cNvPr>
            <p:cNvGrpSpPr/>
            <p:nvPr/>
          </p:nvGrpSpPr>
          <p:grpSpPr>
            <a:xfrm>
              <a:off x="5426477" y="754342"/>
              <a:ext cx="4510223" cy="1285124"/>
              <a:chOff x="5425777" y="756184"/>
              <a:chExt cx="4510223" cy="1285124"/>
            </a:xfrm>
          </p:grpSpPr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B221FA21-132C-B9D3-113E-1E164D4D3DBE}"/>
                  </a:ext>
                </a:extLst>
              </p:cNvPr>
              <p:cNvSpPr/>
              <p:nvPr/>
            </p:nvSpPr>
            <p:spPr>
              <a:xfrm>
                <a:off x="5425777" y="756184"/>
                <a:ext cx="4510223" cy="1285124"/>
              </a:xfrm>
              <a:prstGeom prst="roundRect">
                <a:avLst>
                  <a:gd name="adj" fmla="val 5066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6563AF7F-7C7A-3009-2670-23E0C86F0EF8}"/>
                  </a:ext>
                </a:extLst>
              </p:cNvPr>
              <p:cNvGrpSpPr/>
              <p:nvPr/>
            </p:nvGrpSpPr>
            <p:grpSpPr>
              <a:xfrm>
                <a:off x="5789767" y="1070295"/>
                <a:ext cx="3782243" cy="656903"/>
                <a:chOff x="5789767" y="1082761"/>
                <a:chExt cx="3782243" cy="656903"/>
              </a:xfrm>
            </p:grpSpPr>
            <p:sp>
              <p:nvSpPr>
                <p:cNvPr id="46" name="TextBox 46"/>
                <p:cNvSpPr txBox="1"/>
                <p:nvPr/>
              </p:nvSpPr>
              <p:spPr>
                <a:xfrm>
                  <a:off x="5789767" y="1324229"/>
                  <a:ext cx="3782243" cy="41543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Through serendipitous encounters and unforeseen friendships, Ethan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discovers the transformative potency of human connection, shedding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light on the journey toward self-discovery and acceptance</a:t>
                  </a:r>
                </a:p>
              </p:txBody>
            </p:sp>
            <p:sp>
              <p:nvSpPr>
                <p:cNvPr id="47" name="TextBox 47"/>
                <p:cNvSpPr txBox="1"/>
                <p:nvPr/>
              </p:nvSpPr>
              <p:spPr>
                <a:xfrm>
                  <a:off x="6197195" y="1082761"/>
                  <a:ext cx="2967387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1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00" u="none" strike="noStrike" dirty="0">
                      <a:solidFill>
                        <a:srgbClr val="BC5118"/>
                      </a:solidFill>
                      <a:latin typeface="Lilita One" panose="02000000000000000000" pitchFamily="2" charset="0"/>
                    </a:rPr>
                    <a:t>ILLUMINATING CONNECTIONS</a:t>
                  </a:r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AAAF752-C875-A1E7-865C-09D602EDBFB3}"/>
                </a:ext>
              </a:extLst>
            </p:cNvPr>
            <p:cNvGrpSpPr/>
            <p:nvPr/>
          </p:nvGrpSpPr>
          <p:grpSpPr>
            <a:xfrm>
              <a:off x="769569" y="754342"/>
              <a:ext cx="4510223" cy="1285124"/>
              <a:chOff x="768869" y="756184"/>
              <a:chExt cx="4510223" cy="1285124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768869" y="756184"/>
                <a:ext cx="4510223" cy="1285124"/>
              </a:xfrm>
              <a:prstGeom prst="roundRect">
                <a:avLst>
                  <a:gd name="adj" fmla="val 5066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1898C99D-9CEC-9EA2-FE5B-FFB252B8F11C}"/>
                  </a:ext>
                </a:extLst>
              </p:cNvPr>
              <p:cNvGrpSpPr/>
              <p:nvPr/>
            </p:nvGrpSpPr>
            <p:grpSpPr>
              <a:xfrm>
                <a:off x="1272953" y="1070295"/>
                <a:ext cx="3502056" cy="656903"/>
                <a:chOff x="1272953" y="1082761"/>
                <a:chExt cx="3502056" cy="656903"/>
              </a:xfrm>
            </p:grpSpPr>
            <p:sp>
              <p:nvSpPr>
                <p:cNvPr id="43" name="TextBox 43"/>
                <p:cNvSpPr txBox="1"/>
                <p:nvPr/>
              </p:nvSpPr>
              <p:spPr>
                <a:xfrm>
                  <a:off x="1272953" y="1324229"/>
                  <a:ext cx="3502056" cy="41543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050607"/>
                      </a:solidFill>
                      <a:latin typeface="DM Sans" pitchFamily="2" charset="0"/>
                    </a:rPr>
                    <a:t>The reverberations of his family's past persistently linger in Ethan's present, sculpting his sense of self and intricately weaving into his relationships,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dirty="0">
                      <a:solidFill>
                        <a:srgbClr val="050607"/>
                      </a:solidFill>
                      <a:latin typeface="DM Sans" pitchFamily="2" charset="0"/>
                    </a:rPr>
                    <a:t>revealing profound and unexpected connections that endure</a:t>
                  </a:r>
                </a:p>
              </p:txBody>
            </p:sp>
            <p:sp>
              <p:nvSpPr>
                <p:cNvPr id="44" name="TextBox 44"/>
                <p:cNvSpPr txBox="1"/>
                <p:nvPr/>
              </p:nvSpPr>
              <p:spPr>
                <a:xfrm>
                  <a:off x="2143143" y="1082761"/>
                  <a:ext cx="1761675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1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00" u="none" strike="noStrike" dirty="0">
                      <a:solidFill>
                        <a:srgbClr val="BC5118"/>
                      </a:solidFill>
                      <a:latin typeface="Lilita One" panose="02000000000000000000" pitchFamily="2" charset="0"/>
                    </a:rPr>
                    <a:t>ANCESTRAL ECHOES</a:t>
                  </a:r>
                </a:p>
              </p:txBody>
            </p:sp>
          </p:grp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C2DA45A-B7B7-DA44-EA9D-0B1B243F168F}"/>
                </a:ext>
              </a:extLst>
            </p:cNvPr>
            <p:cNvGrpSpPr/>
            <p:nvPr/>
          </p:nvGrpSpPr>
          <p:grpSpPr>
            <a:xfrm>
              <a:off x="756700" y="2200188"/>
              <a:ext cx="2508475" cy="1478189"/>
              <a:chOff x="756000" y="2202030"/>
              <a:chExt cx="2508475" cy="1478189"/>
            </a:xfrm>
          </p:grpSpPr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35EF0FD2-7C2C-CDD2-7996-15EF1BCBABAA}"/>
                  </a:ext>
                </a:extLst>
              </p:cNvPr>
              <p:cNvSpPr/>
              <p:nvPr/>
            </p:nvSpPr>
            <p:spPr>
              <a:xfrm>
                <a:off x="756000" y="2202030"/>
                <a:ext cx="2508475" cy="1478189"/>
              </a:xfrm>
              <a:prstGeom prst="roundRect">
                <a:avLst>
                  <a:gd name="adj" fmla="val 5066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13CF4F0A-AD84-6C23-C99E-C4279920A98A}"/>
                  </a:ext>
                </a:extLst>
              </p:cNvPr>
              <p:cNvGrpSpPr/>
              <p:nvPr/>
            </p:nvGrpSpPr>
            <p:grpSpPr>
              <a:xfrm>
                <a:off x="1149301" y="2542247"/>
                <a:ext cx="1721872" cy="797755"/>
                <a:chOff x="1149302" y="2568700"/>
                <a:chExt cx="1721872" cy="797755"/>
              </a:xfrm>
            </p:grpSpPr>
            <p:sp>
              <p:nvSpPr>
                <p:cNvPr id="40" name="TextBox 40"/>
                <p:cNvSpPr txBox="1"/>
                <p:nvPr/>
              </p:nvSpPr>
              <p:spPr>
                <a:xfrm>
                  <a:off x="1149302" y="2809956"/>
                  <a:ext cx="1721872" cy="55649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Despite his depth of feeling, Ethan struggles to articulate his emotions, often retreating into himself rather than risking vulnerability with others</a:t>
                  </a:r>
                </a:p>
              </p:txBody>
            </p:sp>
            <p:sp>
              <p:nvSpPr>
                <p:cNvPr id="41" name="TextBox 41"/>
                <p:cNvSpPr txBox="1"/>
                <p:nvPr/>
              </p:nvSpPr>
              <p:spPr>
                <a:xfrm>
                  <a:off x="1225740" y="2568700"/>
                  <a:ext cx="1568997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679"/>
                    </a:lnSpc>
                  </a:pPr>
                  <a:r>
                    <a:rPr lang="en-US" sz="1100" dirty="0">
                      <a:solidFill>
                        <a:srgbClr val="BC5118"/>
                      </a:solidFill>
                      <a:latin typeface="Lilita One" panose="02000000000000000000" pitchFamily="2" charset="0"/>
                    </a:rPr>
                    <a:t>EMOTIONAL BARRIERS</a:t>
                  </a: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65C2D11-84D8-4E6F-6E21-924747D49EB1}"/>
                </a:ext>
              </a:extLst>
            </p:cNvPr>
            <p:cNvGrpSpPr/>
            <p:nvPr/>
          </p:nvGrpSpPr>
          <p:grpSpPr>
            <a:xfrm>
              <a:off x="756700" y="3839099"/>
              <a:ext cx="2508475" cy="1478189"/>
              <a:chOff x="756000" y="3840941"/>
              <a:chExt cx="2508475" cy="1478189"/>
            </a:xfrm>
          </p:grpSpPr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54A68B7B-842B-823C-6430-6CA0BE63D4F0}"/>
                  </a:ext>
                </a:extLst>
              </p:cNvPr>
              <p:cNvSpPr/>
              <p:nvPr/>
            </p:nvSpPr>
            <p:spPr>
              <a:xfrm>
                <a:off x="756000" y="3840941"/>
                <a:ext cx="2508475" cy="1478189"/>
              </a:xfrm>
              <a:prstGeom prst="roundRect">
                <a:avLst>
                  <a:gd name="adj" fmla="val 5066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B00271F2-565B-D549-4CA8-0D3CEAC7C6E0}"/>
                  </a:ext>
                </a:extLst>
              </p:cNvPr>
              <p:cNvGrpSpPr/>
              <p:nvPr/>
            </p:nvGrpSpPr>
            <p:grpSpPr>
              <a:xfrm>
                <a:off x="914834" y="4181158"/>
                <a:ext cx="2190806" cy="797755"/>
                <a:chOff x="914836" y="4206444"/>
                <a:chExt cx="2190806" cy="797755"/>
              </a:xfrm>
            </p:grpSpPr>
            <p:sp>
              <p:nvSpPr>
                <p:cNvPr id="37" name="TextBox 37"/>
                <p:cNvSpPr txBox="1"/>
                <p:nvPr/>
              </p:nvSpPr>
              <p:spPr>
                <a:xfrm>
                  <a:off x="1103221" y="4447700"/>
                  <a:ext cx="1814035" cy="55649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His thirst for knowledge propels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Ethan into the realms of literature, philosophy, and introspection, where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he finds solace and understanding</a:t>
                  </a:r>
                </a:p>
              </p:txBody>
            </p:sp>
            <p:sp>
              <p:nvSpPr>
                <p:cNvPr id="38" name="TextBox 38"/>
                <p:cNvSpPr txBox="1"/>
                <p:nvPr/>
              </p:nvSpPr>
              <p:spPr>
                <a:xfrm>
                  <a:off x="914836" y="4206444"/>
                  <a:ext cx="2190806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1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00" u="none" strike="noStrike" dirty="0">
                      <a:solidFill>
                        <a:srgbClr val="BC5118"/>
                      </a:solidFill>
                      <a:latin typeface="Lilita One" panose="02000000000000000000" pitchFamily="2" charset="0"/>
                    </a:rPr>
                    <a:t>INTELLECTUAL PURSUITS</a:t>
                  </a:r>
                </a:p>
              </p:txBody>
            </p: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7F9B1D64-5BB2-9431-C656-E600E2FA0081}"/>
                </a:ext>
              </a:extLst>
            </p:cNvPr>
            <p:cNvGrpSpPr/>
            <p:nvPr/>
          </p:nvGrpSpPr>
          <p:grpSpPr>
            <a:xfrm>
              <a:off x="756700" y="5478010"/>
              <a:ext cx="2508475" cy="1324149"/>
              <a:chOff x="756000" y="5479852"/>
              <a:chExt cx="2508475" cy="1324149"/>
            </a:xfrm>
          </p:grpSpPr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072C98EA-7B29-7DAD-F4E4-B717027DA498}"/>
                  </a:ext>
                </a:extLst>
              </p:cNvPr>
              <p:cNvSpPr/>
              <p:nvPr/>
            </p:nvSpPr>
            <p:spPr>
              <a:xfrm>
                <a:off x="756000" y="5479852"/>
                <a:ext cx="2508475" cy="1324149"/>
              </a:xfrm>
              <a:prstGeom prst="roundRect">
                <a:avLst>
                  <a:gd name="adj" fmla="val 5066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CC4D63DC-409E-7548-26A7-07781F393E93}"/>
                  </a:ext>
                </a:extLst>
              </p:cNvPr>
              <p:cNvGrpSpPr/>
              <p:nvPr/>
            </p:nvGrpSpPr>
            <p:grpSpPr>
              <a:xfrm>
                <a:off x="996495" y="5743048"/>
                <a:ext cx="2027485" cy="797755"/>
                <a:chOff x="996495" y="5769010"/>
                <a:chExt cx="2027485" cy="797755"/>
              </a:xfrm>
            </p:grpSpPr>
            <p:sp>
              <p:nvSpPr>
                <p:cNvPr id="34" name="TextBox 34"/>
                <p:cNvSpPr txBox="1"/>
                <p:nvPr/>
              </p:nvSpPr>
              <p:spPr>
                <a:xfrm>
                  <a:off x="1103220" y="6010266"/>
                  <a:ext cx="1814035" cy="55649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Ethan wrestles with conflicting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emotions, torn between the comfort </a:t>
                  </a:r>
                </a:p>
                <a:p>
                  <a:pPr marL="0" lvl="0" indent="0" algn="ctr">
                    <a:lnSpc>
                      <a:spcPts val="1050"/>
                    </a:lnSpc>
                    <a:spcBef>
                      <a:spcPct val="0"/>
                    </a:spcBef>
                  </a:pPr>
                  <a:r>
                    <a:rPr lang="en-US" sz="750" u="none" strike="noStrike" dirty="0">
                      <a:solidFill>
                        <a:srgbClr val="050607"/>
                      </a:solidFill>
                      <a:latin typeface="DM Sans" pitchFamily="2" charset="0"/>
                    </a:rPr>
                    <a:t>of solitude and the yearning for deeper connections that elude him in society</a:t>
                  </a:r>
                </a:p>
              </p:txBody>
            </p:sp>
            <p:sp>
              <p:nvSpPr>
                <p:cNvPr id="35" name="TextBox 35"/>
                <p:cNvSpPr txBox="1"/>
                <p:nvPr/>
              </p:nvSpPr>
              <p:spPr>
                <a:xfrm>
                  <a:off x="996495" y="5769010"/>
                  <a:ext cx="2027485" cy="2005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1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00" u="none" strike="noStrike" dirty="0">
                      <a:solidFill>
                        <a:srgbClr val="BC5118"/>
                      </a:solidFill>
                      <a:latin typeface="Lilita One" panose="02000000000000000000" pitchFamily="2" charset="0"/>
                    </a:rPr>
                    <a:t>INNER TURMOIL</a:t>
                  </a:r>
                </a:p>
              </p:txBody>
            </p:sp>
          </p:grp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BE2BD40-85D6-41C6-1B0B-A7DF07323CCA}"/>
                </a:ext>
              </a:extLst>
            </p:cNvPr>
            <p:cNvGrpSpPr/>
            <p:nvPr/>
          </p:nvGrpSpPr>
          <p:grpSpPr>
            <a:xfrm>
              <a:off x="3424730" y="2198837"/>
              <a:ext cx="3843940" cy="4599637"/>
              <a:chOff x="3424030" y="2200679"/>
              <a:chExt cx="3843940" cy="4599637"/>
            </a:xfrm>
          </p:grpSpPr>
          <p:sp>
            <p:nvSpPr>
              <p:cNvPr id="30" name="Freeform 6">
                <a:extLst>
                  <a:ext uri="{FF2B5EF4-FFF2-40B4-BE49-F238E27FC236}">
                    <a16:creationId xmlns:a16="http://schemas.microsoft.com/office/drawing/2014/main" id="{A9360A9B-99C7-980B-4C39-21B59E1F55E9}"/>
                  </a:ext>
                </a:extLst>
              </p:cNvPr>
              <p:cNvSpPr/>
              <p:nvPr/>
            </p:nvSpPr>
            <p:spPr>
              <a:xfrm>
                <a:off x="3424030" y="2200679"/>
                <a:ext cx="3843940" cy="4599637"/>
              </a:xfrm>
              <a:prstGeom prst="roundRect">
                <a:avLst>
                  <a:gd name="adj" fmla="val 2222"/>
                </a:avLst>
              </a:prstGeom>
              <a:solidFill>
                <a:srgbClr val="FFFFFF"/>
              </a:solidFill>
              <a:ln w="19050" cap="sq">
                <a:solidFill>
                  <a:srgbClr val="050607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29"/>
              <p:cNvSpPr/>
              <p:nvPr/>
            </p:nvSpPr>
            <p:spPr>
              <a:xfrm>
                <a:off x="3974694" y="3529229"/>
                <a:ext cx="2742612" cy="3262096"/>
              </a:xfrm>
              <a:custGeom>
                <a:avLst/>
                <a:gdLst/>
                <a:ahLst/>
                <a:cxnLst/>
                <a:rect l="l" t="t" r="r" b="b"/>
                <a:pathLst>
                  <a:path w="2742612" h="10311939">
                    <a:moveTo>
                      <a:pt x="0" y="0"/>
                    </a:moveTo>
                    <a:lnTo>
                      <a:pt x="2742612" y="0"/>
                    </a:lnTo>
                    <a:lnTo>
                      <a:pt x="2742612" y="10311939"/>
                    </a:lnTo>
                    <a:lnTo>
                      <a:pt x="0" y="1031193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b="-216114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TextBox 57"/>
              <p:cNvSpPr txBox="1"/>
              <p:nvPr/>
            </p:nvSpPr>
            <p:spPr>
              <a:xfrm>
                <a:off x="4085172" y="2390566"/>
                <a:ext cx="2521655" cy="54722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4480"/>
                  </a:lnSpc>
                </a:pPr>
                <a:r>
                  <a:rPr lang="en-US" sz="3200" dirty="0">
                    <a:solidFill>
                      <a:srgbClr val="BC5118"/>
                    </a:solidFill>
                    <a:latin typeface="Lilita One"/>
                  </a:rPr>
                  <a:t>CHARACTER </a:t>
                </a:r>
              </a:p>
            </p:txBody>
          </p:sp>
          <p:sp>
            <p:nvSpPr>
              <p:cNvPr id="58" name="TextBox 58"/>
              <p:cNvSpPr txBox="1"/>
              <p:nvPr/>
            </p:nvSpPr>
            <p:spPr>
              <a:xfrm>
                <a:off x="4734887" y="2915205"/>
                <a:ext cx="1222227" cy="30546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1" indent="0" algn="ctr">
                  <a:lnSpc>
                    <a:spcPts val="2619"/>
                  </a:lnSpc>
                  <a:spcBef>
                    <a:spcPct val="0"/>
                  </a:spcBef>
                </a:pPr>
                <a:r>
                  <a:rPr lang="en-US" sz="1900" u="none" strike="noStrike" dirty="0">
                    <a:solidFill>
                      <a:srgbClr val="050607"/>
                    </a:solidFill>
                    <a:latin typeface="Lilita One" panose="02000000000000000000" pitchFamily="2" charset="0"/>
                  </a:rPr>
                  <a:t>MIND MAP</a:t>
                </a:r>
              </a:p>
            </p:txBody>
          </p:sp>
        </p:grpSp>
        <p:sp>
          <p:nvSpPr>
            <p:cNvPr id="59" name="TemplateLAB"/>
            <p:cNvSpPr/>
            <p:nvPr/>
          </p:nvSpPr>
          <p:spPr>
            <a:xfrm>
              <a:off x="5042765" y="7081701"/>
              <a:ext cx="607870" cy="100299"/>
            </a:xfrm>
            <a:custGeom>
              <a:avLst/>
              <a:gdLst/>
              <a:ahLst/>
              <a:cxnLst/>
              <a:rect l="l" t="t" r="r" b="b"/>
              <a:pathLst>
                <a:path w="607870" h="100299">
                  <a:moveTo>
                    <a:pt x="0" y="0"/>
                  </a:moveTo>
                  <a:lnTo>
                    <a:pt x="607870" y="0"/>
                  </a:lnTo>
                  <a:lnTo>
                    <a:pt x="607870" y="100299"/>
                  </a:lnTo>
                  <a:lnTo>
                    <a:pt x="0" y="10029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Lilita One</vt:lpstr>
      <vt:lpstr>Arial</vt:lpstr>
      <vt:lpstr>DM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Mindmap template</dc:title>
  <dc:creator>Hoang Anh</dc:creator>
  <cp:lastModifiedBy>Hoang Anh</cp:lastModifiedBy>
  <cp:revision>17</cp:revision>
  <dcterms:created xsi:type="dcterms:W3CDTF">2006-08-16T00:00:00Z</dcterms:created>
  <dcterms:modified xsi:type="dcterms:W3CDTF">2024-02-07T09:36:02Z</dcterms:modified>
  <dc:identifier>DAF8F5adHPs</dc:identifier>
</cp:coreProperties>
</file>