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lex Brush" pitchFamily="2" charset="0"/>
      <p:regular r:id="rId4"/>
    </p:embeddedFont>
    <p:embeddedFont>
      <p:font typeface="Cinzel" pitchFamily="2" charset="0"/>
      <p:regular r:id="rId5"/>
      <p:bold r:id="rId6"/>
    </p:embeddedFont>
    <p:embeddedFont>
      <p:font typeface="Cinzel Decorative" panose="00000500000000000000" pitchFamily="2" charset="0"/>
      <p:regular r:id="rId7"/>
      <p:bold r:id="rId8"/>
    </p:embeddedFont>
    <p:embeddedFont>
      <p:font typeface="EB Garamond" pitchFamily="2" charset="0"/>
      <p:regular r:id="rId9"/>
      <p:bold r:id="rId10"/>
      <p:italic r:id="rId11"/>
      <p:boldItalic r:id="rId12"/>
    </p:embeddedFont>
    <p:embeddedFont>
      <p:font typeface="EB Garamond SemiBold" pitchFamily="2" charset="0"/>
      <p:bold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A">
            <a:extLst>
              <a:ext uri="{FF2B5EF4-FFF2-40B4-BE49-F238E27FC236}">
                <a16:creationId xmlns:a16="http://schemas.microsoft.com/office/drawing/2014/main" id="{72F65E7D-9626-2EC5-614D-FA80BBF7A6AD}"/>
              </a:ext>
            </a:extLst>
          </p:cNvPr>
          <p:cNvGrpSpPr/>
          <p:nvPr/>
        </p:nvGrpSpPr>
        <p:grpSpPr>
          <a:xfrm>
            <a:off x="-1750" y="0"/>
            <a:ext cx="7561750" cy="10692000"/>
            <a:chOff x="-1750" y="0"/>
            <a:chExt cx="7561750" cy="10692000"/>
          </a:xfrm>
        </p:grpSpPr>
        <p:sp>
          <p:nvSpPr>
            <p:cNvPr id="2" name="Image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863" t="-15697" r="-8821" b="-813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Overlay"/>
            <p:cNvSpPr/>
            <p:nvPr/>
          </p:nvSpPr>
          <p:spPr>
            <a:xfrm rot="16200000">
              <a:off x="-1750" y="3132000"/>
              <a:ext cx="7560000" cy="7560000"/>
            </a:xfrm>
            <a:custGeom>
              <a:avLst/>
              <a:gdLst/>
              <a:ahLst/>
              <a:cxnLst/>
              <a:rect l="l" t="t" r="r" b="b"/>
              <a:pathLst>
                <a:path w="7560000" h="7560000">
                  <a:moveTo>
                    <a:pt x="0" y="0"/>
                  </a:moveTo>
                  <a:lnTo>
                    <a:pt x="7560000" y="0"/>
                  </a:lnTo>
                  <a:lnTo>
                    <a:pt x="7560000" y="7560000"/>
                  </a:lnTo>
                  <a:lnTo>
                    <a:pt x="0" y="75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B7F77B-DCD9-0575-C6F0-212598CE8E13}"/>
                </a:ext>
              </a:extLst>
            </p:cNvPr>
            <p:cNvGrpSpPr/>
            <p:nvPr/>
          </p:nvGrpSpPr>
          <p:grpSpPr>
            <a:xfrm>
              <a:off x="839193" y="8343895"/>
              <a:ext cx="5878115" cy="1599265"/>
              <a:chOff x="839193" y="8343895"/>
              <a:chExt cx="5878115" cy="1599265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2562952" y="8343895"/>
                <a:ext cx="2430598" cy="5377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50"/>
                  </a:lnSpc>
                </a:pPr>
                <a:r>
                  <a:rPr lang="en-US" sz="2050" dirty="0">
                    <a:solidFill>
                      <a:srgbClr val="FFFFFF"/>
                    </a:solidFill>
                    <a:latin typeface="Cinzel"/>
                  </a:rPr>
                  <a:t>20 MAY, 2024</a:t>
                </a:r>
              </a:p>
              <a:p>
                <a:pPr marL="0" lvl="0" indent="0" algn="ctr">
                  <a:lnSpc>
                    <a:spcPts val="2050"/>
                  </a:lnSpc>
                </a:pPr>
                <a:r>
                  <a:rPr lang="en-US" sz="2050" dirty="0">
                    <a:solidFill>
                      <a:srgbClr val="FFFFFF"/>
                    </a:solidFill>
                    <a:latin typeface="Cinzel"/>
                  </a:rPr>
                  <a:t>start from 9am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839193" y="9720022"/>
                <a:ext cx="5878115" cy="2231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43"/>
                  </a:lnSpc>
                </a:pPr>
                <a:r>
                  <a:rPr lang="en-US" sz="1300" spc="468" dirty="0">
                    <a:solidFill>
                      <a:srgbClr val="FFFFFF"/>
                    </a:solidFill>
                    <a:latin typeface="Cinzel"/>
                  </a:rPr>
                  <a:t>123 ANYWHERE ST., ANY CITY, ST 12345</a:t>
                </a:r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778251" y="9046154"/>
                <a:ext cx="0" cy="514258"/>
              </a:xfrm>
              <a:prstGeom prst="line">
                <a:avLst/>
              </a:prstGeom>
              <a:ln w="12700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9F20F0-2553-E29E-EB98-0399B35A1CB3}"/>
                </a:ext>
              </a:extLst>
            </p:cNvPr>
            <p:cNvGrpSpPr/>
            <p:nvPr/>
          </p:nvGrpSpPr>
          <p:grpSpPr>
            <a:xfrm>
              <a:off x="754250" y="613125"/>
              <a:ext cx="6048000" cy="2117417"/>
              <a:chOff x="734797" y="613125"/>
              <a:chExt cx="6048000" cy="2117417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734797" y="1376027"/>
                <a:ext cx="6048000" cy="12618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249"/>
                  </a:lnSpc>
                </a:pPr>
                <a:r>
                  <a:rPr lang="en-US" sz="7300" dirty="0">
                    <a:solidFill>
                      <a:srgbClr val="FFFFFF"/>
                    </a:solidFill>
                    <a:latin typeface="Cinzel"/>
                  </a:rPr>
                  <a:t>OPENING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634936" y="2495862"/>
                <a:ext cx="4247721" cy="234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16"/>
                  </a:lnSpc>
                </a:pPr>
                <a:r>
                  <a:rPr lang="en-US" sz="1350" spc="479" dirty="0">
                    <a:solidFill>
                      <a:srgbClr val="FFFFFF"/>
                    </a:solidFill>
                    <a:latin typeface="EB Garamond" pitchFamily="2" charset="0"/>
                    <a:ea typeface="EB Garamond" pitchFamily="2" charset="0"/>
                    <a:cs typeface="EB Garamond" pitchFamily="2" charset="0"/>
                  </a:rPr>
                  <a:t>RESTAURANT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430588" y="613125"/>
                <a:ext cx="2656416" cy="1308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210"/>
                  </a:lnSpc>
                </a:pPr>
                <a:r>
                  <a:rPr lang="en-US" sz="7300" dirty="0">
                    <a:solidFill>
                      <a:srgbClr val="FFD67B"/>
                    </a:solidFill>
                    <a:latin typeface="Alex Brush"/>
                  </a:rPr>
                  <a:t>Grand </a:t>
                </a:r>
              </a:p>
            </p:txBody>
          </p:sp>
        </p:grpSp>
        <p:sp>
          <p:nvSpPr>
            <p:cNvPr id="10" name="TemplateLAB"/>
            <p:cNvSpPr/>
            <p:nvPr/>
          </p:nvSpPr>
          <p:spPr>
            <a:xfrm>
              <a:off x="3438028" y="10195902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3"/>
                  </a:lnTo>
                  <a:lnTo>
                    <a:pt x="0" y="112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B">
            <a:extLst>
              <a:ext uri="{FF2B5EF4-FFF2-40B4-BE49-F238E27FC236}">
                <a16:creationId xmlns:a16="http://schemas.microsoft.com/office/drawing/2014/main" id="{C600C7A1-20F5-699B-896A-15517EC9F7CA}"/>
              </a:ext>
            </a:extLst>
          </p:cNvPr>
          <p:cNvGrpSpPr/>
          <p:nvPr/>
        </p:nvGrpSpPr>
        <p:grpSpPr>
          <a:xfrm>
            <a:off x="-1750" y="700"/>
            <a:ext cx="7560000" cy="10692000"/>
            <a:chOff x="-1750" y="700"/>
            <a:chExt cx="7560000" cy="10692000"/>
          </a:xfrm>
        </p:grpSpPr>
        <p:sp>
          <p:nvSpPr>
            <p:cNvPr id="69" name="Image">
              <a:extLst>
                <a:ext uri="{FF2B5EF4-FFF2-40B4-BE49-F238E27FC236}">
                  <a16:creationId xmlns:a16="http://schemas.microsoft.com/office/drawing/2014/main" id="{824A4FE8-B456-6F66-0320-6FC271DDC6FA}"/>
                </a:ext>
              </a:extLst>
            </p:cNvPr>
            <p:cNvSpPr/>
            <p:nvPr/>
          </p:nvSpPr>
          <p:spPr>
            <a:xfrm>
              <a:off x="-1750" y="70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l="-7863" t="-15697" r="-8821" b="-813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E458388-3A9A-8311-5775-23F1E53915C2}"/>
                </a:ext>
              </a:extLst>
            </p:cNvPr>
            <p:cNvGrpSpPr/>
            <p:nvPr/>
          </p:nvGrpSpPr>
          <p:grpSpPr>
            <a:xfrm>
              <a:off x="799201" y="9927750"/>
              <a:ext cx="5932799" cy="165100"/>
              <a:chOff x="799201" y="9927750"/>
              <a:chExt cx="5932799" cy="165100"/>
            </a:xfrm>
          </p:grpSpPr>
          <p:sp>
            <p:nvSpPr>
              <p:cNvPr id="56" name="TextBox 56"/>
              <p:cNvSpPr txBox="1"/>
              <p:nvPr/>
            </p:nvSpPr>
            <p:spPr>
              <a:xfrm>
                <a:off x="799201" y="9927750"/>
                <a:ext cx="175499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spc="99" dirty="0">
                    <a:solidFill>
                      <a:srgbClr val="FFFFFF"/>
                    </a:solidFill>
                    <a:latin typeface="EB Garamond"/>
                  </a:rPr>
                  <a:t>+123-456-7890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977006" y="9927750"/>
                <a:ext cx="175499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99"/>
                  </a:lnSpc>
                </a:pPr>
                <a:r>
                  <a:rPr lang="en-US" sz="999" spc="99" dirty="0">
                    <a:solidFill>
                      <a:srgbClr val="FFFFFF"/>
                    </a:solidFill>
                    <a:latin typeface="EB Garamond"/>
                  </a:rPr>
                  <a:t>templatelab.com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EF46B9-EA5B-80FA-F7C4-B80F03D2C4C6}"/>
                </a:ext>
              </a:extLst>
            </p:cNvPr>
            <p:cNvGrpSpPr/>
            <p:nvPr/>
          </p:nvGrpSpPr>
          <p:grpSpPr>
            <a:xfrm>
              <a:off x="1097058" y="8211193"/>
              <a:ext cx="5530853" cy="894572"/>
              <a:chOff x="1097058" y="8211193"/>
              <a:chExt cx="5530853" cy="894572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DB34CD6-A358-07D3-1B7B-34379FEADE6A}"/>
                  </a:ext>
                </a:extLst>
              </p:cNvPr>
              <p:cNvGrpSpPr/>
              <p:nvPr/>
            </p:nvGrpSpPr>
            <p:grpSpPr>
              <a:xfrm>
                <a:off x="1097058" y="8211193"/>
                <a:ext cx="2612758" cy="894572"/>
                <a:chOff x="799200" y="8211193"/>
                <a:chExt cx="2612758" cy="894572"/>
              </a:xfrm>
            </p:grpSpPr>
            <p:sp>
              <p:nvSpPr>
                <p:cNvPr id="10" name="AutoShape 10"/>
                <p:cNvSpPr/>
                <p:nvPr/>
              </p:nvSpPr>
              <p:spPr>
                <a:xfrm>
                  <a:off x="1109620" y="8584825"/>
                  <a:ext cx="0" cy="52094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6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217915" y="8669187"/>
                  <a:ext cx="1945660" cy="4146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Handcrafted cocktails featuring premium spirits, and artisanal garnishes, expertly mixed to tantalize the taste buds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192380" y="8211193"/>
                  <a:ext cx="2219578" cy="3481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862"/>
                    </a:lnSpc>
                  </a:pPr>
                  <a:r>
                    <a:rPr lang="en-US" sz="2050" dirty="0">
                      <a:solidFill>
                        <a:srgbClr val="FFFFFF"/>
                      </a:solidFill>
                      <a:latin typeface="EB Garamond SemiBold" pitchFamily="2" charset="0"/>
                    </a:rPr>
                    <a:t>Craft Cocktails /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99200" y="8299450"/>
                  <a:ext cx="227661" cy="239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979"/>
                    </a:lnSpc>
                    <a:spcBef>
                      <a:spcPct val="0"/>
                    </a:spcBef>
                  </a:pPr>
                  <a:r>
                    <a:rPr lang="en-US" sz="1350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01.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E77D7A6-2A42-445D-E993-F83CD3DC297D}"/>
                  </a:ext>
                </a:extLst>
              </p:cNvPr>
              <p:cNvGrpSpPr/>
              <p:nvPr/>
            </p:nvGrpSpPr>
            <p:grpSpPr>
              <a:xfrm>
                <a:off x="3731886" y="8211193"/>
                <a:ext cx="2896025" cy="894572"/>
                <a:chOff x="3625425" y="8211193"/>
                <a:chExt cx="2896025" cy="894572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4041347" y="8211193"/>
                  <a:ext cx="2480103" cy="34810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2862"/>
                    </a:lnSpc>
                  </a:pPr>
                  <a:r>
                    <a:rPr lang="en-US" sz="2050" dirty="0">
                      <a:solidFill>
                        <a:srgbClr val="FFFFFF"/>
                      </a:solidFill>
                      <a:latin typeface="EB Garamond SemiBold" pitchFamily="2" charset="0"/>
                    </a:rPr>
                    <a:t>Sommelier Selections /</a:t>
                  </a:r>
                </a:p>
              </p:txBody>
            </p:sp>
            <p:sp>
              <p:nvSpPr>
                <p:cNvPr id="15" name="AutoShape 15"/>
                <p:cNvSpPr/>
                <p:nvPr/>
              </p:nvSpPr>
              <p:spPr>
                <a:xfrm>
                  <a:off x="3948886" y="8584825"/>
                  <a:ext cx="0" cy="52094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6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4044947" y="8669187"/>
                  <a:ext cx="2206500" cy="4146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A curated collection of fine wines from renowned vineyards, offering a spectrum of flavors and varietals to complement every dish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3625425" y="8299450"/>
                  <a:ext cx="231001" cy="2398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979"/>
                    </a:lnSpc>
                    <a:spcBef>
                      <a:spcPct val="0"/>
                    </a:spcBef>
                  </a:pPr>
                  <a:r>
                    <a:rPr lang="en-US" sz="1350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02.</a:t>
                  </a: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0AD6EE1-114A-C0E2-5ABC-CBD72E004329}"/>
                </a:ext>
              </a:extLst>
            </p:cNvPr>
            <p:cNvGrpSpPr/>
            <p:nvPr/>
          </p:nvGrpSpPr>
          <p:grpSpPr>
            <a:xfrm>
              <a:off x="756000" y="2453467"/>
              <a:ext cx="6048000" cy="5381458"/>
              <a:chOff x="756000" y="2453467"/>
              <a:chExt cx="6048000" cy="5381458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756000" y="2453467"/>
                <a:ext cx="6048000" cy="0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756000" y="7834925"/>
                <a:ext cx="6048000" cy="0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756000" y="3529759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756000" y="4606051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756000" y="5682343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756000" y="6758635"/>
                <a:ext cx="6048000" cy="0"/>
              </a:xfrm>
              <a:prstGeom prst="line">
                <a:avLst/>
              </a:prstGeom>
              <a:ln w="9525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4B8D541-BDFD-A89A-5FFA-C104AB9709AB}"/>
                  </a:ext>
                </a:extLst>
              </p:cNvPr>
              <p:cNvGrpSpPr/>
              <p:nvPr/>
            </p:nvGrpSpPr>
            <p:grpSpPr>
              <a:xfrm>
                <a:off x="820809" y="2690732"/>
                <a:ext cx="5918382" cy="601762"/>
                <a:chOff x="813618" y="2683827"/>
                <a:chExt cx="5918382" cy="601762"/>
              </a:xfrm>
            </p:grpSpPr>
            <p:sp>
              <p:nvSpPr>
                <p:cNvPr id="19" name="AutoShape 19"/>
                <p:cNvSpPr/>
                <p:nvPr/>
              </p:nvSpPr>
              <p:spPr>
                <a:xfrm>
                  <a:off x="835243" y="2953042"/>
                  <a:ext cx="114599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6389176" y="3013721"/>
                  <a:ext cx="342824" cy="136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15"/>
                    </a:lnSpc>
                    <a:spcBef>
                      <a:spcPct val="0"/>
                    </a:spcBef>
                  </a:pPr>
                  <a:r>
                    <a:rPr lang="en-US" sz="797" u="none" strike="noStrike" dirty="0">
                      <a:solidFill>
                        <a:srgbClr val="FFFFFF"/>
                      </a:solidFill>
                      <a:latin typeface="Raleway"/>
                    </a:rPr>
                    <a:t>Prices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5770894" y="2690678"/>
                  <a:ext cx="961106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u="none" strike="noStrike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 $20-$25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813618" y="2743781"/>
                  <a:ext cx="143433" cy="1697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u="none" strike="noStrike" dirty="0">
                      <a:solidFill>
                        <a:srgbClr val="FFFFFF"/>
                      </a:solidFill>
                      <a:latin typeface="EB Garamond" pitchFamily="2" charset="0"/>
                    </a:rPr>
                    <a:t>01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1113468" y="2683827"/>
                  <a:ext cx="3482645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520"/>
                    </a:lnSpc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</a:rPr>
                    <a:t>Mediterranean Fusion Cuisine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1113468" y="3013721"/>
                  <a:ext cx="3482645" cy="2718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A blend of Mediterranean flavors with global influences, featuring fresh seafood, aromatic herbs, and bold spices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8ABFEBB-CA13-14C7-8696-8FBD2F237309}"/>
                  </a:ext>
                </a:extLst>
              </p:cNvPr>
              <p:cNvGrpSpPr/>
              <p:nvPr/>
            </p:nvGrpSpPr>
            <p:grpSpPr>
              <a:xfrm>
                <a:off x="820809" y="3767024"/>
                <a:ext cx="5918382" cy="601762"/>
                <a:chOff x="813618" y="3758213"/>
                <a:chExt cx="5918382" cy="601762"/>
              </a:xfrm>
            </p:grpSpPr>
            <p:sp>
              <p:nvSpPr>
                <p:cNvPr id="26" name="AutoShape 26"/>
                <p:cNvSpPr/>
                <p:nvPr/>
              </p:nvSpPr>
              <p:spPr>
                <a:xfrm>
                  <a:off x="835243" y="4027428"/>
                  <a:ext cx="114599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6389176" y="4088107"/>
                  <a:ext cx="342824" cy="136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15"/>
                    </a:lnSpc>
                    <a:spcBef>
                      <a:spcPct val="0"/>
                    </a:spcBef>
                  </a:pPr>
                  <a:r>
                    <a:rPr lang="en-US" sz="797" u="none" strike="noStrike" dirty="0">
                      <a:solidFill>
                        <a:srgbClr val="FFFFFF"/>
                      </a:solidFill>
                      <a:latin typeface="Raleway"/>
                    </a:rPr>
                    <a:t>Prices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5770894" y="3758213"/>
                  <a:ext cx="961106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 $30-$35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813618" y="3818167"/>
                  <a:ext cx="143433" cy="1697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02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1113468" y="3758213"/>
                  <a:ext cx="3482645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</a:rPr>
                    <a:t>Contemporary Asian Fusion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1113468" y="4088107"/>
                  <a:ext cx="3795067" cy="2718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Innovative Asian dishes with a modern twist, combining traditional ingredients with avant-garde techniques, resulting in vibrant and flavorful creations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3B11504-4012-98E5-FF3D-9DCF3FFF343B}"/>
                  </a:ext>
                </a:extLst>
              </p:cNvPr>
              <p:cNvGrpSpPr/>
              <p:nvPr/>
            </p:nvGrpSpPr>
            <p:grpSpPr>
              <a:xfrm>
                <a:off x="820809" y="4843316"/>
                <a:ext cx="5918382" cy="601762"/>
                <a:chOff x="813618" y="4832600"/>
                <a:chExt cx="5918382" cy="601762"/>
              </a:xfrm>
            </p:grpSpPr>
            <p:sp>
              <p:nvSpPr>
                <p:cNvPr id="33" name="AutoShape 33"/>
                <p:cNvSpPr/>
                <p:nvPr/>
              </p:nvSpPr>
              <p:spPr>
                <a:xfrm>
                  <a:off x="835243" y="5101815"/>
                  <a:ext cx="114599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6389176" y="5162494"/>
                  <a:ext cx="342824" cy="136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15"/>
                    </a:lnSpc>
                    <a:spcBef>
                      <a:spcPct val="0"/>
                    </a:spcBef>
                  </a:pPr>
                  <a:r>
                    <a:rPr lang="en-US" sz="797" u="none" strike="noStrike" dirty="0">
                      <a:solidFill>
                        <a:srgbClr val="FFFFFF"/>
                      </a:solidFill>
                      <a:latin typeface="Raleway"/>
                    </a:rPr>
                    <a:t>Prices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5770894" y="4832600"/>
                  <a:ext cx="961106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$40-$45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813618" y="4892554"/>
                  <a:ext cx="143433" cy="1697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03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1113468" y="4832600"/>
                  <a:ext cx="3482645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</a:rPr>
                    <a:t>Classic French Gastronomy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113468" y="5162494"/>
                  <a:ext cx="3840788" cy="2718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Time-honored French culinary traditions showcasing elegant presentations, </a:t>
                  </a:r>
                </a:p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rich sauces, delicate flavors, and meticulous attention to detail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D9ADBF3-9C98-BA75-117D-9B46B6DFCD3A}"/>
                  </a:ext>
                </a:extLst>
              </p:cNvPr>
              <p:cNvGrpSpPr/>
              <p:nvPr/>
            </p:nvGrpSpPr>
            <p:grpSpPr>
              <a:xfrm>
                <a:off x="806391" y="5919608"/>
                <a:ext cx="5940008" cy="601762"/>
                <a:chOff x="791992" y="5906987"/>
                <a:chExt cx="5940008" cy="601762"/>
              </a:xfrm>
            </p:grpSpPr>
            <p:sp>
              <p:nvSpPr>
                <p:cNvPr id="40" name="AutoShape 40"/>
                <p:cNvSpPr/>
                <p:nvPr/>
              </p:nvSpPr>
              <p:spPr>
                <a:xfrm>
                  <a:off x="828035" y="6176202"/>
                  <a:ext cx="114599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6389176" y="6236881"/>
                  <a:ext cx="342824" cy="136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15"/>
                    </a:lnSpc>
                    <a:spcBef>
                      <a:spcPct val="0"/>
                    </a:spcBef>
                  </a:pPr>
                  <a:r>
                    <a:rPr lang="en-US" sz="797" u="none" strike="noStrike" dirty="0">
                      <a:solidFill>
                        <a:srgbClr val="FFFFFF"/>
                      </a:solidFill>
                      <a:latin typeface="Raleway"/>
                    </a:rPr>
                    <a:t>Prices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5770894" y="5906987"/>
                  <a:ext cx="961106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$50-$55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91992" y="5966941"/>
                  <a:ext cx="172268" cy="1697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04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1106260" y="5906987"/>
                  <a:ext cx="3482645" cy="3036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19"/>
                    </a:lnSpc>
                    <a:spcBef>
                      <a:spcPct val="0"/>
                    </a:spcBef>
                  </a:pPr>
                  <a:r>
                    <a:rPr lang="en-US" sz="1799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Modern American Bistro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1106260" y="6236881"/>
                  <a:ext cx="3650286" cy="2718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Creative interpretations of American comfort classics using locally sourced ingredients, presented with flair and accompanied by artisanal sides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8C5F9FF-A2CE-B8AB-D3B0-3D47AEFB16CF}"/>
                  </a:ext>
                </a:extLst>
              </p:cNvPr>
              <p:cNvGrpSpPr/>
              <p:nvPr/>
            </p:nvGrpSpPr>
            <p:grpSpPr>
              <a:xfrm>
                <a:off x="806391" y="6995900"/>
                <a:ext cx="5940008" cy="601762"/>
                <a:chOff x="791992" y="6981373"/>
                <a:chExt cx="5940008" cy="601762"/>
              </a:xfrm>
            </p:grpSpPr>
            <p:sp>
              <p:nvSpPr>
                <p:cNvPr id="47" name="AutoShape 47"/>
                <p:cNvSpPr/>
                <p:nvPr/>
              </p:nvSpPr>
              <p:spPr>
                <a:xfrm>
                  <a:off x="828035" y="7250588"/>
                  <a:ext cx="114599" cy="0"/>
                </a:xfrm>
                <a:prstGeom prst="line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6389176" y="7311267"/>
                  <a:ext cx="342824" cy="136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15"/>
                    </a:lnSpc>
                    <a:spcBef>
                      <a:spcPct val="0"/>
                    </a:spcBef>
                  </a:pPr>
                  <a:r>
                    <a:rPr lang="en-US" sz="797" u="none" strike="noStrike" dirty="0">
                      <a:solidFill>
                        <a:srgbClr val="FFFFFF"/>
                      </a:solidFill>
                      <a:latin typeface="Raleway"/>
                    </a:rPr>
                    <a:t>Prices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5770894" y="6981373"/>
                  <a:ext cx="961106" cy="3037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520"/>
                    </a:lnSpc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$60-$65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791992" y="7041327"/>
                  <a:ext cx="172268" cy="1697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EB Garamond" pitchFamily="2" charset="0"/>
                    </a:rPr>
                    <a:t>05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1106260" y="6981373"/>
                  <a:ext cx="3482645" cy="3036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19"/>
                    </a:lnSpc>
                    <a:spcBef>
                      <a:spcPct val="0"/>
                    </a:spcBef>
                  </a:pPr>
                  <a:r>
                    <a:rPr lang="en-US" sz="1799" dirty="0">
                      <a:solidFill>
                        <a:srgbClr val="FFFFFF"/>
                      </a:solidFill>
                      <a:latin typeface="EB Garamond SemiBold" pitchFamily="2" charset="0"/>
                      <a:ea typeface="EB Garamond SemiBold" pitchFamily="2" charset="0"/>
                      <a:cs typeface="EB Garamond SemiBold" pitchFamily="2" charset="0"/>
                    </a:rPr>
                    <a:t>Italian Trattoria Eleganza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1106260" y="7311267"/>
                  <a:ext cx="3844598" cy="2718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Raleway"/>
                    </a:rPr>
                    <a:t>Rustic Italian dishes elevated with sophistication, featuring handmade pasta, premium cheeses, and seasonal produce, inspired by regional culinary traditions</a:t>
                  </a: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AE00E4-E7CC-7227-3B87-BF84803967A0}"/>
                </a:ext>
              </a:extLst>
            </p:cNvPr>
            <p:cNvGrpSpPr/>
            <p:nvPr/>
          </p:nvGrpSpPr>
          <p:grpSpPr>
            <a:xfrm>
              <a:off x="754250" y="655988"/>
              <a:ext cx="6048000" cy="1426851"/>
              <a:chOff x="734797" y="655988"/>
              <a:chExt cx="6048000" cy="1426851"/>
            </a:xfrm>
          </p:grpSpPr>
          <p:sp>
            <p:nvSpPr>
              <p:cNvPr id="54" name="TextBox 54"/>
              <p:cNvSpPr txBox="1"/>
              <p:nvPr/>
            </p:nvSpPr>
            <p:spPr>
              <a:xfrm>
                <a:off x="734797" y="655988"/>
                <a:ext cx="6048000" cy="12618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249"/>
                  </a:lnSpc>
                </a:pPr>
                <a:r>
                  <a:rPr lang="en-US" sz="7300" dirty="0">
                    <a:solidFill>
                      <a:srgbClr val="FFFFFF"/>
                    </a:solidFill>
                    <a:latin typeface="Cinzel Decorative"/>
                  </a:rPr>
                  <a:t>MENU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634936" y="1852648"/>
                <a:ext cx="4247721" cy="2301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16"/>
                  </a:lnSpc>
                </a:pPr>
                <a:r>
                  <a:rPr lang="en-US" sz="1350" spc="479" dirty="0">
                    <a:solidFill>
                      <a:srgbClr val="FFFFFF"/>
                    </a:solidFill>
                    <a:latin typeface="EB Garamond"/>
                  </a:rPr>
                  <a:t>RESTAURANT NAME</a:t>
                </a:r>
              </a:p>
            </p:txBody>
          </p:sp>
        </p:grpSp>
        <p:sp>
          <p:nvSpPr>
            <p:cNvPr id="2" name="TemplateLAB"/>
            <p:cNvSpPr/>
            <p:nvPr/>
          </p:nvSpPr>
          <p:spPr>
            <a:xfrm>
              <a:off x="3438027" y="9974395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3"/>
                  </a:lnTo>
                  <a:lnTo>
                    <a:pt x="0" y="112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223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Cinzel</vt:lpstr>
      <vt:lpstr>EB Garamond SemiBold</vt:lpstr>
      <vt:lpstr>Alex Brush</vt:lpstr>
      <vt:lpstr>EB Garamond</vt:lpstr>
      <vt:lpstr>Raleway</vt:lpstr>
      <vt:lpstr>Arial</vt:lpstr>
      <vt:lpstr>Cinzel Decorative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25</cp:revision>
  <dcterms:created xsi:type="dcterms:W3CDTF">2006-08-16T00:00:00Z</dcterms:created>
  <dcterms:modified xsi:type="dcterms:W3CDTF">2024-02-02T08:42:21Z</dcterms:modified>
  <dc:identifier>DAF7j25b4pA</dc:identifier>
</cp:coreProperties>
</file>