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8" r:id="rId2"/>
    <p:sldId id="259" r:id="rId3"/>
  </p:sldIdLst>
  <p:sldSz cx="7556500" cy="10693400"/>
  <p:notesSz cx="6858000" cy="9144000"/>
  <p:embeddedFontLst>
    <p:embeddedFont>
      <p:font typeface="Fredoka" pitchFamily="2" charset="-79"/>
      <p:regular r:id="rId4"/>
      <p:bold r:id="rId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210" autoAdjust="0"/>
    <p:restoredTop sz="94622" autoAdjust="0"/>
  </p:normalViewPr>
  <p:slideViewPr>
    <p:cSldViewPr>
      <p:cViewPr>
        <p:scale>
          <a:sx n="100" d="100"/>
          <a:sy n="100" d="100"/>
        </p:scale>
        <p:origin x="2898" y="-206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font" Target="fonts/font2.fntdata"/><Relationship Id="rId4" Type="http://schemas.openxmlformats.org/officeDocument/2006/relationships/font" Target="fonts/font1.fntdata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3A">
            <a:extLst>
              <a:ext uri="{FF2B5EF4-FFF2-40B4-BE49-F238E27FC236}">
                <a16:creationId xmlns:a16="http://schemas.microsoft.com/office/drawing/2014/main" id="{28F80D8E-DCB1-7372-68BA-70CCF9FF9F47}"/>
              </a:ext>
            </a:extLst>
          </p:cNvPr>
          <p:cNvGrpSpPr/>
          <p:nvPr/>
        </p:nvGrpSpPr>
        <p:grpSpPr>
          <a:xfrm>
            <a:off x="0" y="813150"/>
            <a:ext cx="7556500" cy="9118682"/>
            <a:chOff x="0" y="813150"/>
            <a:chExt cx="7556500" cy="9118682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87122AB-56FD-F6D8-0D6D-9A1875306BBD}"/>
                </a:ext>
              </a:extLst>
            </p:cNvPr>
            <p:cNvGrpSpPr/>
            <p:nvPr/>
          </p:nvGrpSpPr>
          <p:grpSpPr>
            <a:xfrm>
              <a:off x="754250" y="9345442"/>
              <a:ext cx="6048000" cy="586390"/>
              <a:chOff x="756000" y="9345442"/>
              <a:chExt cx="6048000" cy="586390"/>
            </a:xfrm>
          </p:grpSpPr>
          <p:sp>
            <p:nvSpPr>
              <p:cNvPr id="10" name="TextBox 10"/>
              <p:cNvSpPr txBox="1"/>
              <p:nvPr/>
            </p:nvSpPr>
            <p:spPr>
              <a:xfrm>
                <a:off x="2988758" y="9345442"/>
                <a:ext cx="1582483" cy="32842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760"/>
                  </a:lnSpc>
                  <a:spcBef>
                    <a:spcPct val="0"/>
                  </a:spcBef>
                </a:pPr>
                <a:r>
                  <a:rPr lang="en-US" sz="1950" b="1" dirty="0">
                    <a:solidFill>
                      <a:srgbClr val="A55AC5"/>
                    </a:solidFill>
                    <a:latin typeface="Fredoka" pitchFamily="2" charset="-79"/>
                  </a:rPr>
                  <a:t>Special Offer</a:t>
                </a:r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756000" y="9715193"/>
                <a:ext cx="6048000" cy="21663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840"/>
                  </a:lnSpc>
                  <a:spcBef>
                    <a:spcPct val="0"/>
                  </a:spcBef>
                </a:pPr>
                <a:r>
                  <a:rPr lang="en-US" sz="1300" dirty="0">
                    <a:solidFill>
                      <a:srgbClr val="494949"/>
                    </a:solidFill>
                    <a:latin typeface="Fredoka"/>
                  </a:rPr>
                  <a:t>Enroll during the event and receive </a:t>
                </a:r>
                <a:r>
                  <a:rPr lang="en-US" sz="1300" b="1" dirty="0">
                    <a:solidFill>
                      <a:srgbClr val="F8723E"/>
                    </a:solidFill>
                    <a:latin typeface="Fredoka" pitchFamily="2" charset="-79"/>
                  </a:rPr>
                  <a:t>10% off </a:t>
                </a:r>
                <a:r>
                  <a:rPr lang="en-US" sz="1300" dirty="0">
                    <a:solidFill>
                      <a:srgbClr val="222221"/>
                    </a:solidFill>
                    <a:latin typeface="Fredoka"/>
                  </a:rPr>
                  <a:t>your first month's tuition!</a:t>
                </a:r>
              </a:p>
            </p:txBody>
          </p:sp>
        </p:grpSp>
        <p:sp>
          <p:nvSpPr>
            <p:cNvPr id="2" name="Freeform 2"/>
            <p:cNvSpPr/>
            <p:nvPr/>
          </p:nvSpPr>
          <p:spPr>
            <a:xfrm>
              <a:off x="0" y="3609123"/>
              <a:ext cx="7556500" cy="4513658"/>
            </a:xfrm>
            <a:custGeom>
              <a:avLst/>
              <a:gdLst/>
              <a:ahLst/>
              <a:cxnLst/>
              <a:rect l="l" t="t" r="r" b="b"/>
              <a:pathLst>
                <a:path w="8680112" h="4513658">
                  <a:moveTo>
                    <a:pt x="0" y="0"/>
                  </a:moveTo>
                  <a:lnTo>
                    <a:pt x="8680112" y="0"/>
                  </a:lnTo>
                  <a:lnTo>
                    <a:pt x="8680112" y="4513658"/>
                  </a:lnTo>
                  <a:lnTo>
                    <a:pt x="0" y="45136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7410" r="-7458"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26D815F-9E42-6C11-F8AA-BA86FE0094BB}"/>
                </a:ext>
              </a:extLst>
            </p:cNvPr>
            <p:cNvGrpSpPr/>
            <p:nvPr/>
          </p:nvGrpSpPr>
          <p:grpSpPr>
            <a:xfrm>
              <a:off x="756000" y="813150"/>
              <a:ext cx="6048000" cy="1545002"/>
              <a:chOff x="756000" y="813150"/>
              <a:chExt cx="6048000" cy="1545002"/>
            </a:xfrm>
          </p:grpSpPr>
          <p:sp>
            <p:nvSpPr>
              <p:cNvPr id="5" name="TextBox 5"/>
              <p:cNvSpPr txBox="1"/>
              <p:nvPr/>
            </p:nvSpPr>
            <p:spPr>
              <a:xfrm>
                <a:off x="1378327" y="813150"/>
                <a:ext cx="4803345" cy="115982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4412"/>
                  </a:lnSpc>
                </a:pPr>
                <a:r>
                  <a:rPr lang="en-US" sz="4400" b="1" dirty="0">
                    <a:solidFill>
                      <a:srgbClr val="A55AC5"/>
                    </a:solidFill>
                    <a:latin typeface="Fredoka" pitchFamily="2" charset="-79"/>
                  </a:rPr>
                  <a:t>DAYCARE </a:t>
                </a:r>
              </a:p>
              <a:p>
                <a:pPr marL="0" lvl="0" indent="0" algn="ctr">
                  <a:lnSpc>
                    <a:spcPts val="4412"/>
                  </a:lnSpc>
                </a:pPr>
                <a:r>
                  <a:rPr lang="en-US" sz="4400" b="1" dirty="0">
                    <a:solidFill>
                      <a:srgbClr val="E15B4B"/>
                    </a:solidFill>
                    <a:latin typeface="Fredoka" pitchFamily="2" charset="-79"/>
                  </a:rPr>
                  <a:t>GRAND OPENING </a:t>
                </a:r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756000" y="2190671"/>
                <a:ext cx="1232211" cy="16748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>
                  <a:lnSpc>
                    <a:spcPts val="1400"/>
                  </a:lnSpc>
                  <a:spcBef>
                    <a:spcPct val="0"/>
                  </a:spcBef>
                </a:pPr>
                <a:r>
                  <a:rPr lang="en-US" sz="1000" b="1" u="none" strike="noStrike" dirty="0">
                    <a:solidFill>
                      <a:srgbClr val="222221"/>
                    </a:solidFill>
                    <a:latin typeface="Fredoka" pitchFamily="2" charset="-79"/>
                  </a:rPr>
                  <a:t>10:00 - 17:00</a:t>
                </a: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2356174" y="2190671"/>
                <a:ext cx="2847653" cy="16748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400"/>
                  </a:lnSpc>
                  <a:spcBef>
                    <a:spcPct val="0"/>
                  </a:spcBef>
                </a:pPr>
                <a:r>
                  <a:rPr lang="en-US" sz="1000" b="1" u="none" strike="noStrike" dirty="0">
                    <a:solidFill>
                      <a:srgbClr val="222221"/>
                    </a:solidFill>
                    <a:latin typeface="Fredoka" pitchFamily="2" charset="-79"/>
                  </a:rPr>
                  <a:t>Tiny Tots Daycare Center, 123 Main Street</a:t>
                </a: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5571789" y="2190671"/>
                <a:ext cx="1232211" cy="16748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r">
                  <a:lnSpc>
                    <a:spcPts val="1400"/>
                  </a:lnSpc>
                  <a:spcBef>
                    <a:spcPct val="0"/>
                  </a:spcBef>
                </a:pPr>
                <a:r>
                  <a:rPr lang="en-US" sz="1000" b="1" u="none" strike="noStrike" dirty="0">
                    <a:solidFill>
                      <a:srgbClr val="222221"/>
                    </a:solidFill>
                    <a:latin typeface="Fredoka" pitchFamily="2" charset="-79"/>
                  </a:rPr>
                  <a:t>10.03.2025</a:t>
                </a:r>
              </a:p>
            </p:txBody>
          </p:sp>
        </p:grpSp>
        <p:sp>
          <p:nvSpPr>
            <p:cNvPr id="3" name="TemplateLAB"/>
            <p:cNvSpPr/>
            <p:nvPr/>
          </p:nvSpPr>
          <p:spPr>
            <a:xfrm>
              <a:off x="3439777" y="9058663"/>
              <a:ext cx="680446" cy="112274"/>
            </a:xfrm>
            <a:custGeom>
              <a:avLst/>
              <a:gdLst/>
              <a:ahLst/>
              <a:cxnLst/>
              <a:rect l="l" t="t" r="r" b="b"/>
              <a:pathLst>
                <a:path w="680446" h="112274">
                  <a:moveTo>
                    <a:pt x="0" y="0"/>
                  </a:moveTo>
                  <a:lnTo>
                    <a:pt x="680446" y="0"/>
                  </a:lnTo>
                  <a:lnTo>
                    <a:pt x="680446" y="112273"/>
                  </a:lnTo>
                  <a:lnTo>
                    <a:pt x="0" y="112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3B">
            <a:extLst>
              <a:ext uri="{FF2B5EF4-FFF2-40B4-BE49-F238E27FC236}">
                <a16:creationId xmlns:a16="http://schemas.microsoft.com/office/drawing/2014/main" id="{0CE74BD7-2DDF-A492-4B38-0053A4865F62}"/>
              </a:ext>
            </a:extLst>
          </p:cNvPr>
          <p:cNvGrpSpPr/>
          <p:nvPr/>
        </p:nvGrpSpPr>
        <p:grpSpPr>
          <a:xfrm>
            <a:off x="756000" y="832200"/>
            <a:ext cx="6246960" cy="9176759"/>
            <a:chOff x="756000" y="832200"/>
            <a:chExt cx="6246960" cy="9176759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9511C5F5-F782-FAAA-3C89-DDD5F6F2648A}"/>
                </a:ext>
              </a:extLst>
            </p:cNvPr>
            <p:cNvGrpSpPr/>
            <p:nvPr/>
          </p:nvGrpSpPr>
          <p:grpSpPr>
            <a:xfrm>
              <a:off x="756000" y="9841610"/>
              <a:ext cx="6048000" cy="167349"/>
              <a:chOff x="756000" y="9841610"/>
              <a:chExt cx="6048000" cy="167349"/>
            </a:xfrm>
          </p:grpSpPr>
          <p:sp>
            <p:nvSpPr>
              <p:cNvPr id="46" name="TextBox 46"/>
              <p:cNvSpPr txBox="1"/>
              <p:nvPr/>
            </p:nvSpPr>
            <p:spPr>
              <a:xfrm>
                <a:off x="756000" y="9841610"/>
                <a:ext cx="1232211" cy="16734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>
                  <a:lnSpc>
                    <a:spcPts val="1400"/>
                  </a:lnSpc>
                  <a:spcBef>
                    <a:spcPct val="0"/>
                  </a:spcBef>
                </a:pPr>
                <a:r>
                  <a:rPr lang="en-US" sz="1000" b="1" dirty="0">
                    <a:solidFill>
                      <a:srgbClr val="222221"/>
                    </a:solidFill>
                    <a:latin typeface="Fredoka" pitchFamily="2" charset="-79"/>
                  </a:rPr>
                  <a:t>+123-456-7890</a:t>
                </a:r>
              </a:p>
            </p:txBody>
          </p:sp>
          <p:sp>
            <p:nvSpPr>
              <p:cNvPr id="47" name="TextBox 47"/>
              <p:cNvSpPr txBox="1"/>
              <p:nvPr/>
            </p:nvSpPr>
            <p:spPr>
              <a:xfrm>
                <a:off x="2354424" y="9841610"/>
                <a:ext cx="2847653" cy="16734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400"/>
                  </a:lnSpc>
                  <a:spcBef>
                    <a:spcPct val="0"/>
                  </a:spcBef>
                </a:pPr>
                <a:r>
                  <a:rPr lang="en-US" sz="1000" b="1" dirty="0">
                    <a:solidFill>
                      <a:srgbClr val="222221"/>
                    </a:solidFill>
                    <a:latin typeface="Fredoka" pitchFamily="2" charset="-79"/>
                  </a:rPr>
                  <a:t>hello@tinytotsdaycare.com</a:t>
                </a:r>
              </a:p>
            </p:txBody>
          </p:sp>
          <p:sp>
            <p:nvSpPr>
              <p:cNvPr id="48" name="TextBox 48"/>
              <p:cNvSpPr txBox="1"/>
              <p:nvPr/>
            </p:nvSpPr>
            <p:spPr>
              <a:xfrm>
                <a:off x="5571789" y="9841610"/>
                <a:ext cx="1232211" cy="16734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r">
                  <a:lnSpc>
                    <a:spcPts val="1400"/>
                  </a:lnSpc>
                  <a:spcBef>
                    <a:spcPct val="0"/>
                  </a:spcBef>
                </a:pPr>
                <a:r>
                  <a:rPr lang="en-US" sz="1000" b="1" dirty="0">
                    <a:solidFill>
                      <a:srgbClr val="222221"/>
                    </a:solidFill>
                    <a:latin typeface="Fredoka" pitchFamily="2" charset="-79"/>
                  </a:rPr>
                  <a:t>tinytotsdaycare.com</a:t>
                </a:r>
              </a:p>
            </p:txBody>
          </p:sp>
        </p:grpSp>
        <p:sp>
          <p:nvSpPr>
            <p:cNvPr id="2" name="AutoShape 2"/>
            <p:cNvSpPr/>
            <p:nvPr/>
          </p:nvSpPr>
          <p:spPr>
            <a:xfrm>
              <a:off x="773300" y="9491818"/>
              <a:ext cx="6009900" cy="0"/>
            </a:xfrm>
            <a:prstGeom prst="line">
              <a:avLst/>
            </a:prstGeom>
            <a:ln w="9525" cap="flat">
              <a:solidFill>
                <a:srgbClr val="A55AC5">
                  <a:alpha val="49804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27EC8045-FF1B-5DB5-9F05-66BBBB32B789}"/>
                </a:ext>
              </a:extLst>
            </p:cNvPr>
            <p:cNvGrpSpPr/>
            <p:nvPr/>
          </p:nvGrpSpPr>
          <p:grpSpPr>
            <a:xfrm>
              <a:off x="4036919" y="5768391"/>
              <a:ext cx="2744393" cy="3291914"/>
              <a:chOff x="4036780" y="5768391"/>
              <a:chExt cx="2744393" cy="3291914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4036780" y="5768391"/>
                <a:ext cx="2744393" cy="3291914"/>
              </a:xfrm>
              <a:custGeom>
                <a:avLst/>
                <a:gdLst/>
                <a:ahLst/>
                <a:cxnLst/>
                <a:rect l="l" t="t" r="r" b="b"/>
                <a:pathLst>
                  <a:path w="983528" h="1179748">
                    <a:moveTo>
                      <a:pt x="56420" y="0"/>
                    </a:moveTo>
                    <a:lnTo>
                      <a:pt x="927109" y="0"/>
                    </a:lnTo>
                    <a:cubicBezTo>
                      <a:pt x="958268" y="0"/>
                      <a:pt x="983528" y="25260"/>
                      <a:pt x="983528" y="56420"/>
                    </a:cubicBezTo>
                    <a:lnTo>
                      <a:pt x="983528" y="1123328"/>
                    </a:lnTo>
                    <a:cubicBezTo>
                      <a:pt x="983528" y="1154488"/>
                      <a:pt x="958268" y="1179748"/>
                      <a:pt x="927109" y="1179748"/>
                    </a:cubicBezTo>
                    <a:lnTo>
                      <a:pt x="56420" y="1179748"/>
                    </a:lnTo>
                    <a:cubicBezTo>
                      <a:pt x="25260" y="1179748"/>
                      <a:pt x="0" y="1154488"/>
                      <a:pt x="0" y="1123328"/>
                    </a:cubicBezTo>
                    <a:lnTo>
                      <a:pt x="0" y="56420"/>
                    </a:lnTo>
                    <a:cubicBezTo>
                      <a:pt x="0" y="25260"/>
                      <a:pt x="25260" y="0"/>
                      <a:pt x="56420" y="0"/>
                    </a:cubicBezTo>
                    <a:close/>
                  </a:path>
                </a:pathLst>
              </a:custGeom>
              <a:solidFill>
                <a:srgbClr val="FFFFFF">
                  <a:alpha val="49804"/>
                </a:srgbClr>
              </a:solidFill>
              <a:ln w="19050" cap="sq">
                <a:solidFill>
                  <a:srgbClr val="A55AC5">
                    <a:alpha val="49804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322BDB1F-89DF-6D9A-9F37-AC539BAB9A02}"/>
                  </a:ext>
                </a:extLst>
              </p:cNvPr>
              <p:cNvGrpSpPr/>
              <p:nvPr/>
            </p:nvGrpSpPr>
            <p:grpSpPr>
              <a:xfrm>
                <a:off x="4282834" y="6057516"/>
                <a:ext cx="2252285" cy="2780792"/>
                <a:chOff x="4305661" y="6057516"/>
                <a:chExt cx="2252285" cy="2780792"/>
              </a:xfrm>
            </p:grpSpPr>
            <p:grpSp>
              <p:nvGrpSpPr>
                <p:cNvPr id="51" name="Group 50">
                  <a:extLst>
                    <a:ext uri="{FF2B5EF4-FFF2-40B4-BE49-F238E27FC236}">
                      <a16:creationId xmlns:a16="http://schemas.microsoft.com/office/drawing/2014/main" id="{513173F4-C774-852B-881B-4CD8A9F2216A}"/>
                    </a:ext>
                  </a:extLst>
                </p:cNvPr>
                <p:cNvGrpSpPr/>
                <p:nvPr/>
              </p:nvGrpSpPr>
              <p:grpSpPr>
                <a:xfrm>
                  <a:off x="4370315" y="6538049"/>
                  <a:ext cx="2187631" cy="392401"/>
                  <a:chOff x="4370315" y="6534632"/>
                  <a:chExt cx="2187631" cy="392401"/>
                </a:xfrm>
              </p:grpSpPr>
              <p:sp>
                <p:nvSpPr>
                  <p:cNvPr id="25" name="TextBox 25"/>
                  <p:cNvSpPr txBox="1"/>
                  <p:nvPr/>
                </p:nvSpPr>
                <p:spPr>
                  <a:xfrm>
                    <a:off x="4370315" y="6534632"/>
                    <a:ext cx="200915" cy="199606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1684"/>
                      </a:lnSpc>
                      <a:spcBef>
                        <a:spcPct val="0"/>
                      </a:spcBef>
                    </a:pPr>
                    <a:r>
                      <a:rPr lang="en-US" sz="1203" b="1" u="none" strike="noStrike" dirty="0">
                        <a:solidFill>
                          <a:srgbClr val="F8723E"/>
                        </a:solidFill>
                        <a:latin typeface="Fredoka" pitchFamily="2" charset="-79"/>
                      </a:rPr>
                      <a:t>01</a:t>
                    </a:r>
                  </a:p>
                </p:txBody>
              </p:sp>
              <p:sp>
                <p:nvSpPr>
                  <p:cNvPr id="26" name="TextBox 26"/>
                  <p:cNvSpPr txBox="1"/>
                  <p:nvPr/>
                </p:nvSpPr>
                <p:spPr>
                  <a:xfrm>
                    <a:off x="4627962" y="6548379"/>
                    <a:ext cx="1415647" cy="129907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>
                      <a:lnSpc>
                        <a:spcPts val="1122"/>
                      </a:lnSpc>
                      <a:spcBef>
                        <a:spcPct val="0"/>
                      </a:spcBef>
                    </a:pPr>
                    <a:r>
                      <a:rPr lang="en-US" sz="802" b="1" dirty="0">
                        <a:solidFill>
                          <a:srgbClr val="353C3B"/>
                        </a:solidFill>
                        <a:latin typeface="Fredoka" pitchFamily="2" charset="-79"/>
                      </a:rPr>
                      <a:t>Safe Environment</a:t>
                    </a:r>
                  </a:p>
                </p:txBody>
              </p:sp>
              <p:sp>
                <p:nvSpPr>
                  <p:cNvPr id="27" name="TextBox 27"/>
                  <p:cNvSpPr txBox="1"/>
                  <p:nvPr/>
                </p:nvSpPr>
                <p:spPr>
                  <a:xfrm>
                    <a:off x="4627962" y="6705562"/>
                    <a:ext cx="1929984" cy="221471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>
                      <a:lnSpc>
                        <a:spcPts val="898"/>
                      </a:lnSpc>
                    </a:pPr>
                    <a:r>
                      <a:rPr lang="en-US" sz="650" dirty="0">
                        <a:solidFill>
                          <a:srgbClr val="5D6362"/>
                        </a:solidFill>
                        <a:latin typeface="Fredoka"/>
                      </a:rPr>
                      <a:t>Secure premises and trained staff </a:t>
                    </a:r>
                  </a:p>
                  <a:p>
                    <a:pPr>
                      <a:lnSpc>
                        <a:spcPts val="898"/>
                      </a:lnSpc>
                      <a:spcBef>
                        <a:spcPct val="0"/>
                      </a:spcBef>
                    </a:pPr>
                    <a:r>
                      <a:rPr lang="en-US" sz="650" dirty="0">
                        <a:solidFill>
                          <a:srgbClr val="5D6362"/>
                        </a:solidFill>
                        <a:latin typeface="Fredoka"/>
                      </a:rPr>
                      <a:t>ensure your child's safety always</a:t>
                    </a:r>
                  </a:p>
                </p:txBody>
              </p:sp>
            </p:grpSp>
            <p:sp>
              <p:nvSpPr>
                <p:cNvPr id="28" name="AutoShape 28"/>
                <p:cNvSpPr/>
                <p:nvPr/>
              </p:nvSpPr>
              <p:spPr>
                <a:xfrm>
                  <a:off x="4305661" y="7052226"/>
                  <a:ext cx="2206630" cy="0"/>
                </a:xfrm>
                <a:prstGeom prst="line">
                  <a:avLst/>
                </a:prstGeom>
                <a:ln w="9525" cap="flat">
                  <a:solidFill>
                    <a:srgbClr val="A55AC5">
                      <a:alpha val="29804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grpSp>
              <p:nvGrpSpPr>
                <p:cNvPr id="52" name="Group 51">
                  <a:extLst>
                    <a:ext uri="{FF2B5EF4-FFF2-40B4-BE49-F238E27FC236}">
                      <a16:creationId xmlns:a16="http://schemas.microsoft.com/office/drawing/2014/main" id="{38CEA771-F28E-5625-99DD-FBBCF22BFDE9}"/>
                    </a:ext>
                  </a:extLst>
                </p:cNvPr>
                <p:cNvGrpSpPr/>
                <p:nvPr/>
              </p:nvGrpSpPr>
              <p:grpSpPr>
                <a:xfrm>
                  <a:off x="4370315" y="7174002"/>
                  <a:ext cx="2187631" cy="392400"/>
                  <a:chOff x="4370315" y="7171724"/>
                  <a:chExt cx="2187631" cy="392400"/>
                </a:xfrm>
              </p:grpSpPr>
              <p:sp>
                <p:nvSpPr>
                  <p:cNvPr id="29" name="TextBox 29"/>
                  <p:cNvSpPr txBox="1"/>
                  <p:nvPr/>
                </p:nvSpPr>
                <p:spPr>
                  <a:xfrm>
                    <a:off x="4370315" y="7171724"/>
                    <a:ext cx="200915" cy="199606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1684"/>
                      </a:lnSpc>
                      <a:spcBef>
                        <a:spcPct val="0"/>
                      </a:spcBef>
                    </a:pPr>
                    <a:r>
                      <a:rPr lang="en-US" sz="1203" b="1" u="none" strike="noStrike" dirty="0">
                        <a:solidFill>
                          <a:srgbClr val="F8723E"/>
                        </a:solidFill>
                        <a:latin typeface="Fredoka" pitchFamily="2" charset="-79"/>
                      </a:rPr>
                      <a:t>02</a:t>
                    </a:r>
                  </a:p>
                </p:txBody>
              </p:sp>
              <p:sp>
                <p:nvSpPr>
                  <p:cNvPr id="30" name="TextBox 30"/>
                  <p:cNvSpPr txBox="1"/>
                  <p:nvPr/>
                </p:nvSpPr>
                <p:spPr>
                  <a:xfrm>
                    <a:off x="4627962" y="7185470"/>
                    <a:ext cx="1415647" cy="129907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>
                      <a:lnSpc>
                        <a:spcPts val="1122"/>
                      </a:lnSpc>
                      <a:spcBef>
                        <a:spcPct val="0"/>
                      </a:spcBef>
                    </a:pPr>
                    <a:r>
                      <a:rPr lang="en-US" sz="802" b="1" dirty="0">
                        <a:solidFill>
                          <a:srgbClr val="353C3B"/>
                        </a:solidFill>
                        <a:latin typeface="Fredoka" pitchFamily="2" charset="-79"/>
                      </a:rPr>
                      <a:t>Nurturing Staff</a:t>
                    </a:r>
                  </a:p>
                </p:txBody>
              </p:sp>
              <p:sp>
                <p:nvSpPr>
                  <p:cNvPr id="31" name="TextBox 31"/>
                  <p:cNvSpPr txBox="1"/>
                  <p:nvPr/>
                </p:nvSpPr>
                <p:spPr>
                  <a:xfrm>
                    <a:off x="4627962" y="7342653"/>
                    <a:ext cx="1929984" cy="221471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>
                      <a:lnSpc>
                        <a:spcPts val="898"/>
                      </a:lnSpc>
                    </a:pPr>
                    <a:r>
                      <a:rPr lang="en-US" sz="650" dirty="0">
                        <a:solidFill>
                          <a:srgbClr val="5D6362"/>
                        </a:solidFill>
                        <a:latin typeface="Fredoka"/>
                      </a:rPr>
                      <a:t>Our caring team fosters a supportive </a:t>
                    </a:r>
                  </a:p>
                  <a:p>
                    <a:pPr>
                      <a:lnSpc>
                        <a:spcPts val="898"/>
                      </a:lnSpc>
                      <a:spcBef>
                        <a:spcPct val="0"/>
                      </a:spcBef>
                    </a:pPr>
                    <a:r>
                      <a:rPr lang="en-US" sz="650" dirty="0">
                        <a:solidFill>
                          <a:srgbClr val="5D6362"/>
                        </a:solidFill>
                        <a:latin typeface="Fredoka"/>
                      </a:rPr>
                      <a:t>environment for every child</a:t>
                    </a:r>
                  </a:p>
                </p:txBody>
              </p:sp>
            </p:grpSp>
            <p:sp>
              <p:nvSpPr>
                <p:cNvPr id="32" name="AutoShape 32"/>
                <p:cNvSpPr/>
                <p:nvPr/>
              </p:nvSpPr>
              <p:spPr>
                <a:xfrm>
                  <a:off x="4305661" y="7688178"/>
                  <a:ext cx="2206630" cy="0"/>
                </a:xfrm>
                <a:prstGeom prst="line">
                  <a:avLst/>
                </a:prstGeom>
                <a:ln w="9525" cap="flat">
                  <a:solidFill>
                    <a:srgbClr val="A55AC5">
                      <a:alpha val="29804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grpSp>
              <p:nvGrpSpPr>
                <p:cNvPr id="53" name="Group 52">
                  <a:extLst>
                    <a:ext uri="{FF2B5EF4-FFF2-40B4-BE49-F238E27FC236}">
                      <a16:creationId xmlns:a16="http://schemas.microsoft.com/office/drawing/2014/main" id="{6DFE6331-3C6C-F499-2465-7B818268BC73}"/>
                    </a:ext>
                  </a:extLst>
                </p:cNvPr>
                <p:cNvGrpSpPr/>
                <p:nvPr/>
              </p:nvGrpSpPr>
              <p:grpSpPr>
                <a:xfrm>
                  <a:off x="4370315" y="7809954"/>
                  <a:ext cx="2187631" cy="392400"/>
                  <a:chOff x="4370315" y="7808816"/>
                  <a:chExt cx="2187631" cy="392400"/>
                </a:xfrm>
              </p:grpSpPr>
              <p:sp>
                <p:nvSpPr>
                  <p:cNvPr id="33" name="TextBox 33"/>
                  <p:cNvSpPr txBox="1"/>
                  <p:nvPr/>
                </p:nvSpPr>
                <p:spPr>
                  <a:xfrm>
                    <a:off x="4370315" y="7808816"/>
                    <a:ext cx="200915" cy="199606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1684"/>
                      </a:lnSpc>
                      <a:spcBef>
                        <a:spcPct val="0"/>
                      </a:spcBef>
                    </a:pPr>
                    <a:r>
                      <a:rPr lang="en-US" sz="1203" b="1" u="none" strike="noStrike" dirty="0">
                        <a:solidFill>
                          <a:srgbClr val="F8723E"/>
                        </a:solidFill>
                        <a:latin typeface="Fredoka" pitchFamily="2" charset="-79"/>
                      </a:rPr>
                      <a:t>03</a:t>
                    </a:r>
                  </a:p>
                </p:txBody>
              </p:sp>
              <p:sp>
                <p:nvSpPr>
                  <p:cNvPr id="34" name="TextBox 34"/>
                  <p:cNvSpPr txBox="1"/>
                  <p:nvPr/>
                </p:nvSpPr>
                <p:spPr>
                  <a:xfrm>
                    <a:off x="4627962" y="7822562"/>
                    <a:ext cx="1415647" cy="129907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>
                      <a:lnSpc>
                        <a:spcPts val="1122"/>
                      </a:lnSpc>
                      <a:spcBef>
                        <a:spcPct val="0"/>
                      </a:spcBef>
                    </a:pPr>
                    <a:r>
                      <a:rPr lang="en-US" sz="802" b="1" dirty="0">
                        <a:solidFill>
                          <a:srgbClr val="353C3B"/>
                        </a:solidFill>
                        <a:latin typeface="Fredoka" pitchFamily="2" charset="-79"/>
                      </a:rPr>
                      <a:t>Learning Through Play</a:t>
                    </a:r>
                  </a:p>
                </p:txBody>
              </p:sp>
              <p:sp>
                <p:nvSpPr>
                  <p:cNvPr id="35" name="TextBox 35"/>
                  <p:cNvSpPr txBox="1"/>
                  <p:nvPr/>
                </p:nvSpPr>
                <p:spPr>
                  <a:xfrm>
                    <a:off x="4627962" y="7979745"/>
                    <a:ext cx="1929984" cy="221471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>
                      <a:lnSpc>
                        <a:spcPts val="898"/>
                      </a:lnSpc>
                      <a:spcBef>
                        <a:spcPct val="0"/>
                      </a:spcBef>
                    </a:pPr>
                    <a:r>
                      <a:rPr lang="en-US" sz="650" dirty="0">
                        <a:solidFill>
                          <a:srgbClr val="5D6362"/>
                        </a:solidFill>
                        <a:latin typeface="Fredoka"/>
                      </a:rPr>
                      <a:t>Structured activities encourage exploration, curiosity, and early childhood development</a:t>
                    </a:r>
                  </a:p>
                </p:txBody>
              </p:sp>
            </p:grpSp>
            <p:sp>
              <p:nvSpPr>
                <p:cNvPr id="36" name="AutoShape 36"/>
                <p:cNvSpPr/>
                <p:nvPr/>
              </p:nvSpPr>
              <p:spPr>
                <a:xfrm>
                  <a:off x="4305661" y="8324130"/>
                  <a:ext cx="2206630" cy="0"/>
                </a:xfrm>
                <a:prstGeom prst="line">
                  <a:avLst/>
                </a:prstGeom>
                <a:ln w="9525" cap="flat">
                  <a:solidFill>
                    <a:srgbClr val="A55AC5">
                      <a:alpha val="29804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grpSp>
              <p:nvGrpSpPr>
                <p:cNvPr id="54" name="Group 53">
                  <a:extLst>
                    <a:ext uri="{FF2B5EF4-FFF2-40B4-BE49-F238E27FC236}">
                      <a16:creationId xmlns:a16="http://schemas.microsoft.com/office/drawing/2014/main" id="{55CA6CA8-8BA8-A918-ABCD-BC0B9B17B45B}"/>
                    </a:ext>
                  </a:extLst>
                </p:cNvPr>
                <p:cNvGrpSpPr/>
                <p:nvPr/>
              </p:nvGrpSpPr>
              <p:grpSpPr>
                <a:xfrm>
                  <a:off x="4370315" y="8445908"/>
                  <a:ext cx="2187631" cy="392400"/>
                  <a:chOff x="4370315" y="8445908"/>
                  <a:chExt cx="2187631" cy="392400"/>
                </a:xfrm>
              </p:grpSpPr>
              <p:sp>
                <p:nvSpPr>
                  <p:cNvPr id="37" name="TextBox 37"/>
                  <p:cNvSpPr txBox="1"/>
                  <p:nvPr/>
                </p:nvSpPr>
                <p:spPr>
                  <a:xfrm>
                    <a:off x="4370315" y="8445908"/>
                    <a:ext cx="200915" cy="199606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1684"/>
                      </a:lnSpc>
                      <a:spcBef>
                        <a:spcPct val="0"/>
                      </a:spcBef>
                    </a:pPr>
                    <a:r>
                      <a:rPr lang="en-US" sz="1203" b="1" u="none" strike="noStrike" dirty="0">
                        <a:solidFill>
                          <a:srgbClr val="F8723E"/>
                        </a:solidFill>
                        <a:latin typeface="Fredoka" pitchFamily="2" charset="-79"/>
                      </a:rPr>
                      <a:t>04</a:t>
                    </a:r>
                  </a:p>
                </p:txBody>
              </p:sp>
              <p:sp>
                <p:nvSpPr>
                  <p:cNvPr id="38" name="TextBox 38"/>
                  <p:cNvSpPr txBox="1"/>
                  <p:nvPr/>
                </p:nvSpPr>
                <p:spPr>
                  <a:xfrm>
                    <a:off x="4627962" y="8459654"/>
                    <a:ext cx="1415647" cy="129907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>
                      <a:lnSpc>
                        <a:spcPts val="1122"/>
                      </a:lnSpc>
                      <a:spcBef>
                        <a:spcPct val="0"/>
                      </a:spcBef>
                    </a:pPr>
                    <a:r>
                      <a:rPr lang="en-US" sz="802" b="1" dirty="0">
                        <a:solidFill>
                          <a:srgbClr val="353C3B"/>
                        </a:solidFill>
                        <a:latin typeface="Fredoka" pitchFamily="2" charset="-79"/>
                      </a:rPr>
                      <a:t>Flexible Hours</a:t>
                    </a:r>
                  </a:p>
                </p:txBody>
              </p:sp>
              <p:sp>
                <p:nvSpPr>
                  <p:cNvPr id="39" name="TextBox 39"/>
                  <p:cNvSpPr txBox="1"/>
                  <p:nvPr/>
                </p:nvSpPr>
                <p:spPr>
                  <a:xfrm>
                    <a:off x="4627962" y="8616837"/>
                    <a:ext cx="1929984" cy="221471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>
                      <a:lnSpc>
                        <a:spcPts val="898"/>
                      </a:lnSpc>
                    </a:pPr>
                    <a:r>
                      <a:rPr lang="en-US" sz="650" dirty="0">
                        <a:solidFill>
                          <a:srgbClr val="5D6362"/>
                        </a:solidFill>
                        <a:latin typeface="Fredoka"/>
                      </a:rPr>
                      <a:t>Convenient scheduling options to suit </a:t>
                    </a:r>
                  </a:p>
                  <a:p>
                    <a:pPr>
                      <a:lnSpc>
                        <a:spcPts val="898"/>
                      </a:lnSpc>
                      <a:spcBef>
                        <a:spcPct val="0"/>
                      </a:spcBef>
                    </a:pPr>
                    <a:r>
                      <a:rPr lang="en-US" sz="650" dirty="0">
                        <a:solidFill>
                          <a:srgbClr val="5D6362"/>
                        </a:solidFill>
                        <a:latin typeface="Fredoka"/>
                      </a:rPr>
                      <a:t>your family's needs and routines</a:t>
                    </a:r>
                  </a:p>
                </p:txBody>
              </p:sp>
            </p:grpSp>
            <p:sp>
              <p:nvSpPr>
                <p:cNvPr id="42" name="AutoShape 42"/>
                <p:cNvSpPr/>
                <p:nvPr/>
              </p:nvSpPr>
              <p:spPr>
                <a:xfrm flipV="1">
                  <a:off x="4305661" y="6416273"/>
                  <a:ext cx="2206630" cy="0"/>
                </a:xfrm>
                <a:prstGeom prst="line">
                  <a:avLst/>
                </a:prstGeom>
                <a:ln w="19050" cap="flat">
                  <a:solidFill>
                    <a:srgbClr val="A55AC5">
                      <a:alpha val="49804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3" name="TextBox 43"/>
                <p:cNvSpPr txBox="1"/>
                <p:nvPr/>
              </p:nvSpPr>
              <p:spPr>
                <a:xfrm>
                  <a:off x="4370315" y="6057516"/>
                  <a:ext cx="1349933" cy="19960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1684"/>
                    </a:lnSpc>
                    <a:spcBef>
                      <a:spcPct val="0"/>
                    </a:spcBef>
                  </a:pPr>
                  <a:r>
                    <a:rPr lang="en-US" sz="1203" b="1" dirty="0">
                      <a:solidFill>
                        <a:srgbClr val="F8723E"/>
                      </a:solidFill>
                      <a:latin typeface="Fredoka" pitchFamily="2" charset="-79"/>
                    </a:rPr>
                    <a:t>Why Tiny Tots ?</a:t>
                  </a:r>
                </a:p>
              </p:txBody>
            </p:sp>
          </p:grp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9B9A49E1-7C1E-B713-D793-969531B40332}"/>
                </a:ext>
              </a:extLst>
            </p:cNvPr>
            <p:cNvGrpSpPr/>
            <p:nvPr/>
          </p:nvGrpSpPr>
          <p:grpSpPr>
            <a:xfrm>
              <a:off x="775189" y="5768391"/>
              <a:ext cx="2744393" cy="3291914"/>
              <a:chOff x="775189" y="5768391"/>
              <a:chExt cx="2744393" cy="3291914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775189" y="5768391"/>
                <a:ext cx="2744393" cy="3291914"/>
              </a:xfrm>
              <a:custGeom>
                <a:avLst/>
                <a:gdLst/>
                <a:ahLst/>
                <a:cxnLst/>
                <a:rect l="l" t="t" r="r" b="b"/>
                <a:pathLst>
                  <a:path w="983528" h="1179748">
                    <a:moveTo>
                      <a:pt x="56420" y="0"/>
                    </a:moveTo>
                    <a:lnTo>
                      <a:pt x="927109" y="0"/>
                    </a:lnTo>
                    <a:cubicBezTo>
                      <a:pt x="958268" y="0"/>
                      <a:pt x="983528" y="25260"/>
                      <a:pt x="983528" y="56420"/>
                    </a:cubicBezTo>
                    <a:lnTo>
                      <a:pt x="983528" y="1123328"/>
                    </a:lnTo>
                    <a:cubicBezTo>
                      <a:pt x="983528" y="1154488"/>
                      <a:pt x="958268" y="1179748"/>
                      <a:pt x="927109" y="1179748"/>
                    </a:cubicBezTo>
                    <a:lnTo>
                      <a:pt x="56420" y="1179748"/>
                    </a:lnTo>
                    <a:cubicBezTo>
                      <a:pt x="25260" y="1179748"/>
                      <a:pt x="0" y="1154488"/>
                      <a:pt x="0" y="1123328"/>
                    </a:cubicBezTo>
                    <a:lnTo>
                      <a:pt x="0" y="56420"/>
                    </a:lnTo>
                    <a:cubicBezTo>
                      <a:pt x="0" y="25260"/>
                      <a:pt x="25260" y="0"/>
                      <a:pt x="56420" y="0"/>
                    </a:cubicBezTo>
                    <a:close/>
                  </a:path>
                </a:pathLst>
              </a:custGeom>
              <a:solidFill>
                <a:srgbClr val="FFFFFF">
                  <a:alpha val="49804"/>
                </a:srgbClr>
              </a:solidFill>
              <a:ln w="19050" cap="sq">
                <a:solidFill>
                  <a:srgbClr val="A55AC5">
                    <a:alpha val="49804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" name="AutoShape 13"/>
              <p:cNvSpPr/>
              <p:nvPr/>
            </p:nvSpPr>
            <p:spPr>
              <a:xfrm>
                <a:off x="1043931" y="7052043"/>
                <a:ext cx="2206630" cy="0"/>
              </a:xfrm>
              <a:prstGeom prst="line">
                <a:avLst/>
              </a:prstGeom>
              <a:ln w="9525" cap="flat">
                <a:solidFill>
                  <a:srgbClr val="A55AC5">
                    <a:alpha val="2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76AC7FA0-561B-2ED9-C04A-702F31EB0163}"/>
                  </a:ext>
                </a:extLst>
              </p:cNvPr>
              <p:cNvGrpSpPr/>
              <p:nvPr/>
            </p:nvGrpSpPr>
            <p:grpSpPr>
              <a:xfrm>
                <a:off x="1074484" y="6538086"/>
                <a:ext cx="2187630" cy="392144"/>
                <a:chOff x="1085758" y="6534632"/>
                <a:chExt cx="2187630" cy="392144"/>
              </a:xfrm>
            </p:grpSpPr>
            <p:sp>
              <p:nvSpPr>
                <p:cNvPr id="10" name="TextBox 10"/>
                <p:cNvSpPr txBox="1"/>
                <p:nvPr/>
              </p:nvSpPr>
              <p:spPr>
                <a:xfrm>
                  <a:off x="1085758" y="6534632"/>
                  <a:ext cx="200915" cy="19960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1684"/>
                    </a:lnSpc>
                    <a:spcBef>
                      <a:spcPct val="0"/>
                    </a:spcBef>
                  </a:pPr>
                  <a:r>
                    <a:rPr lang="en-US" sz="1203" b="1" dirty="0">
                      <a:solidFill>
                        <a:srgbClr val="F8723E"/>
                      </a:solidFill>
                      <a:latin typeface="Fredoka" pitchFamily="2" charset="-79"/>
                    </a:rPr>
                    <a:t>01</a:t>
                  </a:r>
                </a:p>
              </p:txBody>
            </p:sp>
            <p:sp>
              <p:nvSpPr>
                <p:cNvPr id="11" name="TextBox 11"/>
                <p:cNvSpPr txBox="1"/>
                <p:nvPr/>
              </p:nvSpPr>
              <p:spPr>
                <a:xfrm>
                  <a:off x="1343404" y="6548379"/>
                  <a:ext cx="1415647" cy="129907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1122"/>
                    </a:lnSpc>
                    <a:spcBef>
                      <a:spcPct val="0"/>
                    </a:spcBef>
                  </a:pPr>
                  <a:r>
                    <a:rPr lang="en-US" sz="802" b="1" dirty="0">
                      <a:solidFill>
                        <a:srgbClr val="353C3B"/>
                      </a:solidFill>
                      <a:latin typeface="Fredoka" pitchFamily="2" charset="-79"/>
                    </a:rPr>
                    <a:t>Craft Corner</a:t>
                  </a:r>
                </a:p>
              </p:txBody>
            </p:sp>
            <p:sp>
              <p:nvSpPr>
                <p:cNvPr id="12" name="TextBox 12"/>
                <p:cNvSpPr txBox="1"/>
                <p:nvPr/>
              </p:nvSpPr>
              <p:spPr>
                <a:xfrm>
                  <a:off x="1343404" y="6705562"/>
                  <a:ext cx="1929984" cy="22121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898"/>
                    </a:lnSpc>
                  </a:pPr>
                  <a:r>
                    <a:rPr lang="en-US" sz="650" dirty="0">
                      <a:solidFill>
                        <a:srgbClr val="5D6362"/>
                      </a:solidFill>
                      <a:latin typeface="Fredoka"/>
                    </a:rPr>
                    <a:t>Let your child's creativity soar with </a:t>
                  </a:r>
                  <a:br>
                    <a:rPr lang="en-US" sz="650" dirty="0">
                      <a:solidFill>
                        <a:srgbClr val="5D6362"/>
                      </a:solidFill>
                      <a:latin typeface="Fredoka"/>
                    </a:rPr>
                  </a:br>
                  <a:r>
                    <a:rPr lang="en-US" sz="650" dirty="0">
                      <a:solidFill>
                        <a:srgbClr val="5D6362"/>
                      </a:solidFill>
                      <a:latin typeface="Fredoka"/>
                    </a:rPr>
                    <a:t>our supervised crafting activities</a:t>
                  </a:r>
                </a:p>
              </p:txBody>
            </p: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8A9EEE6E-F0A5-D05A-9AEA-F332508BC993}"/>
                  </a:ext>
                </a:extLst>
              </p:cNvPr>
              <p:cNvGrpSpPr/>
              <p:nvPr/>
            </p:nvGrpSpPr>
            <p:grpSpPr>
              <a:xfrm>
                <a:off x="1074484" y="7173856"/>
                <a:ext cx="2187630" cy="392400"/>
                <a:chOff x="1085758" y="7171724"/>
                <a:chExt cx="2187630" cy="392400"/>
              </a:xfrm>
            </p:grpSpPr>
            <p:sp>
              <p:nvSpPr>
                <p:cNvPr id="14" name="TextBox 14"/>
                <p:cNvSpPr txBox="1"/>
                <p:nvPr/>
              </p:nvSpPr>
              <p:spPr>
                <a:xfrm>
                  <a:off x="1085758" y="7171724"/>
                  <a:ext cx="200915" cy="19960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684"/>
                    </a:lnSpc>
                    <a:spcBef>
                      <a:spcPct val="0"/>
                    </a:spcBef>
                  </a:pPr>
                  <a:r>
                    <a:rPr lang="en-US" sz="1203" b="1" u="none" strike="noStrike" dirty="0">
                      <a:solidFill>
                        <a:srgbClr val="F8723E"/>
                      </a:solidFill>
                      <a:latin typeface="Fredoka" pitchFamily="2" charset="-79"/>
                    </a:rPr>
                    <a:t>02</a:t>
                  </a:r>
                </a:p>
              </p:txBody>
            </p:sp>
            <p:sp>
              <p:nvSpPr>
                <p:cNvPr id="15" name="TextBox 15"/>
                <p:cNvSpPr txBox="1"/>
                <p:nvPr/>
              </p:nvSpPr>
              <p:spPr>
                <a:xfrm>
                  <a:off x="1343404" y="7185470"/>
                  <a:ext cx="1415647" cy="129907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1122"/>
                    </a:lnSpc>
                    <a:spcBef>
                      <a:spcPct val="0"/>
                    </a:spcBef>
                  </a:pPr>
                  <a:r>
                    <a:rPr lang="en-US" sz="802" b="1" dirty="0">
                      <a:solidFill>
                        <a:srgbClr val="353C3B"/>
                      </a:solidFill>
                      <a:latin typeface="Fredoka" pitchFamily="2" charset="-79"/>
                    </a:rPr>
                    <a:t>Outdoor Play</a:t>
                  </a:r>
                </a:p>
              </p:txBody>
            </p:sp>
            <p:sp>
              <p:nvSpPr>
                <p:cNvPr id="16" name="TextBox 16"/>
                <p:cNvSpPr txBox="1"/>
                <p:nvPr/>
              </p:nvSpPr>
              <p:spPr>
                <a:xfrm>
                  <a:off x="1343404" y="7342653"/>
                  <a:ext cx="1929984" cy="221471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898"/>
                    </a:lnSpc>
                  </a:pPr>
                  <a:r>
                    <a:rPr lang="en-US" sz="650" dirty="0">
                      <a:solidFill>
                        <a:srgbClr val="5D6362"/>
                      </a:solidFill>
                      <a:latin typeface="Fredoka"/>
                    </a:rPr>
                    <a:t>Our spacious outdoor area promotes </a:t>
                  </a:r>
                </a:p>
                <a:p>
                  <a:pPr>
                    <a:lnSpc>
                      <a:spcPts val="898"/>
                    </a:lnSpc>
                    <a:spcBef>
                      <a:spcPct val="0"/>
                    </a:spcBef>
                  </a:pPr>
                  <a:r>
                    <a:rPr lang="en-US" sz="650" dirty="0">
                      <a:solidFill>
                        <a:srgbClr val="5D6362"/>
                      </a:solidFill>
                      <a:latin typeface="Fredoka"/>
                    </a:rPr>
                    <a:t>active play and social interaction</a:t>
                  </a:r>
                </a:p>
              </p:txBody>
            </p:sp>
          </p:grpSp>
          <p:sp>
            <p:nvSpPr>
              <p:cNvPr id="17" name="AutoShape 17"/>
              <p:cNvSpPr/>
              <p:nvPr/>
            </p:nvSpPr>
            <p:spPr>
              <a:xfrm>
                <a:off x="1032657" y="7688069"/>
                <a:ext cx="2206630" cy="0"/>
              </a:xfrm>
              <a:prstGeom prst="line">
                <a:avLst/>
              </a:prstGeom>
              <a:ln w="9525" cap="flat">
                <a:solidFill>
                  <a:srgbClr val="A55AC5">
                    <a:alpha val="2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5F1A90D4-3D55-8D36-9AF6-890F7F2E6B8D}"/>
                  </a:ext>
                </a:extLst>
              </p:cNvPr>
              <p:cNvGrpSpPr/>
              <p:nvPr/>
            </p:nvGrpSpPr>
            <p:grpSpPr>
              <a:xfrm>
                <a:off x="1074484" y="7809882"/>
                <a:ext cx="2187630" cy="392400"/>
                <a:chOff x="1085758" y="7808816"/>
                <a:chExt cx="2187630" cy="392400"/>
              </a:xfrm>
            </p:grpSpPr>
            <p:sp>
              <p:nvSpPr>
                <p:cNvPr id="18" name="TextBox 18"/>
                <p:cNvSpPr txBox="1"/>
                <p:nvPr/>
              </p:nvSpPr>
              <p:spPr>
                <a:xfrm>
                  <a:off x="1085758" y="7808816"/>
                  <a:ext cx="200915" cy="19960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684"/>
                    </a:lnSpc>
                    <a:spcBef>
                      <a:spcPct val="0"/>
                    </a:spcBef>
                  </a:pPr>
                  <a:r>
                    <a:rPr lang="en-US" sz="1203" b="1" u="none" strike="noStrike" dirty="0">
                      <a:solidFill>
                        <a:srgbClr val="F8723E"/>
                      </a:solidFill>
                      <a:latin typeface="Fredoka" pitchFamily="2" charset="-79"/>
                    </a:rPr>
                    <a:t>03</a:t>
                  </a:r>
                </a:p>
              </p:txBody>
            </p:sp>
            <p:sp>
              <p:nvSpPr>
                <p:cNvPr id="19" name="TextBox 19"/>
                <p:cNvSpPr txBox="1"/>
                <p:nvPr/>
              </p:nvSpPr>
              <p:spPr>
                <a:xfrm>
                  <a:off x="1343404" y="7822562"/>
                  <a:ext cx="1415647" cy="129907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1122"/>
                    </a:lnSpc>
                    <a:spcBef>
                      <a:spcPct val="0"/>
                    </a:spcBef>
                  </a:pPr>
                  <a:r>
                    <a:rPr lang="en-US" sz="802" b="1" dirty="0">
                      <a:solidFill>
                        <a:srgbClr val="353C3B"/>
                      </a:solidFill>
                      <a:latin typeface="Fredoka" pitchFamily="2" charset="-79"/>
                    </a:rPr>
                    <a:t>Music &amp; Movement</a:t>
                  </a:r>
                </a:p>
              </p:txBody>
            </p:sp>
            <p:sp>
              <p:nvSpPr>
                <p:cNvPr id="20" name="TextBox 20"/>
                <p:cNvSpPr txBox="1"/>
                <p:nvPr/>
              </p:nvSpPr>
              <p:spPr>
                <a:xfrm>
                  <a:off x="1343404" y="7979745"/>
                  <a:ext cx="1929984" cy="221471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898"/>
                    </a:lnSpc>
                  </a:pPr>
                  <a:r>
                    <a:rPr lang="en-US" sz="650" dirty="0">
                      <a:solidFill>
                        <a:srgbClr val="5D6362"/>
                      </a:solidFill>
                      <a:latin typeface="Fredoka"/>
                    </a:rPr>
                    <a:t>Engage in fun music sessions that </a:t>
                  </a:r>
                </a:p>
                <a:p>
                  <a:pPr>
                    <a:lnSpc>
                      <a:spcPts val="898"/>
                    </a:lnSpc>
                    <a:spcBef>
                      <a:spcPct val="0"/>
                    </a:spcBef>
                  </a:pPr>
                  <a:r>
                    <a:rPr lang="en-US" sz="650" dirty="0">
                      <a:solidFill>
                        <a:srgbClr val="5D6362"/>
                      </a:solidFill>
                      <a:latin typeface="Fredoka"/>
                    </a:rPr>
                    <a:t>enhance motor skills and rhythm</a:t>
                  </a:r>
                </a:p>
              </p:txBody>
            </p:sp>
          </p:grpSp>
          <p:sp>
            <p:nvSpPr>
              <p:cNvPr id="21" name="AutoShape 21"/>
              <p:cNvSpPr/>
              <p:nvPr/>
            </p:nvSpPr>
            <p:spPr>
              <a:xfrm>
                <a:off x="1032657" y="8324095"/>
                <a:ext cx="2206630" cy="0"/>
              </a:xfrm>
              <a:prstGeom prst="line">
                <a:avLst/>
              </a:prstGeom>
              <a:ln w="9525" cap="flat">
                <a:solidFill>
                  <a:srgbClr val="A55AC5">
                    <a:alpha val="2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07665AD5-0134-524E-E511-D520566757EB}"/>
                  </a:ext>
                </a:extLst>
              </p:cNvPr>
              <p:cNvGrpSpPr/>
              <p:nvPr/>
            </p:nvGrpSpPr>
            <p:grpSpPr>
              <a:xfrm>
                <a:off x="1074484" y="8445908"/>
                <a:ext cx="2187630" cy="392400"/>
                <a:chOff x="1085758" y="8445908"/>
                <a:chExt cx="2187630" cy="392400"/>
              </a:xfrm>
            </p:grpSpPr>
            <p:sp>
              <p:nvSpPr>
                <p:cNvPr id="22" name="TextBox 22"/>
                <p:cNvSpPr txBox="1"/>
                <p:nvPr/>
              </p:nvSpPr>
              <p:spPr>
                <a:xfrm>
                  <a:off x="1085758" y="8445908"/>
                  <a:ext cx="200915" cy="19960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684"/>
                    </a:lnSpc>
                    <a:spcBef>
                      <a:spcPct val="0"/>
                    </a:spcBef>
                  </a:pPr>
                  <a:r>
                    <a:rPr lang="en-US" sz="1203" b="1" u="none" strike="noStrike" dirty="0">
                      <a:solidFill>
                        <a:srgbClr val="F8723E"/>
                      </a:solidFill>
                      <a:latin typeface="Fredoka" pitchFamily="2" charset="-79"/>
                    </a:rPr>
                    <a:t>04</a:t>
                  </a:r>
                </a:p>
              </p:txBody>
            </p:sp>
            <p:sp>
              <p:nvSpPr>
                <p:cNvPr id="23" name="TextBox 23"/>
                <p:cNvSpPr txBox="1"/>
                <p:nvPr/>
              </p:nvSpPr>
              <p:spPr>
                <a:xfrm>
                  <a:off x="1343404" y="8459654"/>
                  <a:ext cx="1415647" cy="129907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1122"/>
                    </a:lnSpc>
                    <a:spcBef>
                      <a:spcPct val="0"/>
                    </a:spcBef>
                  </a:pPr>
                  <a:r>
                    <a:rPr lang="en-US" sz="802" b="1" dirty="0">
                      <a:solidFill>
                        <a:srgbClr val="353C3B"/>
                      </a:solidFill>
                      <a:latin typeface="Fredoka" pitchFamily="2" charset="-79"/>
                    </a:rPr>
                    <a:t>Healthy Snack Time</a:t>
                  </a:r>
                </a:p>
              </p:txBody>
            </p:sp>
            <p:sp>
              <p:nvSpPr>
                <p:cNvPr id="24" name="TextBox 24"/>
                <p:cNvSpPr txBox="1"/>
                <p:nvPr/>
              </p:nvSpPr>
              <p:spPr>
                <a:xfrm>
                  <a:off x="1343404" y="8616837"/>
                  <a:ext cx="1929984" cy="221471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898"/>
                    </a:lnSpc>
                  </a:pPr>
                  <a:r>
                    <a:rPr lang="en-US" sz="650" dirty="0">
                      <a:solidFill>
                        <a:srgbClr val="5D6362"/>
                      </a:solidFill>
                      <a:latin typeface="Fredoka"/>
                    </a:rPr>
                    <a:t>Nutritious snacks provided, promoting </a:t>
                  </a:r>
                </a:p>
                <a:p>
                  <a:pPr>
                    <a:lnSpc>
                      <a:spcPts val="898"/>
                    </a:lnSpc>
                    <a:spcBef>
                      <a:spcPct val="0"/>
                    </a:spcBef>
                  </a:pPr>
                  <a:r>
                    <a:rPr lang="en-US" sz="650" dirty="0">
                      <a:solidFill>
                        <a:srgbClr val="5D6362"/>
                      </a:solidFill>
                      <a:latin typeface="Fredoka"/>
                    </a:rPr>
                    <a:t>healthy eating habits and wellness</a:t>
                  </a:r>
                </a:p>
              </p:txBody>
            </p:sp>
          </p:grpSp>
          <p:sp>
            <p:nvSpPr>
              <p:cNvPr id="40" name="AutoShape 40"/>
              <p:cNvSpPr/>
              <p:nvPr/>
            </p:nvSpPr>
            <p:spPr>
              <a:xfrm flipV="1">
                <a:off x="1032657" y="6416273"/>
                <a:ext cx="2206630" cy="0"/>
              </a:xfrm>
              <a:prstGeom prst="line">
                <a:avLst/>
              </a:prstGeom>
              <a:ln w="19050" cap="flat">
                <a:solidFill>
                  <a:srgbClr val="A55AC5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" name="TextBox 41"/>
              <p:cNvSpPr txBox="1"/>
              <p:nvPr/>
            </p:nvSpPr>
            <p:spPr>
              <a:xfrm>
                <a:off x="1074484" y="6057516"/>
                <a:ext cx="965470" cy="19960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684"/>
                  </a:lnSpc>
                  <a:spcBef>
                    <a:spcPct val="0"/>
                  </a:spcBef>
                </a:pPr>
                <a:r>
                  <a:rPr lang="en-US" sz="1203" b="1" dirty="0">
                    <a:solidFill>
                      <a:srgbClr val="F8723E"/>
                    </a:solidFill>
                    <a:latin typeface="Fredoka" pitchFamily="2" charset="-79"/>
                  </a:rPr>
                  <a:t>Activities</a:t>
                </a:r>
              </a:p>
            </p:txBody>
          </p:sp>
        </p:grpSp>
        <p:sp>
          <p:nvSpPr>
            <p:cNvPr id="3" name="Freeform 3"/>
            <p:cNvSpPr/>
            <p:nvPr/>
          </p:nvSpPr>
          <p:spPr>
            <a:xfrm>
              <a:off x="1512563" y="2514800"/>
              <a:ext cx="4531373" cy="2775466"/>
            </a:xfrm>
            <a:custGeom>
              <a:avLst/>
              <a:gdLst/>
              <a:ahLst/>
              <a:cxnLst/>
              <a:rect l="l" t="t" r="r" b="b"/>
              <a:pathLst>
                <a:path w="4531373" h="2775466">
                  <a:moveTo>
                    <a:pt x="0" y="0"/>
                  </a:moveTo>
                  <a:lnTo>
                    <a:pt x="4531374" y="0"/>
                  </a:lnTo>
                  <a:lnTo>
                    <a:pt x="4531374" y="2775466"/>
                  </a:lnTo>
                  <a:lnTo>
                    <a:pt x="0" y="27754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1376577" y="832200"/>
              <a:ext cx="4803345" cy="11407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412"/>
                </a:lnSpc>
                <a:spcBef>
                  <a:spcPct val="0"/>
                </a:spcBef>
              </a:pPr>
              <a:r>
                <a:rPr lang="en-US" sz="4400" b="1" u="none" strike="noStrike" dirty="0">
                  <a:solidFill>
                    <a:srgbClr val="A55AC5"/>
                  </a:solidFill>
                  <a:latin typeface="Fredoka" pitchFamily="2" charset="-79"/>
                </a:rPr>
                <a:t>DAYCARE </a:t>
              </a:r>
            </a:p>
            <a:p>
              <a:pPr marL="0" lvl="0" indent="0" algn="ctr">
                <a:lnSpc>
                  <a:spcPts val="4412"/>
                </a:lnSpc>
                <a:spcBef>
                  <a:spcPct val="0"/>
                </a:spcBef>
              </a:pPr>
              <a:r>
                <a:rPr lang="en-US" sz="4400" b="1" u="none" strike="noStrike" dirty="0">
                  <a:solidFill>
                    <a:srgbClr val="E15B4B"/>
                  </a:solidFill>
                  <a:latin typeface="Fredoka" pitchFamily="2" charset="-79"/>
                </a:rPr>
                <a:t>GRAND OPENING </a:t>
              </a:r>
            </a:p>
          </p:txBody>
        </p:sp>
        <p:sp>
          <p:nvSpPr>
            <p:cNvPr id="49" name="TemplateLAB"/>
            <p:cNvSpPr/>
            <p:nvPr/>
          </p:nvSpPr>
          <p:spPr>
            <a:xfrm rot="-5400000">
              <a:off x="6714669" y="8538939"/>
              <a:ext cx="494920" cy="81662"/>
            </a:xfrm>
            <a:custGeom>
              <a:avLst/>
              <a:gdLst/>
              <a:ahLst/>
              <a:cxnLst/>
              <a:rect l="l" t="t" r="r" b="b"/>
              <a:pathLst>
                <a:path w="494920" h="81662">
                  <a:moveTo>
                    <a:pt x="0" y="0"/>
                  </a:moveTo>
                  <a:lnTo>
                    <a:pt x="494919" y="0"/>
                  </a:lnTo>
                  <a:lnTo>
                    <a:pt x="494919" y="81662"/>
                  </a:lnTo>
                  <a:lnTo>
                    <a:pt x="0" y="816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159</Words>
  <Application>Microsoft Office PowerPoint</Application>
  <PresentationFormat>Custom</PresentationFormat>
  <Paragraphs>44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Fredoka</vt:lpstr>
      <vt:lpstr>Arial</vt:lpstr>
      <vt:lpstr>Calibri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Pick of Grand Opening Flyer</dc:title>
  <dc:creator>Hoang Anh</dc:creator>
  <cp:lastModifiedBy>Hoang Anh</cp:lastModifiedBy>
  <cp:revision>18</cp:revision>
  <dcterms:created xsi:type="dcterms:W3CDTF">2006-08-16T00:00:00Z</dcterms:created>
  <dcterms:modified xsi:type="dcterms:W3CDTF">2024-02-02T03:19:34Z</dcterms:modified>
  <dc:identifier>DAF7j25b4pA</dc:identifier>
</cp:coreProperties>
</file>