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9" r:id="rId2"/>
  </p:sldIdLst>
  <p:sldSz cx="10693400" cy="7556500"/>
  <p:notesSz cx="6858000" cy="9144000"/>
  <p:embeddedFontLst>
    <p:embeddedFont>
      <p:font typeface="DM Sans" pitchFamily="2" charset="0"/>
      <p:regular r:id="rId3"/>
      <p:bold r:id="rId4"/>
      <p:italic r:id="rId5"/>
      <p:boldItalic r:id="rId6"/>
    </p:embeddedFont>
    <p:embeddedFont>
      <p:font typeface="DM Sans Black" pitchFamily="2" charset="0"/>
      <p:bold r:id="rId7"/>
      <p:boldItalic r:id="rId8"/>
    </p:embeddedFont>
    <p:embeddedFont>
      <p:font typeface="DM Sans Light" pitchFamily="2" charset="0"/>
      <p:regular r:id="rId9"/>
      <p: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AFFA"/>
    <a:srgbClr val="FEDE6D"/>
    <a:srgbClr val="A86DA9"/>
    <a:srgbClr val="4C7867"/>
    <a:srgbClr val="D25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11" autoAdjust="0"/>
    <p:restoredTop sz="0" autoAdjust="0"/>
  </p:normalViewPr>
  <p:slideViewPr>
    <p:cSldViewPr>
      <p:cViewPr varScale="1">
        <p:scale>
          <a:sx n="75" d="100"/>
          <a:sy n="75" d="100"/>
        </p:scale>
        <p:origin x="66" y="5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presProps" Target="presProps.xml"/><Relationship Id="rId5" Type="http://schemas.openxmlformats.org/officeDocument/2006/relationships/font" Target="fonts/font3.fntdata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">
            <a:extLst>
              <a:ext uri="{FF2B5EF4-FFF2-40B4-BE49-F238E27FC236}">
                <a16:creationId xmlns:a16="http://schemas.microsoft.com/office/drawing/2014/main" id="{7FD38EA3-8672-9284-10CB-9F1B90BA0023}"/>
              </a:ext>
            </a:extLst>
          </p:cNvPr>
          <p:cNvGrpSpPr/>
          <p:nvPr/>
        </p:nvGrpSpPr>
        <p:grpSpPr>
          <a:xfrm>
            <a:off x="756000" y="664662"/>
            <a:ext cx="9180700" cy="6319251"/>
            <a:chOff x="756000" y="664662"/>
            <a:chExt cx="9180700" cy="6319251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29386DAA-7EBF-4D9F-6611-C76F9C9C2442}"/>
                </a:ext>
              </a:extLst>
            </p:cNvPr>
            <p:cNvGrpSpPr/>
            <p:nvPr/>
          </p:nvGrpSpPr>
          <p:grpSpPr>
            <a:xfrm>
              <a:off x="756700" y="1632102"/>
              <a:ext cx="9180000" cy="5171898"/>
              <a:chOff x="756700" y="1632102"/>
              <a:chExt cx="9180000" cy="5171898"/>
            </a:xfrm>
          </p:grpSpPr>
          <p:sp>
            <p:nvSpPr>
              <p:cNvPr id="2" name="AutoShape 2"/>
              <p:cNvSpPr/>
              <p:nvPr/>
            </p:nvSpPr>
            <p:spPr>
              <a:xfrm>
                <a:off x="756700" y="4218051"/>
                <a:ext cx="9180000" cy="0"/>
              </a:xfrm>
              <a:prstGeom prst="line">
                <a:avLst/>
              </a:prstGeom>
              <a:ln w="9525" cap="flat">
                <a:solidFill>
                  <a:srgbClr val="3D3D3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" name="AutoShape 3"/>
              <p:cNvSpPr/>
              <p:nvPr/>
            </p:nvSpPr>
            <p:spPr>
              <a:xfrm flipV="1">
                <a:off x="5346700" y="1632102"/>
                <a:ext cx="0" cy="5171898"/>
              </a:xfrm>
              <a:prstGeom prst="line">
                <a:avLst/>
              </a:prstGeom>
              <a:ln w="9525" cap="flat">
                <a:solidFill>
                  <a:srgbClr val="3D3D3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CD8219E5-9C69-6FAF-9E63-00FD8105778E}"/>
                </a:ext>
              </a:extLst>
            </p:cNvPr>
            <p:cNvGrpSpPr/>
            <p:nvPr/>
          </p:nvGrpSpPr>
          <p:grpSpPr>
            <a:xfrm>
              <a:off x="5748340" y="4637151"/>
              <a:ext cx="4187660" cy="1692688"/>
              <a:chOff x="5748340" y="4637151"/>
              <a:chExt cx="4187660" cy="1692688"/>
            </a:xfrm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FDE8161D-FFFE-7A43-91C3-DCF7523A8BFD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748340" y="4637151"/>
                <a:ext cx="731421" cy="731421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76AFFA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9"/>
              <p:cNvSpPr txBox="1"/>
              <p:nvPr/>
            </p:nvSpPr>
            <p:spPr>
              <a:xfrm>
                <a:off x="6150681" y="4732158"/>
                <a:ext cx="672072" cy="55143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4340"/>
                  </a:lnSpc>
                </a:pPr>
                <a:r>
                  <a:rPr lang="en-US" sz="3600" spc="180" dirty="0">
                    <a:solidFill>
                      <a:srgbClr val="3D3D3D"/>
                    </a:solidFill>
                    <a:latin typeface="DM Sans Black" pitchFamily="2" charset="0"/>
                  </a:rPr>
                  <a:t>T</a:t>
                </a:r>
              </a:p>
            </p:txBody>
          </p:sp>
          <p:sp>
            <p:nvSpPr>
              <p:cNvPr id="20" name="TextBox 20"/>
              <p:cNvSpPr txBox="1"/>
              <p:nvPr/>
            </p:nvSpPr>
            <p:spPr>
              <a:xfrm>
                <a:off x="6432211" y="5037151"/>
                <a:ext cx="1685984" cy="16087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240"/>
                  </a:lnSpc>
                </a:pPr>
                <a:r>
                  <a:rPr lang="en-US" sz="1250" spc="62" dirty="0">
                    <a:solidFill>
                      <a:srgbClr val="3D3D3D"/>
                    </a:solidFill>
                    <a:latin typeface="DM Sans Black" pitchFamily="2" charset="0"/>
                  </a:rPr>
                  <a:t>hreats</a:t>
                </a:r>
              </a:p>
            </p:txBody>
          </p:sp>
          <p:sp>
            <p:nvSpPr>
              <p:cNvPr id="21" name="TextBox 21"/>
              <p:cNvSpPr txBox="1"/>
              <p:nvPr/>
            </p:nvSpPr>
            <p:spPr>
              <a:xfrm>
                <a:off x="6150681" y="5504998"/>
                <a:ext cx="3785319" cy="82484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302"/>
                  </a:lnSpc>
                </a:pPr>
                <a:r>
                  <a:rPr lang="en-US" sz="900" spc="93" dirty="0">
                    <a:solidFill>
                      <a:srgbClr val="404040"/>
                    </a:solidFill>
                    <a:latin typeface="DM Sans Light"/>
                  </a:rPr>
                  <a:t>Synergetic faces external threats from fierce </a:t>
                </a:r>
              </a:p>
              <a:p>
                <a:pPr>
                  <a:lnSpc>
                    <a:spcPts val="1302"/>
                  </a:lnSpc>
                </a:pPr>
                <a:r>
                  <a:rPr lang="en-US" sz="900" spc="93" dirty="0">
                    <a:solidFill>
                      <a:srgbClr val="404040"/>
                    </a:solidFill>
                    <a:latin typeface="DM Sans Light"/>
                  </a:rPr>
                  <a:t>market competition, regulatory uncertainties, </a:t>
                </a:r>
              </a:p>
              <a:p>
                <a:pPr>
                  <a:lnSpc>
                    <a:spcPts val="1302"/>
                  </a:lnSpc>
                </a:pPr>
                <a:r>
                  <a:rPr lang="en-US" sz="900" spc="93" dirty="0">
                    <a:solidFill>
                      <a:srgbClr val="404040"/>
                    </a:solidFill>
                    <a:latin typeface="DM Sans Light"/>
                  </a:rPr>
                  <a:t>and economic downturns. Rapid technological </a:t>
                </a:r>
              </a:p>
              <a:p>
                <a:pPr>
                  <a:lnSpc>
                    <a:spcPts val="1302"/>
                  </a:lnSpc>
                </a:pPr>
                <a:r>
                  <a:rPr lang="en-US" sz="900" spc="93" dirty="0">
                    <a:solidFill>
                      <a:srgbClr val="404040"/>
                    </a:solidFill>
                    <a:latin typeface="DM Sans Light"/>
                  </a:rPr>
                  <a:t>changes may obsolete products and geopolitical </a:t>
                </a:r>
              </a:p>
              <a:p>
                <a:pPr marL="0" lvl="0" indent="0" algn="l">
                  <a:lnSpc>
                    <a:spcPts val="1302"/>
                  </a:lnSpc>
                  <a:spcBef>
                    <a:spcPct val="0"/>
                  </a:spcBef>
                </a:pPr>
                <a:r>
                  <a:rPr lang="en-US" sz="900" spc="93" dirty="0">
                    <a:solidFill>
                      <a:srgbClr val="404040"/>
                    </a:solidFill>
                    <a:latin typeface="DM Sans Light"/>
                  </a:rPr>
                  <a:t>issues could disrupt the supply chain</a:t>
                </a:r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9C387930-035F-7760-489F-04DC9B8C765D}"/>
                </a:ext>
              </a:extLst>
            </p:cNvPr>
            <p:cNvGrpSpPr/>
            <p:nvPr/>
          </p:nvGrpSpPr>
          <p:grpSpPr>
            <a:xfrm>
              <a:off x="756000" y="4637151"/>
              <a:ext cx="4187659" cy="1692688"/>
              <a:chOff x="756000" y="4637151"/>
              <a:chExt cx="4187659" cy="1692688"/>
            </a:xfrm>
          </p:grpSpPr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AA1064DF-22B4-6A3B-9F89-2FD9A91BE613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56000" y="4637151"/>
                <a:ext cx="731421" cy="731421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FEDE6D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2"/>
              <p:cNvSpPr txBox="1"/>
              <p:nvPr/>
            </p:nvSpPr>
            <p:spPr>
              <a:xfrm>
                <a:off x="1158340" y="4732158"/>
                <a:ext cx="672072" cy="55143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4340"/>
                  </a:lnSpc>
                </a:pPr>
                <a:r>
                  <a:rPr lang="en-US" sz="3600" spc="180" dirty="0">
                    <a:solidFill>
                      <a:srgbClr val="3D3D3D"/>
                    </a:solidFill>
                    <a:latin typeface="DM Sans Black" pitchFamily="2" charset="0"/>
                  </a:rPr>
                  <a:t>O</a:t>
                </a:r>
              </a:p>
            </p:txBody>
          </p:sp>
          <p:sp>
            <p:nvSpPr>
              <p:cNvPr id="23" name="TextBox 23"/>
              <p:cNvSpPr txBox="1"/>
              <p:nvPr/>
            </p:nvSpPr>
            <p:spPr>
              <a:xfrm>
                <a:off x="1547153" y="5037151"/>
                <a:ext cx="1685984" cy="16087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240"/>
                  </a:lnSpc>
                </a:pPr>
                <a:r>
                  <a:rPr lang="en-US" sz="1250" spc="62" dirty="0">
                    <a:solidFill>
                      <a:srgbClr val="3D3D3D"/>
                    </a:solidFill>
                    <a:latin typeface="DM Sans Black" pitchFamily="2" charset="0"/>
                  </a:rPr>
                  <a:t>pportunities</a:t>
                </a:r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1158340" y="5504998"/>
                <a:ext cx="3785319" cy="82484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302"/>
                  </a:lnSpc>
                </a:pPr>
                <a:r>
                  <a:rPr lang="en-US" sz="900" spc="93" dirty="0">
                    <a:solidFill>
                      <a:srgbClr val="404040"/>
                    </a:solidFill>
                    <a:latin typeface="DM Sans Light"/>
                  </a:rPr>
                  <a:t>Synergetic has opportunities to diversify </a:t>
                </a:r>
              </a:p>
              <a:p>
                <a:pPr>
                  <a:lnSpc>
                    <a:spcPts val="1302"/>
                  </a:lnSpc>
                </a:pPr>
                <a:r>
                  <a:rPr lang="en-US" sz="900" spc="93" dirty="0">
                    <a:solidFill>
                      <a:srgbClr val="404040"/>
                    </a:solidFill>
                    <a:latin typeface="DM Sans Light"/>
                  </a:rPr>
                  <a:t>product offerings, expand into emerging markets, and capitalize on industry trends. Strategic partnerships </a:t>
                </a:r>
              </a:p>
              <a:p>
                <a:pPr>
                  <a:lnSpc>
                    <a:spcPts val="1302"/>
                  </a:lnSpc>
                </a:pPr>
                <a:r>
                  <a:rPr lang="en-US" sz="900" spc="93" dirty="0">
                    <a:solidFill>
                      <a:srgbClr val="404040"/>
                    </a:solidFill>
                    <a:latin typeface="DM Sans Light"/>
                  </a:rPr>
                  <a:t>and digital transformation enhance operational </a:t>
                </a:r>
              </a:p>
              <a:p>
                <a:pPr marL="0" lvl="0" indent="0" algn="l">
                  <a:lnSpc>
                    <a:spcPts val="1302"/>
                  </a:lnSpc>
                  <a:spcBef>
                    <a:spcPct val="0"/>
                  </a:spcBef>
                </a:pPr>
                <a:r>
                  <a:rPr lang="en-US" sz="900" spc="93" dirty="0">
                    <a:solidFill>
                      <a:srgbClr val="404040"/>
                    </a:solidFill>
                    <a:latin typeface="DM Sans Light"/>
                  </a:rPr>
                  <a:t>efficiency and customer engagement</a:t>
                </a: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E9F39D2-20EB-6896-F77C-0A2F17BD4717}"/>
                </a:ext>
              </a:extLst>
            </p:cNvPr>
            <p:cNvGrpSpPr/>
            <p:nvPr/>
          </p:nvGrpSpPr>
          <p:grpSpPr>
            <a:xfrm>
              <a:off x="5748340" y="1783252"/>
              <a:ext cx="4187660" cy="1692689"/>
              <a:chOff x="5748340" y="1783252"/>
              <a:chExt cx="4187660" cy="1692689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207491F8-2AEC-54E6-C43F-DD4CF61D8E9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5748340" y="1783252"/>
                <a:ext cx="731421" cy="731421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76AFFA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6"/>
              <p:cNvSpPr txBox="1"/>
              <p:nvPr/>
            </p:nvSpPr>
            <p:spPr>
              <a:xfrm>
                <a:off x="6150681" y="1878260"/>
                <a:ext cx="672072" cy="55143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4340"/>
                  </a:lnSpc>
                </a:pPr>
                <a:r>
                  <a:rPr lang="en-US" sz="3600" spc="180" dirty="0">
                    <a:solidFill>
                      <a:srgbClr val="3D3D3D"/>
                    </a:solidFill>
                    <a:latin typeface="DM Sans Black" pitchFamily="2" charset="0"/>
                  </a:rPr>
                  <a:t>W</a:t>
                </a:r>
              </a:p>
            </p:txBody>
          </p:sp>
          <p:sp>
            <p:nvSpPr>
              <p:cNvPr id="17" name="TextBox 17"/>
              <p:cNvSpPr txBox="1"/>
              <p:nvPr/>
            </p:nvSpPr>
            <p:spPr>
              <a:xfrm>
                <a:off x="6628646" y="2183253"/>
                <a:ext cx="1613984" cy="16087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240"/>
                  </a:lnSpc>
                </a:pPr>
                <a:r>
                  <a:rPr lang="en-US" sz="1250" spc="62" dirty="0">
                    <a:solidFill>
                      <a:srgbClr val="3D3D3D"/>
                    </a:solidFill>
                    <a:latin typeface="DM Sans Black" pitchFamily="2" charset="0"/>
                  </a:rPr>
                  <a:t>eaknesses</a:t>
                </a:r>
              </a:p>
            </p:txBody>
          </p:sp>
          <p:sp>
            <p:nvSpPr>
              <p:cNvPr id="18" name="TextBox 18"/>
              <p:cNvSpPr txBox="1"/>
              <p:nvPr/>
            </p:nvSpPr>
            <p:spPr>
              <a:xfrm>
                <a:off x="6150681" y="2651100"/>
                <a:ext cx="3785319" cy="82484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302"/>
                  </a:lnSpc>
                </a:pPr>
                <a:r>
                  <a:rPr lang="en-US" sz="900" spc="93" dirty="0">
                    <a:solidFill>
                      <a:srgbClr val="404040"/>
                    </a:solidFill>
                    <a:latin typeface="DM Sans Light"/>
                  </a:rPr>
                  <a:t>However, Synergetic faces challenges such as </a:t>
                </a:r>
                <a:br>
                  <a:rPr lang="en-US" sz="900" spc="93" dirty="0">
                    <a:solidFill>
                      <a:srgbClr val="404040"/>
                    </a:solidFill>
                    <a:latin typeface="DM Sans Light"/>
                  </a:rPr>
                </a:br>
                <a:r>
                  <a:rPr lang="en-US" sz="900" spc="93" dirty="0">
                    <a:solidFill>
                      <a:srgbClr val="404040"/>
                    </a:solidFill>
                    <a:latin typeface="DM Sans Light"/>
                  </a:rPr>
                  <a:t>overreliance on a few key customers, susceptibility </a:t>
                </a:r>
              </a:p>
              <a:p>
                <a:pPr>
                  <a:lnSpc>
                    <a:spcPts val="1302"/>
                  </a:lnSpc>
                </a:pPr>
                <a:r>
                  <a:rPr lang="en-US" sz="900" spc="93" dirty="0">
                    <a:solidFill>
                      <a:srgbClr val="404040"/>
                    </a:solidFill>
                    <a:latin typeface="DM Sans Light"/>
                  </a:rPr>
                  <a:t>to market fluctuations, and potential scalability </a:t>
                </a:r>
              </a:p>
              <a:p>
                <a:pPr>
                  <a:lnSpc>
                    <a:spcPts val="1302"/>
                  </a:lnSpc>
                </a:pPr>
                <a:r>
                  <a:rPr lang="en-US" sz="900" spc="93" dirty="0">
                    <a:solidFill>
                      <a:srgbClr val="404040"/>
                    </a:solidFill>
                    <a:latin typeface="DM Sans Light"/>
                  </a:rPr>
                  <a:t>issues. Internal communication inefficiencies may </a:t>
                </a:r>
              </a:p>
              <a:p>
                <a:pPr marL="0" lvl="0" indent="0" algn="l">
                  <a:lnSpc>
                    <a:spcPts val="1302"/>
                  </a:lnSpc>
                  <a:spcBef>
                    <a:spcPct val="0"/>
                  </a:spcBef>
                </a:pPr>
                <a:r>
                  <a:rPr lang="en-US" sz="900" spc="93" dirty="0">
                    <a:solidFill>
                      <a:srgbClr val="404040"/>
                    </a:solidFill>
                    <a:latin typeface="DM Sans Light"/>
                  </a:rPr>
                  <a:t>hinder innovation and adaptability</a:t>
                </a: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C0A28753-78BC-4D7E-599E-85BB692C6C2F}"/>
                </a:ext>
              </a:extLst>
            </p:cNvPr>
            <p:cNvGrpSpPr/>
            <p:nvPr/>
          </p:nvGrpSpPr>
          <p:grpSpPr>
            <a:xfrm>
              <a:off x="756000" y="1783252"/>
              <a:ext cx="4187659" cy="1692689"/>
              <a:chOff x="756000" y="1783252"/>
              <a:chExt cx="4187659" cy="1692689"/>
            </a:xfrm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8617C00A-2A50-1B50-0711-A564AFEA4C27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56000" y="1783252"/>
                <a:ext cx="731421" cy="731421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FEDE6D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3"/>
              <p:cNvSpPr txBox="1"/>
              <p:nvPr/>
            </p:nvSpPr>
            <p:spPr>
              <a:xfrm>
                <a:off x="1158340" y="1878260"/>
                <a:ext cx="672072" cy="55143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4340"/>
                  </a:lnSpc>
                </a:pPr>
                <a:r>
                  <a:rPr lang="en-US" sz="3600" spc="180" dirty="0">
                    <a:solidFill>
                      <a:srgbClr val="3D3D3D"/>
                    </a:solidFill>
                    <a:latin typeface="DM Sans Black" pitchFamily="2" charset="0"/>
                  </a:rPr>
                  <a:t>S</a:t>
                </a:r>
              </a:p>
            </p:txBody>
          </p:sp>
          <p:sp>
            <p:nvSpPr>
              <p:cNvPr id="14" name="TextBox 14"/>
              <p:cNvSpPr txBox="1"/>
              <p:nvPr/>
            </p:nvSpPr>
            <p:spPr>
              <a:xfrm>
                <a:off x="1487421" y="2183253"/>
                <a:ext cx="1685984" cy="16087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240"/>
                  </a:lnSpc>
                </a:pPr>
                <a:r>
                  <a:rPr lang="en-US" sz="1250" spc="62" dirty="0">
                    <a:solidFill>
                      <a:srgbClr val="3D3D3D"/>
                    </a:solidFill>
                    <a:latin typeface="DM Sans Black" pitchFamily="2" charset="0"/>
                  </a:rPr>
                  <a:t>trengths</a:t>
                </a:r>
              </a:p>
            </p:txBody>
          </p:sp>
          <p:sp>
            <p:nvSpPr>
              <p:cNvPr id="15" name="TextBox 15"/>
              <p:cNvSpPr txBox="1"/>
              <p:nvPr/>
            </p:nvSpPr>
            <p:spPr>
              <a:xfrm>
                <a:off x="1158340" y="2651100"/>
                <a:ext cx="3785319" cy="82484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302"/>
                  </a:lnSpc>
                </a:pPr>
                <a:r>
                  <a:rPr lang="en-US" sz="900" spc="93" dirty="0">
                    <a:solidFill>
                      <a:srgbClr val="404040"/>
                    </a:solidFill>
                    <a:latin typeface="DM Sans Light"/>
                  </a:rPr>
                  <a:t>Synergetic boasts a diversified product portfolio, </a:t>
                </a:r>
                <a:br>
                  <a:rPr lang="en-US" sz="900" spc="93" dirty="0">
                    <a:solidFill>
                      <a:srgbClr val="404040"/>
                    </a:solidFill>
                    <a:latin typeface="DM Sans Light"/>
                  </a:rPr>
                </a:br>
                <a:r>
                  <a:rPr lang="en-US" sz="900" spc="93" dirty="0">
                    <a:solidFill>
                      <a:srgbClr val="404040"/>
                    </a:solidFill>
                    <a:latin typeface="DM Sans Light"/>
                  </a:rPr>
                  <a:t>cutting-edge technology, a talented workforce, </a:t>
                </a:r>
              </a:p>
              <a:p>
                <a:pPr>
                  <a:lnSpc>
                    <a:spcPts val="1302"/>
                  </a:lnSpc>
                </a:pPr>
                <a:r>
                  <a:rPr lang="en-US" sz="900" spc="93" dirty="0">
                    <a:solidFill>
                      <a:srgbClr val="404040"/>
                    </a:solidFill>
                    <a:latin typeface="DM Sans Light"/>
                  </a:rPr>
                  <a:t>and a formidable market presence. Its efficient </a:t>
                </a:r>
              </a:p>
              <a:p>
                <a:pPr>
                  <a:lnSpc>
                    <a:spcPts val="1302"/>
                  </a:lnSpc>
                </a:pPr>
                <a:r>
                  <a:rPr lang="en-US" sz="900" spc="93" dirty="0">
                    <a:solidFill>
                      <a:srgbClr val="404040"/>
                    </a:solidFill>
                    <a:latin typeface="DM Sans Light"/>
                  </a:rPr>
                  <a:t>supply chain and solid financial performance </a:t>
                </a:r>
              </a:p>
              <a:p>
                <a:pPr>
                  <a:lnSpc>
                    <a:spcPts val="1302"/>
                  </a:lnSpc>
                </a:pPr>
                <a:r>
                  <a:rPr lang="en-US" sz="900" spc="93" dirty="0">
                    <a:solidFill>
                      <a:srgbClr val="404040"/>
                    </a:solidFill>
                    <a:latin typeface="DM Sans Light"/>
                  </a:rPr>
                  <a:t>contribute to its sustained competitive advantage</a:t>
                </a:r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6A205C81-ADD3-AC98-7350-84E337E24E94}"/>
                </a:ext>
              </a:extLst>
            </p:cNvPr>
            <p:cNvGrpSpPr/>
            <p:nvPr/>
          </p:nvGrpSpPr>
          <p:grpSpPr>
            <a:xfrm>
              <a:off x="756000" y="664662"/>
              <a:ext cx="9180000" cy="561240"/>
              <a:chOff x="756000" y="664662"/>
              <a:chExt cx="9180000" cy="561240"/>
            </a:xfrm>
          </p:grpSpPr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C2C73950-1655-EC49-5D58-3726633FD279}"/>
                  </a:ext>
                </a:extLst>
              </p:cNvPr>
              <p:cNvSpPr>
                <a:spLocks/>
              </p:cNvSpPr>
              <p:nvPr/>
            </p:nvSpPr>
            <p:spPr>
              <a:xfrm flipH="1">
                <a:off x="9344972" y="664662"/>
                <a:ext cx="355549" cy="35554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FEDE6D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756000" y="701126"/>
                <a:ext cx="3627255" cy="48863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4036"/>
                  </a:lnSpc>
                  <a:spcBef>
                    <a:spcPct val="0"/>
                  </a:spcBef>
                </a:pPr>
                <a:r>
                  <a:rPr lang="en-US" sz="2900" b="1" dirty="0">
                    <a:solidFill>
                      <a:srgbClr val="3D3D3D"/>
                    </a:solidFill>
                    <a:latin typeface="DM Sans" pitchFamily="2" charset="0"/>
                  </a:rPr>
                  <a:t>SWOT MATRIX</a:t>
                </a:r>
              </a:p>
            </p:txBody>
          </p:sp>
          <p:sp>
            <p:nvSpPr>
              <p:cNvPr id="12" name="TextBox 12"/>
              <p:cNvSpPr txBox="1"/>
              <p:nvPr/>
            </p:nvSpPr>
            <p:spPr>
              <a:xfrm>
                <a:off x="8847898" y="1034392"/>
                <a:ext cx="1088102" cy="19151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519"/>
                  </a:lnSpc>
                </a:pPr>
                <a:r>
                  <a:rPr lang="en-US" sz="1100" spc="157" dirty="0">
                    <a:solidFill>
                      <a:srgbClr val="3D3D3D"/>
                    </a:solidFill>
                    <a:latin typeface="DM Sans Light"/>
                  </a:rPr>
                  <a:t>Synergetic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9A5BCC85-4297-2BA1-4C8E-8AD45BD7812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9083377" y="664662"/>
                <a:ext cx="355549" cy="35554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76AFFA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57600"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mplateLAB"/>
            <p:cNvSpPr/>
            <p:nvPr/>
          </p:nvSpPr>
          <p:spPr>
            <a:xfrm>
              <a:off x="756000" y="6871639"/>
              <a:ext cx="680446" cy="112274"/>
            </a:xfrm>
            <a:custGeom>
              <a:avLst/>
              <a:gdLst/>
              <a:ahLst/>
              <a:cxnLst/>
              <a:rect l="l" t="t" r="r" b="b"/>
              <a:pathLst>
                <a:path w="680446" h="112274">
                  <a:moveTo>
                    <a:pt x="0" y="0"/>
                  </a:moveTo>
                  <a:lnTo>
                    <a:pt x="680446" y="0"/>
                  </a:lnTo>
                  <a:lnTo>
                    <a:pt x="680446" y="112273"/>
                  </a:lnTo>
                  <a:lnTo>
                    <a:pt x="0" y="1122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IGHTSLIDE_SLIDE_COLLAPSED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139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DM Sans Light</vt:lpstr>
      <vt:lpstr>DM Sans</vt:lpstr>
      <vt:lpstr>Arial</vt:lpstr>
      <vt:lpstr>DM Sans Black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SWOT Analysis Templates (Landscape)</dc:title>
  <dc:creator>Hoang Anh</dc:creator>
  <cp:lastModifiedBy>Hoang Anh</cp:lastModifiedBy>
  <cp:revision>27</cp:revision>
  <dcterms:created xsi:type="dcterms:W3CDTF">2006-08-16T00:00:00Z</dcterms:created>
  <dcterms:modified xsi:type="dcterms:W3CDTF">2024-01-27T07:16:19Z</dcterms:modified>
  <dc:identifier>DAF66AsoOy8</dc:identifier>
</cp:coreProperties>
</file>