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7556500" cy="10693400"/>
  <p:notesSz cx="6858000" cy="9144000"/>
  <p:embeddedFontLst>
    <p:embeddedFont>
      <p:font typeface="Open Sauce Bold" panose="020B0604020202020204" charset="0"/>
      <p:regular r:id="rId3"/>
    </p:embeddedFont>
    <p:embeddedFont>
      <p:font typeface="Plus Jakarta Sans" pitchFamily="2" charset="0"/>
      <p:regular r:id="rId4"/>
      <p:bold r:id="rId5"/>
      <p:italic r:id="rId6"/>
      <p:boldItalic r:id="rId7"/>
    </p:embeddedFont>
    <p:embeddedFont>
      <p:font typeface="Plus Jakarta Sans ExtraBold" pitchFamily="2" charset="0"/>
      <p:bold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71" autoAdjust="0"/>
    <p:restoredTop sz="0" autoAdjust="0"/>
  </p:normalViewPr>
  <p:slideViewPr>
    <p:cSldViewPr>
      <p:cViewPr varScale="1">
        <p:scale>
          <a:sx n="68" d="100"/>
          <a:sy n="68" d="100"/>
        </p:scale>
        <p:origin x="223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viewProps" Target="viewProps.xml"/><Relationship Id="rId5" Type="http://schemas.openxmlformats.org/officeDocument/2006/relationships/font" Target="fonts/font3.fntdata"/><Relationship Id="rId10" Type="http://schemas.openxmlformats.org/officeDocument/2006/relationships/presProps" Target="presProps.xml"/><Relationship Id="rId4" Type="http://schemas.openxmlformats.org/officeDocument/2006/relationships/font" Target="fonts/font2.fntdata"/><Relationship Id="rId9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6">
            <a:extLst>
              <a:ext uri="{FF2B5EF4-FFF2-40B4-BE49-F238E27FC236}">
                <a16:creationId xmlns:a16="http://schemas.microsoft.com/office/drawing/2014/main" id="{2015FF85-A5B0-AC61-C92D-4B93BFA7A5BF}"/>
              </a:ext>
            </a:extLst>
          </p:cNvPr>
          <p:cNvGrpSpPr/>
          <p:nvPr/>
        </p:nvGrpSpPr>
        <p:grpSpPr>
          <a:xfrm>
            <a:off x="-1750" y="681030"/>
            <a:ext cx="7560000" cy="9557744"/>
            <a:chOff x="-1750" y="681030"/>
            <a:chExt cx="7560000" cy="955774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F8E2651-2D90-D6AD-43AE-35372973BDEA}"/>
                </a:ext>
              </a:extLst>
            </p:cNvPr>
            <p:cNvGrpSpPr/>
            <p:nvPr/>
          </p:nvGrpSpPr>
          <p:grpSpPr>
            <a:xfrm>
              <a:off x="-1750" y="1804753"/>
              <a:ext cx="7560000" cy="8130456"/>
              <a:chOff x="9428" y="1804753"/>
              <a:chExt cx="7560000" cy="8130456"/>
            </a:xfrm>
          </p:grpSpPr>
          <p:sp>
            <p:nvSpPr>
              <p:cNvPr id="27" name="Freeform 27"/>
              <p:cNvSpPr/>
              <p:nvPr/>
            </p:nvSpPr>
            <p:spPr>
              <a:xfrm rot="5400000">
                <a:off x="1255211" y="558970"/>
                <a:ext cx="1288434" cy="3780000"/>
              </a:xfrm>
              <a:custGeom>
                <a:avLst/>
                <a:gdLst/>
                <a:ahLst/>
                <a:cxnLst/>
                <a:rect l="l" t="t" r="r" b="b"/>
                <a:pathLst>
                  <a:path w="461746" h="1354667">
                    <a:moveTo>
                      <a:pt x="203200" y="0"/>
                    </a:moveTo>
                    <a:lnTo>
                      <a:pt x="258546" y="0"/>
                    </a:lnTo>
                    <a:lnTo>
                      <a:pt x="461746" y="1354667"/>
                    </a:lnTo>
                    <a:lnTo>
                      <a:pt x="0" y="1354667"/>
                    </a:lnTo>
                    <a:lnTo>
                      <a:pt x="2032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FAFF">
                      <a:alpha val="100000"/>
                    </a:srgbClr>
                  </a:gs>
                  <a:gs pos="100000">
                    <a:srgbClr val="FFFFFF">
                      <a:alpha val="100000"/>
                    </a:srgbClr>
                  </a:gs>
                </a:gsLst>
                <a:lin ang="5400000"/>
              </a:gra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" name="Freeform 6"/>
              <p:cNvSpPr/>
              <p:nvPr/>
            </p:nvSpPr>
            <p:spPr>
              <a:xfrm rot="16200000">
                <a:off x="5035211" y="2839644"/>
                <a:ext cx="1288434" cy="3780000"/>
              </a:xfrm>
              <a:custGeom>
                <a:avLst/>
                <a:gdLst/>
                <a:ahLst/>
                <a:cxnLst/>
                <a:rect l="l" t="t" r="r" b="b"/>
                <a:pathLst>
                  <a:path w="461746" h="1354667">
                    <a:moveTo>
                      <a:pt x="203200" y="0"/>
                    </a:moveTo>
                    <a:lnTo>
                      <a:pt x="258546" y="0"/>
                    </a:lnTo>
                    <a:lnTo>
                      <a:pt x="461746" y="1354667"/>
                    </a:lnTo>
                    <a:lnTo>
                      <a:pt x="0" y="1354667"/>
                    </a:lnTo>
                    <a:lnTo>
                      <a:pt x="2032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FAFF">
                      <a:alpha val="100000"/>
                    </a:srgbClr>
                  </a:gs>
                  <a:gs pos="100000">
                    <a:srgbClr val="FFFFFF">
                      <a:alpha val="100000"/>
                    </a:srgbClr>
                  </a:gs>
                </a:gsLst>
                <a:lin ang="5400000"/>
              </a:gra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" name="Freeform 9"/>
              <p:cNvSpPr/>
              <p:nvPr/>
            </p:nvSpPr>
            <p:spPr>
              <a:xfrm rot="16200000">
                <a:off x="5035211" y="7400992"/>
                <a:ext cx="1288434" cy="3780000"/>
              </a:xfrm>
              <a:custGeom>
                <a:avLst/>
                <a:gdLst/>
                <a:ahLst/>
                <a:cxnLst/>
                <a:rect l="l" t="t" r="r" b="b"/>
                <a:pathLst>
                  <a:path w="461746" h="1354667">
                    <a:moveTo>
                      <a:pt x="203200" y="0"/>
                    </a:moveTo>
                    <a:lnTo>
                      <a:pt x="258546" y="0"/>
                    </a:lnTo>
                    <a:lnTo>
                      <a:pt x="461746" y="1354667"/>
                    </a:lnTo>
                    <a:lnTo>
                      <a:pt x="0" y="1354667"/>
                    </a:lnTo>
                    <a:lnTo>
                      <a:pt x="2032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FAFF">
                      <a:alpha val="100000"/>
                    </a:srgbClr>
                  </a:gs>
                  <a:gs pos="100000">
                    <a:srgbClr val="FFFFFF">
                      <a:alpha val="100000"/>
                    </a:srgbClr>
                  </a:gs>
                </a:gsLst>
                <a:lin ang="5400000"/>
              </a:gra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" name="Freeform 30"/>
              <p:cNvSpPr/>
              <p:nvPr/>
            </p:nvSpPr>
            <p:spPr>
              <a:xfrm rot="5400000">
                <a:off x="1255211" y="5120318"/>
                <a:ext cx="1288434" cy="3780000"/>
              </a:xfrm>
              <a:custGeom>
                <a:avLst/>
                <a:gdLst/>
                <a:ahLst/>
                <a:cxnLst/>
                <a:rect l="l" t="t" r="r" b="b"/>
                <a:pathLst>
                  <a:path w="461746" h="1354667">
                    <a:moveTo>
                      <a:pt x="203200" y="0"/>
                    </a:moveTo>
                    <a:lnTo>
                      <a:pt x="258546" y="0"/>
                    </a:lnTo>
                    <a:lnTo>
                      <a:pt x="461746" y="1354667"/>
                    </a:lnTo>
                    <a:lnTo>
                      <a:pt x="0" y="1354667"/>
                    </a:lnTo>
                    <a:lnTo>
                      <a:pt x="2032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FAFF">
                      <a:alpha val="100000"/>
                    </a:srgbClr>
                  </a:gs>
                  <a:gs pos="100000">
                    <a:srgbClr val="FFFFFF">
                      <a:alpha val="100000"/>
                    </a:srgbClr>
                  </a:gs>
                </a:gsLst>
                <a:lin ang="5400000"/>
              </a:gra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664CE72A-5FFA-243C-398A-E9A53B2C7897}"/>
                </a:ext>
              </a:extLst>
            </p:cNvPr>
            <p:cNvGrpSpPr/>
            <p:nvPr/>
          </p:nvGrpSpPr>
          <p:grpSpPr>
            <a:xfrm>
              <a:off x="3780000" y="3207487"/>
              <a:ext cx="0" cy="5324988"/>
              <a:chOff x="3780000" y="3207487"/>
              <a:chExt cx="0" cy="5324988"/>
            </a:xfrm>
          </p:grpSpPr>
          <p:sp>
            <p:nvSpPr>
              <p:cNvPr id="2" name="AutoShape 2"/>
              <p:cNvSpPr/>
              <p:nvPr/>
            </p:nvSpPr>
            <p:spPr>
              <a:xfrm>
                <a:off x="3780000" y="3207487"/>
                <a:ext cx="0" cy="763640"/>
              </a:xfrm>
              <a:prstGeom prst="line">
                <a:avLst/>
              </a:prstGeom>
              <a:ln w="9525" cap="flat">
                <a:solidFill>
                  <a:srgbClr val="0097B2">
                    <a:alpha val="69804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" name="AutoShape 3"/>
              <p:cNvSpPr/>
              <p:nvPr/>
            </p:nvSpPr>
            <p:spPr>
              <a:xfrm>
                <a:off x="3780000" y="5488161"/>
                <a:ext cx="0" cy="763640"/>
              </a:xfrm>
              <a:prstGeom prst="line">
                <a:avLst/>
              </a:prstGeom>
              <a:ln w="9525" cap="flat">
                <a:solidFill>
                  <a:srgbClr val="0097B2">
                    <a:alpha val="69804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" name="AutoShape 4"/>
              <p:cNvSpPr/>
              <p:nvPr/>
            </p:nvSpPr>
            <p:spPr>
              <a:xfrm>
                <a:off x="3780000" y="7768835"/>
                <a:ext cx="0" cy="763640"/>
              </a:xfrm>
              <a:prstGeom prst="line">
                <a:avLst/>
              </a:prstGeom>
              <a:ln w="9525" cap="flat">
                <a:solidFill>
                  <a:srgbClr val="0097B2">
                    <a:alpha val="69804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E4022AA7-BA7A-7475-36A1-72EAFA0961BB}"/>
                </a:ext>
              </a:extLst>
            </p:cNvPr>
            <p:cNvGrpSpPr/>
            <p:nvPr/>
          </p:nvGrpSpPr>
          <p:grpSpPr>
            <a:xfrm>
              <a:off x="756000" y="8645984"/>
              <a:ext cx="3669008" cy="1290016"/>
              <a:chOff x="756000" y="8645984"/>
              <a:chExt cx="3669008" cy="1290016"/>
            </a:xfrm>
          </p:grpSpPr>
          <p:sp>
            <p:nvSpPr>
              <p:cNvPr id="18" name="AutoShape 18"/>
              <p:cNvSpPr/>
              <p:nvPr/>
            </p:nvSpPr>
            <p:spPr>
              <a:xfrm>
                <a:off x="2574120" y="8987648"/>
                <a:ext cx="1215308" cy="0"/>
              </a:xfrm>
              <a:prstGeom prst="line">
                <a:avLst/>
              </a:prstGeom>
              <a:ln w="9525" cap="flat">
                <a:solidFill>
                  <a:srgbClr val="0097B2"/>
                </a:solidFill>
                <a:prstDash val="solid"/>
                <a:headEnd type="oval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9" name="TextBox 49"/>
              <p:cNvSpPr txBox="1"/>
              <p:nvPr/>
            </p:nvSpPr>
            <p:spPr>
              <a:xfrm>
                <a:off x="756000" y="9110784"/>
                <a:ext cx="1733755" cy="44513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910"/>
                  </a:lnSpc>
                  <a:spcBef>
                    <a:spcPct val="0"/>
                  </a:spcBef>
                </a:pPr>
                <a:r>
                  <a:rPr lang="en-US" sz="700" dirty="0">
                    <a:solidFill>
                      <a:srgbClr val="525252"/>
                    </a:solidFill>
                    <a:latin typeface="Plus Jakarta Sans"/>
                  </a:rPr>
                  <a:t> Intense market competition, economic downturns, and regulatory uncertainties may jeopardize the project's stability and hinder its long-term viability</a:t>
                </a:r>
              </a:p>
            </p:txBody>
          </p:sp>
          <p:sp>
            <p:nvSpPr>
              <p:cNvPr id="50" name="TextBox 50"/>
              <p:cNvSpPr txBox="1"/>
              <p:nvPr/>
            </p:nvSpPr>
            <p:spPr>
              <a:xfrm>
                <a:off x="756000" y="8905413"/>
                <a:ext cx="1733755" cy="16446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430"/>
                  </a:lnSpc>
                  <a:spcBef>
                    <a:spcPct val="0"/>
                  </a:spcBef>
                </a:pPr>
                <a:r>
                  <a:rPr lang="en-US" sz="1100" b="1" u="none" strike="noStrike" dirty="0">
                    <a:solidFill>
                      <a:srgbClr val="0097B2"/>
                    </a:solidFill>
                    <a:latin typeface="Plus Jakarta Sans" pitchFamily="2" charset="0"/>
                  </a:rPr>
                  <a:t>Threats</a:t>
                </a:r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FF770887-59A6-0001-F0A2-0888E547C9A1}"/>
                  </a:ext>
                </a:extLst>
              </p:cNvPr>
              <p:cNvGrpSpPr/>
              <p:nvPr/>
            </p:nvGrpSpPr>
            <p:grpSpPr>
              <a:xfrm>
                <a:off x="3134992" y="8645984"/>
                <a:ext cx="1290016" cy="1290016"/>
                <a:chOff x="3134993" y="8645984"/>
                <a:chExt cx="1290016" cy="1290016"/>
              </a:xfrm>
            </p:grpSpPr>
            <p:sp>
              <p:nvSpPr>
                <p:cNvPr id="23" name="Freeform 23"/>
                <p:cNvSpPr/>
                <p:nvPr/>
              </p:nvSpPr>
              <p:spPr>
                <a:xfrm>
                  <a:off x="3134993" y="8645984"/>
                  <a:ext cx="1290016" cy="1290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2800">
                      <a:moveTo>
                        <a:pt x="406400" y="0"/>
                      </a:moveTo>
                      <a:cubicBezTo>
                        <a:pt x="181951" y="0"/>
                        <a:pt x="0" y="181951"/>
                        <a:pt x="0" y="406400"/>
                      </a:cubicBezTo>
                      <a:cubicBezTo>
                        <a:pt x="0" y="630849"/>
                        <a:pt x="181951" y="812800"/>
                        <a:pt x="406400" y="812800"/>
                      </a:cubicBezTo>
                      <a:cubicBezTo>
                        <a:pt x="630849" y="812800"/>
                        <a:pt x="812800" y="630849"/>
                        <a:pt x="812800" y="406400"/>
                      </a:cubicBezTo>
                      <a:cubicBezTo>
                        <a:pt x="812800" y="181951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0097B2">
                    <a:alpha val="49804"/>
                  </a:srgbClr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20"/>
                <p:cNvSpPr/>
                <p:nvPr/>
              </p:nvSpPr>
              <p:spPr>
                <a:xfrm>
                  <a:off x="3213066" y="8724057"/>
                  <a:ext cx="1133869" cy="11338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2800">
                      <a:moveTo>
                        <a:pt x="406400" y="0"/>
                      </a:moveTo>
                      <a:cubicBezTo>
                        <a:pt x="181951" y="0"/>
                        <a:pt x="0" y="181951"/>
                        <a:pt x="0" y="406400"/>
                      </a:cubicBezTo>
                      <a:cubicBezTo>
                        <a:pt x="0" y="630849"/>
                        <a:pt x="181951" y="812800"/>
                        <a:pt x="406400" y="812800"/>
                      </a:cubicBezTo>
                      <a:cubicBezTo>
                        <a:pt x="630849" y="812800"/>
                        <a:pt x="812800" y="630849"/>
                        <a:pt x="812800" y="406400"/>
                      </a:cubicBezTo>
                      <a:cubicBezTo>
                        <a:pt x="812800" y="181951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0097B2"/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1" name="TextBox 51"/>
                <p:cNvSpPr txBox="1"/>
                <p:nvPr/>
              </p:nvSpPr>
              <p:spPr>
                <a:xfrm>
                  <a:off x="3213066" y="8996039"/>
                  <a:ext cx="1133869" cy="58990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4559"/>
                    </a:lnSpc>
                  </a:pPr>
                  <a:r>
                    <a:rPr lang="en-US" sz="3999" dirty="0">
                      <a:solidFill>
                        <a:srgbClr val="FFFFFF"/>
                      </a:solidFill>
                      <a:latin typeface="Plus Jakarta Sans ExtraBold" pitchFamily="2" charset="0"/>
                    </a:rPr>
                    <a:t>T</a:t>
                  </a:r>
                </a:p>
              </p:txBody>
            </p:sp>
          </p:grp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B36D0236-695E-5855-D6C9-8D5CBDF17601}"/>
                </a:ext>
              </a:extLst>
            </p:cNvPr>
            <p:cNvGrpSpPr/>
            <p:nvPr/>
          </p:nvGrpSpPr>
          <p:grpSpPr>
            <a:xfrm>
              <a:off x="3021154" y="6365310"/>
              <a:ext cx="3782846" cy="1290016"/>
              <a:chOff x="3021154" y="6365310"/>
              <a:chExt cx="3782846" cy="1290016"/>
            </a:xfrm>
          </p:grpSpPr>
          <p:sp>
            <p:nvSpPr>
              <p:cNvPr id="38" name="AutoShape 38"/>
              <p:cNvSpPr/>
              <p:nvPr/>
            </p:nvSpPr>
            <p:spPr>
              <a:xfrm flipV="1">
                <a:off x="3780000" y="6754294"/>
                <a:ext cx="1205880" cy="0"/>
              </a:xfrm>
              <a:prstGeom prst="line">
                <a:avLst/>
              </a:prstGeom>
              <a:ln w="9525" cap="flat">
                <a:solidFill>
                  <a:srgbClr val="0097B2"/>
                </a:solidFill>
                <a:prstDash val="solid"/>
                <a:headEnd type="none" w="sm" len="sm"/>
                <a:tailEnd type="oval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6" name="TextBox 56"/>
              <p:cNvSpPr txBox="1"/>
              <p:nvPr/>
            </p:nvSpPr>
            <p:spPr>
              <a:xfrm>
                <a:off x="5070245" y="6885672"/>
                <a:ext cx="1733755" cy="44513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910"/>
                  </a:lnSpc>
                </a:pPr>
                <a:r>
                  <a:rPr lang="en-US" sz="700" dirty="0">
                    <a:solidFill>
                      <a:srgbClr val="525252"/>
                    </a:solidFill>
                    <a:latin typeface="Plus Jakarta Sans"/>
                  </a:rPr>
                  <a:t>Emerging market trends, strategic partnerships, and technological advancements create avenues </a:t>
                </a:r>
              </a:p>
              <a:p>
                <a:pPr marL="0" lvl="0" indent="0">
                  <a:lnSpc>
                    <a:spcPts val="910"/>
                  </a:lnSpc>
                  <a:spcBef>
                    <a:spcPct val="0"/>
                  </a:spcBef>
                </a:pPr>
                <a:r>
                  <a:rPr lang="en-US" sz="700" dirty="0">
                    <a:solidFill>
                      <a:srgbClr val="525252"/>
                    </a:solidFill>
                    <a:latin typeface="Plus Jakarta Sans"/>
                  </a:rPr>
                  <a:t>for the project to expand its reach</a:t>
                </a:r>
              </a:p>
            </p:txBody>
          </p:sp>
          <p:sp>
            <p:nvSpPr>
              <p:cNvPr id="57" name="TextBox 57"/>
              <p:cNvSpPr txBox="1"/>
              <p:nvPr/>
            </p:nvSpPr>
            <p:spPr>
              <a:xfrm>
                <a:off x="5070245" y="6670777"/>
                <a:ext cx="1733755" cy="16703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>
                  <a:lnSpc>
                    <a:spcPts val="1430"/>
                  </a:lnSpc>
                  <a:spcBef>
                    <a:spcPct val="0"/>
                  </a:spcBef>
                </a:pPr>
                <a:r>
                  <a:rPr lang="en-US" sz="1100" b="1" dirty="0">
                    <a:solidFill>
                      <a:srgbClr val="0097B2"/>
                    </a:solidFill>
                    <a:latin typeface="Open Sauce Bold"/>
                  </a:rPr>
                  <a:t>Opportunities</a:t>
                </a:r>
              </a:p>
            </p:txBody>
          </p: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26A1FF59-B839-D11D-DD5C-C5AC06223769}"/>
                  </a:ext>
                </a:extLst>
              </p:cNvPr>
              <p:cNvGrpSpPr/>
              <p:nvPr/>
            </p:nvGrpSpPr>
            <p:grpSpPr>
              <a:xfrm>
                <a:off x="3021154" y="6365310"/>
                <a:ext cx="1517692" cy="1290016"/>
                <a:chOff x="3021154" y="6365310"/>
                <a:chExt cx="1517692" cy="1290016"/>
              </a:xfrm>
            </p:grpSpPr>
            <p:sp>
              <p:nvSpPr>
                <p:cNvPr id="43" name="Freeform 43"/>
                <p:cNvSpPr/>
                <p:nvPr/>
              </p:nvSpPr>
              <p:spPr>
                <a:xfrm>
                  <a:off x="3134992" y="6365310"/>
                  <a:ext cx="1290016" cy="1290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2800">
                      <a:moveTo>
                        <a:pt x="406400" y="0"/>
                      </a:moveTo>
                      <a:cubicBezTo>
                        <a:pt x="181951" y="0"/>
                        <a:pt x="0" y="181951"/>
                        <a:pt x="0" y="406400"/>
                      </a:cubicBezTo>
                      <a:cubicBezTo>
                        <a:pt x="0" y="630849"/>
                        <a:pt x="181951" y="812800"/>
                        <a:pt x="406400" y="812800"/>
                      </a:cubicBezTo>
                      <a:cubicBezTo>
                        <a:pt x="630849" y="812800"/>
                        <a:pt x="812800" y="630849"/>
                        <a:pt x="812800" y="406400"/>
                      </a:cubicBezTo>
                      <a:cubicBezTo>
                        <a:pt x="812800" y="181951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0097B2">
                    <a:alpha val="49804"/>
                  </a:srgbClr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40"/>
                <p:cNvSpPr/>
                <p:nvPr/>
              </p:nvSpPr>
              <p:spPr>
                <a:xfrm>
                  <a:off x="3213066" y="6443383"/>
                  <a:ext cx="1133869" cy="11338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2800">
                      <a:moveTo>
                        <a:pt x="406400" y="0"/>
                      </a:moveTo>
                      <a:cubicBezTo>
                        <a:pt x="181951" y="0"/>
                        <a:pt x="0" y="181951"/>
                        <a:pt x="0" y="406400"/>
                      </a:cubicBezTo>
                      <a:cubicBezTo>
                        <a:pt x="0" y="630849"/>
                        <a:pt x="181951" y="812800"/>
                        <a:pt x="406400" y="812800"/>
                      </a:cubicBezTo>
                      <a:cubicBezTo>
                        <a:pt x="630849" y="812800"/>
                        <a:pt x="812800" y="630849"/>
                        <a:pt x="812800" y="406400"/>
                      </a:cubicBezTo>
                      <a:cubicBezTo>
                        <a:pt x="812800" y="181951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0097B2"/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8" name="TextBox 58"/>
                <p:cNvSpPr txBox="1"/>
                <p:nvPr/>
              </p:nvSpPr>
              <p:spPr>
                <a:xfrm>
                  <a:off x="3021154" y="6715365"/>
                  <a:ext cx="1517692" cy="58990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4559"/>
                    </a:lnSpc>
                  </a:pPr>
                  <a:r>
                    <a:rPr lang="en-US" sz="3999" dirty="0">
                      <a:solidFill>
                        <a:srgbClr val="FFFFFF"/>
                      </a:solidFill>
                      <a:latin typeface="Plus Jakarta Sans ExtraBold" pitchFamily="2" charset="0"/>
                    </a:rPr>
                    <a:t>O</a:t>
                  </a:r>
                </a:p>
              </p:txBody>
            </p:sp>
          </p:grp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D5046909-6677-7E9C-386A-F6344B59EF8E}"/>
                </a:ext>
              </a:extLst>
            </p:cNvPr>
            <p:cNvGrpSpPr/>
            <p:nvPr/>
          </p:nvGrpSpPr>
          <p:grpSpPr>
            <a:xfrm>
              <a:off x="756000" y="4084636"/>
              <a:ext cx="3782846" cy="1290016"/>
              <a:chOff x="756000" y="4084636"/>
              <a:chExt cx="3782846" cy="1290016"/>
            </a:xfrm>
          </p:grpSpPr>
          <p:sp>
            <p:nvSpPr>
              <p:cNvPr id="11" name="AutoShape 11"/>
              <p:cNvSpPr/>
              <p:nvPr/>
            </p:nvSpPr>
            <p:spPr>
              <a:xfrm>
                <a:off x="2574120" y="4484243"/>
                <a:ext cx="1205880" cy="0"/>
              </a:xfrm>
              <a:prstGeom prst="line">
                <a:avLst/>
              </a:prstGeom>
              <a:ln w="9525" cap="flat">
                <a:solidFill>
                  <a:srgbClr val="0097B2"/>
                </a:solidFill>
                <a:prstDash val="solid"/>
                <a:headEnd type="oval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6" name="TextBox 46"/>
              <p:cNvSpPr txBox="1"/>
              <p:nvPr/>
            </p:nvSpPr>
            <p:spPr>
              <a:xfrm>
                <a:off x="756000" y="4607380"/>
                <a:ext cx="1733755" cy="44275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910"/>
                  </a:lnSpc>
                </a:pPr>
                <a:r>
                  <a:rPr lang="en-US" sz="700" dirty="0">
                    <a:solidFill>
                      <a:srgbClr val="525252"/>
                    </a:solidFill>
                    <a:latin typeface="Plus Jakarta Sans"/>
                  </a:rPr>
                  <a:t>Limited market awareness, </a:t>
                </a:r>
              </a:p>
              <a:p>
                <a:pPr marL="0" lvl="0" indent="0" algn="r">
                  <a:lnSpc>
                    <a:spcPts val="910"/>
                  </a:lnSpc>
                  <a:spcBef>
                    <a:spcPct val="0"/>
                  </a:spcBef>
                </a:pPr>
                <a:r>
                  <a:rPr lang="en-US" sz="700" dirty="0">
                    <a:solidFill>
                      <a:srgbClr val="525252"/>
                    </a:solidFill>
                    <a:latin typeface="Plus Jakarta Sans"/>
                  </a:rPr>
                  <a:t>dependency on a single supplier, and potential scalability challenges pose risks to the project's efficiency </a:t>
                </a:r>
              </a:p>
            </p:txBody>
          </p:sp>
          <p:sp>
            <p:nvSpPr>
              <p:cNvPr id="47" name="TextBox 47"/>
              <p:cNvSpPr txBox="1"/>
              <p:nvPr/>
            </p:nvSpPr>
            <p:spPr>
              <a:xfrm>
                <a:off x="756000" y="4402009"/>
                <a:ext cx="1733755" cy="16446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430"/>
                  </a:lnSpc>
                  <a:spcBef>
                    <a:spcPct val="0"/>
                  </a:spcBef>
                </a:pPr>
                <a:r>
                  <a:rPr lang="en-US" sz="1100" b="1" u="none" strike="noStrike" dirty="0">
                    <a:solidFill>
                      <a:srgbClr val="0097B2"/>
                    </a:solidFill>
                    <a:latin typeface="Plus Jakarta Sans" pitchFamily="2" charset="0"/>
                  </a:rPr>
                  <a:t>Weaknesses</a:t>
                </a:r>
              </a:p>
            </p:txBody>
          </p: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221EF1A2-3A8C-A3B9-7B71-7F4148DEDAB8}"/>
                  </a:ext>
                </a:extLst>
              </p:cNvPr>
              <p:cNvGrpSpPr/>
              <p:nvPr/>
            </p:nvGrpSpPr>
            <p:grpSpPr>
              <a:xfrm>
                <a:off x="3021154" y="4084636"/>
                <a:ext cx="1517692" cy="1290016"/>
                <a:chOff x="3021154" y="4084636"/>
                <a:chExt cx="1517692" cy="1290016"/>
              </a:xfrm>
            </p:grpSpPr>
            <p:sp>
              <p:nvSpPr>
                <p:cNvPr id="16" name="Freeform 16"/>
                <p:cNvSpPr/>
                <p:nvPr/>
              </p:nvSpPr>
              <p:spPr>
                <a:xfrm>
                  <a:off x="3134992" y="4084636"/>
                  <a:ext cx="1290016" cy="1290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2800">
                      <a:moveTo>
                        <a:pt x="406400" y="0"/>
                      </a:moveTo>
                      <a:cubicBezTo>
                        <a:pt x="181951" y="0"/>
                        <a:pt x="0" y="181951"/>
                        <a:pt x="0" y="406400"/>
                      </a:cubicBezTo>
                      <a:cubicBezTo>
                        <a:pt x="0" y="630849"/>
                        <a:pt x="181951" y="812800"/>
                        <a:pt x="406400" y="812800"/>
                      </a:cubicBezTo>
                      <a:cubicBezTo>
                        <a:pt x="630849" y="812800"/>
                        <a:pt x="812800" y="630849"/>
                        <a:pt x="812800" y="406400"/>
                      </a:cubicBezTo>
                      <a:cubicBezTo>
                        <a:pt x="812800" y="181951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0097B2">
                    <a:alpha val="49804"/>
                  </a:srgbClr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" name="Freeform 13"/>
                <p:cNvSpPr/>
                <p:nvPr/>
              </p:nvSpPr>
              <p:spPr>
                <a:xfrm>
                  <a:off x="3213066" y="4162709"/>
                  <a:ext cx="1133869" cy="11338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2800">
                      <a:moveTo>
                        <a:pt x="406400" y="0"/>
                      </a:moveTo>
                      <a:cubicBezTo>
                        <a:pt x="181951" y="0"/>
                        <a:pt x="0" y="181951"/>
                        <a:pt x="0" y="406400"/>
                      </a:cubicBezTo>
                      <a:cubicBezTo>
                        <a:pt x="0" y="630849"/>
                        <a:pt x="181951" y="812800"/>
                        <a:pt x="406400" y="812800"/>
                      </a:cubicBezTo>
                      <a:cubicBezTo>
                        <a:pt x="630849" y="812800"/>
                        <a:pt x="812800" y="630849"/>
                        <a:pt x="812800" y="406400"/>
                      </a:cubicBezTo>
                      <a:cubicBezTo>
                        <a:pt x="812800" y="181951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0097B2"/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8" name="TextBox 48"/>
                <p:cNvSpPr txBox="1"/>
                <p:nvPr/>
              </p:nvSpPr>
              <p:spPr>
                <a:xfrm>
                  <a:off x="3021154" y="4434691"/>
                  <a:ext cx="1517692" cy="58990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4559"/>
                    </a:lnSpc>
                    <a:spcBef>
                      <a:spcPct val="0"/>
                    </a:spcBef>
                  </a:pPr>
                  <a:r>
                    <a:rPr lang="en-US" sz="3999" u="none" strike="noStrike" dirty="0">
                      <a:solidFill>
                        <a:srgbClr val="FFFFFF"/>
                      </a:solidFill>
                      <a:latin typeface="Plus Jakarta Sans ExtraBold" pitchFamily="2" charset="0"/>
                    </a:rPr>
                    <a:t>W</a:t>
                  </a:r>
                </a:p>
              </p:txBody>
            </p:sp>
          </p:grp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EBDE4980-7C93-5832-71AB-1DC31DC2D3F0}"/>
                </a:ext>
              </a:extLst>
            </p:cNvPr>
            <p:cNvGrpSpPr/>
            <p:nvPr/>
          </p:nvGrpSpPr>
          <p:grpSpPr>
            <a:xfrm>
              <a:off x="3021154" y="1803962"/>
              <a:ext cx="3782846" cy="1290016"/>
              <a:chOff x="3021154" y="1803962"/>
              <a:chExt cx="3782846" cy="1290016"/>
            </a:xfrm>
          </p:grpSpPr>
          <p:sp>
            <p:nvSpPr>
              <p:cNvPr id="25" name="AutoShape 25"/>
              <p:cNvSpPr/>
              <p:nvPr/>
            </p:nvSpPr>
            <p:spPr>
              <a:xfrm>
                <a:off x="3780000" y="2148006"/>
                <a:ext cx="1205880" cy="0"/>
              </a:xfrm>
              <a:prstGeom prst="line">
                <a:avLst/>
              </a:prstGeom>
              <a:ln w="9525" cap="flat">
                <a:solidFill>
                  <a:srgbClr val="0097B2"/>
                </a:solidFill>
                <a:prstDash val="solid"/>
                <a:headEnd type="none" w="sm" len="sm"/>
                <a:tailEnd type="oval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3" name="TextBox 53"/>
              <p:cNvSpPr txBox="1"/>
              <p:nvPr/>
            </p:nvSpPr>
            <p:spPr>
              <a:xfrm>
                <a:off x="5070245" y="2271142"/>
                <a:ext cx="1733755" cy="55388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910"/>
                  </a:lnSpc>
                </a:pPr>
                <a:r>
                  <a:rPr lang="en-US" sz="700" dirty="0">
                    <a:solidFill>
                      <a:srgbClr val="525252"/>
                    </a:solidFill>
                    <a:latin typeface="Plus Jakarta Sans"/>
                  </a:rPr>
                  <a:t>A proficient team, cutting-edge technology, and a strong financial </a:t>
                </a:r>
              </a:p>
              <a:p>
                <a:pPr>
                  <a:lnSpc>
                    <a:spcPts val="910"/>
                  </a:lnSpc>
                </a:pPr>
                <a:r>
                  <a:rPr lang="en-US" sz="700" dirty="0">
                    <a:solidFill>
                      <a:srgbClr val="525252"/>
                    </a:solidFill>
                    <a:latin typeface="Plus Jakarta Sans"/>
                  </a:rPr>
                  <a:t>base contribute to the project's </a:t>
                </a:r>
              </a:p>
              <a:p>
                <a:pPr>
                  <a:lnSpc>
                    <a:spcPts val="910"/>
                  </a:lnSpc>
                </a:pPr>
                <a:r>
                  <a:rPr lang="en-US" sz="700" dirty="0">
                    <a:solidFill>
                      <a:srgbClr val="525252"/>
                    </a:solidFill>
                    <a:latin typeface="Plus Jakarta Sans"/>
                  </a:rPr>
                  <a:t>lasting success and continuous </a:t>
                </a:r>
              </a:p>
              <a:p>
                <a:pPr marL="0" lvl="0" indent="0">
                  <a:lnSpc>
                    <a:spcPts val="910"/>
                  </a:lnSpc>
                  <a:spcBef>
                    <a:spcPct val="0"/>
                  </a:spcBef>
                </a:pPr>
                <a:r>
                  <a:rPr lang="en-US" sz="700" dirty="0">
                    <a:solidFill>
                      <a:srgbClr val="525252"/>
                    </a:solidFill>
                    <a:latin typeface="Plus Jakarta Sans"/>
                  </a:rPr>
                  <a:t>growth prospects</a:t>
                </a:r>
              </a:p>
            </p:txBody>
          </p:sp>
          <p:sp>
            <p:nvSpPr>
              <p:cNvPr id="54" name="TextBox 54"/>
              <p:cNvSpPr txBox="1"/>
              <p:nvPr/>
            </p:nvSpPr>
            <p:spPr>
              <a:xfrm>
                <a:off x="5070245" y="2065772"/>
                <a:ext cx="1733755" cy="16446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>
                  <a:lnSpc>
                    <a:spcPts val="1430"/>
                  </a:lnSpc>
                  <a:spcBef>
                    <a:spcPct val="0"/>
                  </a:spcBef>
                </a:pPr>
                <a:r>
                  <a:rPr lang="en-US" sz="1100" b="1" dirty="0">
                    <a:solidFill>
                      <a:srgbClr val="0097B2"/>
                    </a:solidFill>
                    <a:latin typeface="Plus Jakarta Sans" pitchFamily="2" charset="0"/>
                  </a:rPr>
                  <a:t>Strengths</a:t>
                </a:r>
              </a:p>
            </p:txBody>
          </p: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29E135D4-D1BC-D7C9-2BD9-58559233F7F5}"/>
                  </a:ext>
                </a:extLst>
              </p:cNvPr>
              <p:cNvGrpSpPr/>
              <p:nvPr/>
            </p:nvGrpSpPr>
            <p:grpSpPr>
              <a:xfrm>
                <a:off x="3021154" y="1803962"/>
                <a:ext cx="1517692" cy="1290016"/>
                <a:chOff x="3021154" y="1803962"/>
                <a:chExt cx="1517692" cy="1290016"/>
              </a:xfrm>
            </p:grpSpPr>
            <p:sp>
              <p:nvSpPr>
                <p:cNvPr id="36" name="Freeform 36"/>
                <p:cNvSpPr/>
                <p:nvPr/>
              </p:nvSpPr>
              <p:spPr>
                <a:xfrm>
                  <a:off x="3134992" y="1803962"/>
                  <a:ext cx="1290016" cy="1290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2800">
                      <a:moveTo>
                        <a:pt x="406400" y="0"/>
                      </a:moveTo>
                      <a:cubicBezTo>
                        <a:pt x="181951" y="0"/>
                        <a:pt x="0" y="181951"/>
                        <a:pt x="0" y="406400"/>
                      </a:cubicBezTo>
                      <a:cubicBezTo>
                        <a:pt x="0" y="630849"/>
                        <a:pt x="181951" y="812800"/>
                        <a:pt x="406400" y="812800"/>
                      </a:cubicBezTo>
                      <a:cubicBezTo>
                        <a:pt x="630849" y="812800"/>
                        <a:pt x="812800" y="630849"/>
                        <a:pt x="812800" y="406400"/>
                      </a:cubicBezTo>
                      <a:cubicBezTo>
                        <a:pt x="812800" y="181951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0097B2">
                    <a:alpha val="49804"/>
                  </a:srgbClr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33"/>
                <p:cNvSpPr/>
                <p:nvPr/>
              </p:nvSpPr>
              <p:spPr>
                <a:xfrm>
                  <a:off x="3213066" y="1882035"/>
                  <a:ext cx="1133869" cy="11338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2800">
                      <a:moveTo>
                        <a:pt x="406400" y="0"/>
                      </a:moveTo>
                      <a:cubicBezTo>
                        <a:pt x="181951" y="0"/>
                        <a:pt x="0" y="181951"/>
                        <a:pt x="0" y="406400"/>
                      </a:cubicBezTo>
                      <a:cubicBezTo>
                        <a:pt x="0" y="630849"/>
                        <a:pt x="181951" y="812800"/>
                        <a:pt x="406400" y="812800"/>
                      </a:cubicBezTo>
                      <a:cubicBezTo>
                        <a:pt x="630849" y="812800"/>
                        <a:pt x="812800" y="630849"/>
                        <a:pt x="812800" y="406400"/>
                      </a:cubicBezTo>
                      <a:cubicBezTo>
                        <a:pt x="812800" y="181951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0097B2"/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5" name="TextBox 55"/>
                <p:cNvSpPr txBox="1"/>
                <p:nvPr/>
              </p:nvSpPr>
              <p:spPr>
                <a:xfrm>
                  <a:off x="3021154" y="2154017"/>
                  <a:ext cx="1517692" cy="58990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4559"/>
                    </a:lnSpc>
                    <a:spcBef>
                      <a:spcPct val="0"/>
                    </a:spcBef>
                  </a:pPr>
                  <a:r>
                    <a:rPr lang="en-US" sz="3999" u="none" strike="noStrike" dirty="0">
                      <a:solidFill>
                        <a:srgbClr val="FFFFFF"/>
                      </a:solidFill>
                      <a:latin typeface="Plus Jakarta Sans ExtraBold" pitchFamily="2" charset="0"/>
                    </a:rPr>
                    <a:t>S</a:t>
                  </a:r>
                </a:p>
              </p:txBody>
            </p:sp>
          </p:grp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4B31D1C-E952-8883-D7A9-DE17E4A437FB}"/>
                </a:ext>
              </a:extLst>
            </p:cNvPr>
            <p:cNvGrpSpPr/>
            <p:nvPr/>
          </p:nvGrpSpPr>
          <p:grpSpPr>
            <a:xfrm>
              <a:off x="763677" y="681030"/>
              <a:ext cx="6029145" cy="714214"/>
              <a:chOff x="774855" y="681030"/>
              <a:chExt cx="6029145" cy="714214"/>
            </a:xfrm>
          </p:grpSpPr>
          <p:sp>
            <p:nvSpPr>
              <p:cNvPr id="60" name="TextBox 60"/>
              <p:cNvSpPr txBox="1"/>
              <p:nvPr/>
            </p:nvSpPr>
            <p:spPr>
              <a:xfrm>
                <a:off x="774855" y="888198"/>
                <a:ext cx="6029145" cy="50704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4340"/>
                  </a:lnSpc>
                  <a:spcBef>
                    <a:spcPct val="0"/>
                  </a:spcBef>
                </a:pPr>
                <a:r>
                  <a:rPr lang="en-US" sz="3100" spc="155" dirty="0">
                    <a:solidFill>
                      <a:srgbClr val="0097B2"/>
                    </a:solidFill>
                    <a:latin typeface="Plus Jakarta Sans ExtraBold" pitchFamily="2" charset="0"/>
                  </a:rPr>
                  <a:t>SWOT GRAPHIC TEMPLATE</a:t>
                </a:r>
              </a:p>
            </p:txBody>
          </p:sp>
          <p:sp>
            <p:nvSpPr>
              <p:cNvPr id="61" name="TextBox 61"/>
              <p:cNvSpPr txBox="1"/>
              <p:nvPr/>
            </p:nvSpPr>
            <p:spPr>
              <a:xfrm>
                <a:off x="774855" y="681030"/>
                <a:ext cx="6029145" cy="25003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00"/>
                  </a:lnSpc>
                  <a:spcBef>
                    <a:spcPct val="0"/>
                  </a:spcBef>
                </a:pPr>
                <a:r>
                  <a:rPr lang="en-US" sz="1500" spc="75" dirty="0">
                    <a:solidFill>
                      <a:srgbClr val="525252"/>
                    </a:solidFill>
                    <a:latin typeface="Plus Jakarta Sans"/>
                  </a:rPr>
                  <a:t>COMPANY NAME</a:t>
                </a:r>
              </a:p>
            </p:txBody>
          </p:sp>
        </p:grpSp>
        <p:sp>
          <p:nvSpPr>
            <p:cNvPr id="62" name="TemplateLAB"/>
            <p:cNvSpPr/>
            <p:nvPr/>
          </p:nvSpPr>
          <p:spPr>
            <a:xfrm>
              <a:off x="3438027" y="10126500"/>
              <a:ext cx="680446" cy="112274"/>
            </a:xfrm>
            <a:custGeom>
              <a:avLst/>
              <a:gdLst/>
              <a:ahLst/>
              <a:cxnLst/>
              <a:rect l="l" t="t" r="r" b="b"/>
              <a:pathLst>
                <a:path w="680446" h="112274">
                  <a:moveTo>
                    <a:pt x="0" y="0"/>
                  </a:moveTo>
                  <a:lnTo>
                    <a:pt x="680446" y="0"/>
                  </a:lnTo>
                  <a:lnTo>
                    <a:pt x="680446" y="112274"/>
                  </a:lnTo>
                  <a:lnTo>
                    <a:pt x="0" y="11227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95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Plus Jakarta Sans ExtraBold</vt:lpstr>
      <vt:lpstr>Plus Jakarta Sans</vt:lpstr>
      <vt:lpstr>Calibri</vt:lpstr>
      <vt:lpstr>Open Sauce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SWOT Analysis Templates (Portrait)</dc:title>
  <dc:creator>Hoang Anh</dc:creator>
  <cp:lastModifiedBy>Hoang Anh</cp:lastModifiedBy>
  <cp:revision>12</cp:revision>
  <dcterms:created xsi:type="dcterms:W3CDTF">2006-08-16T00:00:00Z</dcterms:created>
  <dcterms:modified xsi:type="dcterms:W3CDTF">2024-01-26T14:39:51Z</dcterms:modified>
  <dc:identifier>DAF66NJrTn8</dc:identifier>
</cp:coreProperties>
</file>