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6" r:id="rId2"/>
  </p:sldIdLst>
  <p:sldSz cx="10693400" cy="75565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  <p:embeddedFont>
      <p:font typeface="Albert Sans Black" pitchFamily="2" charset="0"/>
      <p:bold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0" autoAdjust="0"/>
  </p:normalViewPr>
  <p:slideViewPr>
    <p:cSldViewPr>
      <p:cViewPr>
        <p:scale>
          <a:sx n="50" d="100"/>
          <a:sy n="50" d="100"/>
        </p:scale>
        <p:origin x="2166" y="11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1">
            <a:extLst>
              <a:ext uri="{FF2B5EF4-FFF2-40B4-BE49-F238E27FC236}">
                <a16:creationId xmlns:a16="http://schemas.microsoft.com/office/drawing/2014/main" id="{7F273DC3-47A3-97F2-7952-F2E50C560A19}"/>
              </a:ext>
            </a:extLst>
          </p:cNvPr>
          <p:cNvGrpSpPr/>
          <p:nvPr/>
        </p:nvGrpSpPr>
        <p:grpSpPr>
          <a:xfrm>
            <a:off x="-149309" y="-216071"/>
            <a:ext cx="11034057" cy="8057994"/>
            <a:chOff x="-149309" y="-216071"/>
            <a:chExt cx="11034057" cy="805799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1A3AC1D-5587-656E-68D2-CDFC6B983B76}"/>
                </a:ext>
              </a:extLst>
            </p:cNvPr>
            <p:cNvGrpSpPr/>
            <p:nvPr/>
          </p:nvGrpSpPr>
          <p:grpSpPr>
            <a:xfrm>
              <a:off x="-149309" y="-216071"/>
              <a:ext cx="11034057" cy="8057994"/>
              <a:chOff x="-149309" y="-216071"/>
              <a:chExt cx="11034057" cy="8057994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55154DF-711E-56B1-ACBC-B18FFADDA64E}"/>
                  </a:ext>
                </a:extLst>
              </p:cNvPr>
              <p:cNvSpPr/>
              <p:nvPr/>
            </p:nvSpPr>
            <p:spPr>
              <a:xfrm rot="856788">
                <a:off x="-149309" y="5659001"/>
                <a:ext cx="2764850" cy="2182922"/>
              </a:xfrm>
              <a:custGeom>
                <a:avLst/>
                <a:gdLst>
                  <a:gd name="connsiteX0" fmla="*/ 824063 w 2764850"/>
                  <a:gd name="connsiteY0" fmla="*/ 62464 h 2182922"/>
                  <a:gd name="connsiteX1" fmla="*/ 950965 w 2764850"/>
                  <a:gd name="connsiteY1" fmla="*/ 30671 h 2182922"/>
                  <a:gd name="connsiteX2" fmla="*/ 1255210 w 2764850"/>
                  <a:gd name="connsiteY2" fmla="*/ 0 h 2182922"/>
                  <a:gd name="connsiteX3" fmla="*/ 2764850 w 2764850"/>
                  <a:gd name="connsiteY3" fmla="*/ 1509640 h 2182922"/>
                  <a:gd name="connsiteX4" fmla="*/ 2759648 w 2764850"/>
                  <a:gd name="connsiteY4" fmla="*/ 1578401 h 2182922"/>
                  <a:gd name="connsiteX5" fmla="*/ 384517 w 2764850"/>
                  <a:gd name="connsiteY5" fmla="*/ 2182922 h 2182922"/>
                  <a:gd name="connsiteX6" fmla="*/ 0 w 2764850"/>
                  <a:gd name="connsiteY6" fmla="*/ 672178 h 2182922"/>
                  <a:gd name="connsiteX7" fmla="*/ 13654 w 2764850"/>
                  <a:gd name="connsiteY7" fmla="*/ 650592 h 2182922"/>
                  <a:gd name="connsiteX8" fmla="*/ 824063 w 2764850"/>
                  <a:gd name="connsiteY8" fmla="*/ 62464 h 2182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64850" h="2182922">
                    <a:moveTo>
                      <a:pt x="824063" y="62464"/>
                    </a:moveTo>
                    <a:cubicBezTo>
                      <a:pt x="865641" y="50095"/>
                      <a:pt x="907970" y="39469"/>
                      <a:pt x="950965" y="30671"/>
                    </a:cubicBezTo>
                    <a:cubicBezTo>
                      <a:pt x="1049239" y="10561"/>
                      <a:pt x="1150991" y="0"/>
                      <a:pt x="1255210" y="0"/>
                    </a:cubicBezTo>
                    <a:cubicBezTo>
                      <a:pt x="2088961" y="0"/>
                      <a:pt x="2764850" y="675889"/>
                      <a:pt x="2764850" y="1509640"/>
                    </a:cubicBezTo>
                    <a:lnTo>
                      <a:pt x="2759648" y="1578401"/>
                    </a:lnTo>
                    <a:lnTo>
                      <a:pt x="384517" y="2182922"/>
                    </a:lnTo>
                    <a:lnTo>
                      <a:pt x="0" y="672178"/>
                    </a:lnTo>
                    <a:lnTo>
                      <a:pt x="13654" y="650592"/>
                    </a:lnTo>
                    <a:cubicBezTo>
                      <a:pt x="206838" y="371916"/>
                      <a:pt x="491434" y="161413"/>
                      <a:pt x="824063" y="6246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97B2">
                      <a:alpha val="70000"/>
                    </a:srgbClr>
                  </a:gs>
                  <a:gs pos="34000">
                    <a:srgbClr val="0097B2">
                      <a:alpha val="70000"/>
                    </a:srgbClr>
                  </a:gs>
                  <a:gs pos="100000">
                    <a:schemeClr val="bg1">
                      <a:alpha val="8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8EDC8372-1CB5-D415-42EC-104D0D295094}"/>
                  </a:ext>
                </a:extLst>
              </p:cNvPr>
              <p:cNvSpPr/>
              <p:nvPr/>
            </p:nvSpPr>
            <p:spPr>
              <a:xfrm rot="11505456">
                <a:off x="8199796" y="-216071"/>
                <a:ext cx="2684952" cy="2673610"/>
              </a:xfrm>
              <a:custGeom>
                <a:avLst/>
                <a:gdLst>
                  <a:gd name="connsiteX0" fmla="*/ 2492667 w 2684952"/>
                  <a:gd name="connsiteY0" fmla="*/ 2246213 h 2673610"/>
                  <a:gd name="connsiteX1" fmla="*/ 439243 w 2684952"/>
                  <a:gd name="connsiteY1" fmla="*/ 2673610 h 2673610"/>
                  <a:gd name="connsiteX2" fmla="*/ 0 w 2684952"/>
                  <a:gd name="connsiteY2" fmla="*/ 563277 h 2673610"/>
                  <a:gd name="connsiteX3" fmla="*/ 10400 w 2684952"/>
                  <a:gd name="connsiteY3" fmla="*/ 549369 h 2673610"/>
                  <a:gd name="connsiteX4" fmla="*/ 1175312 w 2684952"/>
                  <a:gd name="connsiteY4" fmla="*/ 0 h 2673610"/>
                  <a:gd name="connsiteX5" fmla="*/ 2684952 w 2684952"/>
                  <a:gd name="connsiteY5" fmla="*/ 1509640 h 2673610"/>
                  <a:gd name="connsiteX6" fmla="*/ 2543939 w 2684952"/>
                  <a:gd name="connsiteY6" fmla="*/ 2147576 h 2673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84952" h="2673610">
                    <a:moveTo>
                      <a:pt x="2492667" y="2246213"/>
                    </a:moveTo>
                    <a:lnTo>
                      <a:pt x="439243" y="2673610"/>
                    </a:lnTo>
                    <a:lnTo>
                      <a:pt x="0" y="563277"/>
                    </a:lnTo>
                    <a:lnTo>
                      <a:pt x="10400" y="549369"/>
                    </a:lnTo>
                    <a:cubicBezTo>
                      <a:pt x="287291" y="213855"/>
                      <a:pt x="706327" y="0"/>
                      <a:pt x="1175312" y="0"/>
                    </a:cubicBezTo>
                    <a:cubicBezTo>
                      <a:pt x="2009063" y="0"/>
                      <a:pt x="2684952" y="675889"/>
                      <a:pt x="2684952" y="1509640"/>
                    </a:cubicBezTo>
                    <a:cubicBezTo>
                      <a:pt x="2684952" y="1737619"/>
                      <a:pt x="2634418" y="1953794"/>
                      <a:pt x="2543939" y="21475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97B2">
                      <a:alpha val="70000"/>
                    </a:srgbClr>
                  </a:gs>
                  <a:gs pos="34000">
                    <a:srgbClr val="0097B2">
                      <a:alpha val="70000"/>
                    </a:srgbClr>
                  </a:gs>
                  <a:gs pos="100000">
                    <a:schemeClr val="bg1">
                      <a:alpha val="8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" name="Freeform 5"/>
            <p:cNvSpPr/>
            <p:nvPr/>
          </p:nvSpPr>
          <p:spPr>
            <a:xfrm>
              <a:off x="756000" y="1840959"/>
              <a:ext cx="9180000" cy="4531084"/>
            </a:xfrm>
            <a:custGeom>
              <a:avLst/>
              <a:gdLst/>
              <a:ahLst/>
              <a:cxnLst/>
              <a:rect l="l" t="t" r="r" b="b"/>
              <a:pathLst>
                <a:path w="3289905" h="1623838">
                  <a:moveTo>
                    <a:pt x="0" y="0"/>
                  </a:moveTo>
                  <a:lnTo>
                    <a:pt x="3289905" y="0"/>
                  </a:lnTo>
                  <a:lnTo>
                    <a:pt x="3289905" y="1623838"/>
                  </a:lnTo>
                  <a:lnTo>
                    <a:pt x="0" y="16238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42179BC-F15E-83A1-6C79-8918D710632B}"/>
                </a:ext>
              </a:extLst>
            </p:cNvPr>
            <p:cNvGrpSpPr/>
            <p:nvPr/>
          </p:nvGrpSpPr>
          <p:grpSpPr>
            <a:xfrm>
              <a:off x="756000" y="1840959"/>
              <a:ext cx="9180000" cy="4531084"/>
              <a:chOff x="756000" y="1840959"/>
              <a:chExt cx="9180000" cy="4531084"/>
            </a:xfrm>
          </p:grpSpPr>
          <p:sp>
            <p:nvSpPr>
              <p:cNvPr id="35" name="AutoShape 35"/>
              <p:cNvSpPr/>
              <p:nvPr/>
            </p:nvSpPr>
            <p:spPr>
              <a:xfrm>
                <a:off x="756000" y="4106501"/>
                <a:ext cx="9180000" cy="0"/>
              </a:xfrm>
              <a:prstGeom prst="line">
                <a:avLst/>
              </a:prstGeom>
              <a:ln w="9525" cap="flat">
                <a:solidFill>
                  <a:srgbClr val="0097B2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AutoShape 36"/>
              <p:cNvSpPr/>
              <p:nvPr/>
            </p:nvSpPr>
            <p:spPr>
              <a:xfrm flipH="1" flipV="1">
                <a:off x="5346000" y="1840959"/>
                <a:ext cx="0" cy="4531084"/>
              </a:xfrm>
              <a:prstGeom prst="line">
                <a:avLst/>
              </a:prstGeom>
              <a:ln w="9525" cap="flat">
                <a:solidFill>
                  <a:srgbClr val="0097B2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4AAE512-03F9-6C04-350D-CE2E57475246}"/>
                </a:ext>
              </a:extLst>
            </p:cNvPr>
            <p:cNvGrpSpPr/>
            <p:nvPr/>
          </p:nvGrpSpPr>
          <p:grpSpPr>
            <a:xfrm>
              <a:off x="1182870" y="2503785"/>
              <a:ext cx="8326260" cy="3205433"/>
              <a:chOff x="1182870" y="2503785"/>
              <a:chExt cx="8326260" cy="3205433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C0E4E8E9-A5F3-E3FE-7693-1E947379538E}"/>
                  </a:ext>
                </a:extLst>
              </p:cNvPr>
              <p:cNvGrpSpPr/>
              <p:nvPr/>
            </p:nvGrpSpPr>
            <p:grpSpPr>
              <a:xfrm>
                <a:off x="1182870" y="2503785"/>
                <a:ext cx="939891" cy="939891"/>
                <a:chOff x="1182870" y="2503785"/>
                <a:chExt cx="939891" cy="939891"/>
              </a:xfrm>
            </p:grpSpPr>
            <p:sp>
              <p:nvSpPr>
                <p:cNvPr id="9" name="Freeform 9"/>
                <p:cNvSpPr/>
                <p:nvPr/>
              </p:nvSpPr>
              <p:spPr>
                <a:xfrm>
                  <a:off x="1182870" y="2503785"/>
                  <a:ext cx="939891" cy="939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" name="TextBox 11"/>
                <p:cNvSpPr txBox="1"/>
                <p:nvPr/>
              </p:nvSpPr>
              <p:spPr>
                <a:xfrm>
                  <a:off x="1335830" y="2698014"/>
                  <a:ext cx="672072" cy="55143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4340"/>
                    </a:lnSpc>
                  </a:pPr>
                  <a:r>
                    <a:rPr lang="en-US" sz="3600" spc="180" dirty="0">
                      <a:solidFill>
                        <a:srgbClr val="FFFFFF"/>
                      </a:solidFill>
                      <a:latin typeface="Albert Sans Black" pitchFamily="2" charset="0"/>
                    </a:rPr>
                    <a:t>S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20A2B51C-E63D-ADC3-AAB2-BF61A86F4FDB}"/>
                  </a:ext>
                </a:extLst>
              </p:cNvPr>
              <p:cNvGrpSpPr/>
              <p:nvPr/>
            </p:nvGrpSpPr>
            <p:grpSpPr>
              <a:xfrm>
                <a:off x="5772870" y="2503785"/>
                <a:ext cx="939891" cy="939891"/>
                <a:chOff x="5772870" y="2503785"/>
                <a:chExt cx="939891" cy="939891"/>
              </a:xfrm>
            </p:grpSpPr>
            <p:sp>
              <p:nvSpPr>
                <p:cNvPr id="16" name="Freeform 16"/>
                <p:cNvSpPr/>
                <p:nvPr/>
              </p:nvSpPr>
              <p:spPr>
                <a:xfrm>
                  <a:off x="5772870" y="2503785"/>
                  <a:ext cx="939891" cy="939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TextBox 18"/>
                <p:cNvSpPr txBox="1"/>
                <p:nvPr/>
              </p:nvSpPr>
              <p:spPr>
                <a:xfrm>
                  <a:off x="5925829" y="2698014"/>
                  <a:ext cx="672072" cy="55143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4340"/>
                    </a:lnSpc>
                  </a:pPr>
                  <a:r>
                    <a:rPr lang="en-US" sz="3600" spc="180" dirty="0">
                      <a:solidFill>
                        <a:srgbClr val="FFFFFF"/>
                      </a:solidFill>
                      <a:latin typeface="Albert Sans Black" pitchFamily="2" charset="0"/>
                    </a:rPr>
                    <a:t>W</a:t>
                  </a:r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B8DABEC0-437A-6BF0-7A34-9FAE02DA5D4F}"/>
                  </a:ext>
                </a:extLst>
              </p:cNvPr>
              <p:cNvGrpSpPr/>
              <p:nvPr/>
            </p:nvGrpSpPr>
            <p:grpSpPr>
              <a:xfrm>
                <a:off x="2332311" y="2629034"/>
                <a:ext cx="2586819" cy="689392"/>
                <a:chOff x="2332311" y="2638846"/>
                <a:chExt cx="2586819" cy="689392"/>
              </a:xfrm>
            </p:grpSpPr>
            <p:sp>
              <p:nvSpPr>
                <p:cNvPr id="12" name="TextBox 12"/>
                <p:cNvSpPr txBox="1"/>
                <p:nvPr/>
              </p:nvSpPr>
              <p:spPr>
                <a:xfrm>
                  <a:off x="2332311" y="2638846"/>
                  <a:ext cx="1685984" cy="15517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40"/>
                    </a:lnSpc>
                  </a:pPr>
                  <a:r>
                    <a:rPr lang="en-US" sz="1250" spc="62" dirty="0">
                      <a:solidFill>
                        <a:srgbClr val="0097B2"/>
                      </a:solidFill>
                      <a:latin typeface="Albert Sans Black" pitchFamily="2" charset="0"/>
                    </a:rPr>
                    <a:t>Strengths</a:t>
                  </a:r>
                </a:p>
              </p:txBody>
            </p:sp>
            <p:sp>
              <p:nvSpPr>
                <p:cNvPr id="13" name="TextBox 13"/>
                <p:cNvSpPr txBox="1"/>
                <p:nvPr/>
              </p:nvSpPr>
              <p:spPr>
                <a:xfrm>
                  <a:off x="2332311" y="2839322"/>
                  <a:ext cx="2586819" cy="4889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302"/>
                    </a:lnSpc>
                  </a:pPr>
                  <a:r>
                    <a:rPr lang="en-US" sz="950" spc="93" dirty="0">
                      <a:solidFill>
                        <a:srgbClr val="000000"/>
                      </a:solidFill>
                      <a:latin typeface="Albert Sans"/>
                    </a:rPr>
                    <a:t>Sustainable practices, strong R&amp;D, eco-friendly products, committed workforce, positive brand image</a:t>
                  </a:r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A75986B2-AC2A-678C-6023-D68F435EC0A8}"/>
                  </a:ext>
                </a:extLst>
              </p:cNvPr>
              <p:cNvGrpSpPr/>
              <p:nvPr/>
            </p:nvGrpSpPr>
            <p:grpSpPr>
              <a:xfrm>
                <a:off x="6922311" y="2629034"/>
                <a:ext cx="2586819" cy="689392"/>
                <a:chOff x="6922311" y="2638846"/>
                <a:chExt cx="2586819" cy="689392"/>
              </a:xfrm>
            </p:grpSpPr>
            <p:sp>
              <p:nvSpPr>
                <p:cNvPr id="19" name="TextBox 19"/>
                <p:cNvSpPr txBox="1"/>
                <p:nvPr/>
              </p:nvSpPr>
              <p:spPr>
                <a:xfrm>
                  <a:off x="6922311" y="2638846"/>
                  <a:ext cx="1685984" cy="15517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40"/>
                    </a:lnSpc>
                  </a:pPr>
                  <a:r>
                    <a:rPr lang="en-US" sz="1250" spc="62" dirty="0">
                      <a:solidFill>
                        <a:srgbClr val="0097B2"/>
                      </a:solidFill>
                      <a:latin typeface="Albert Sans Black" pitchFamily="2" charset="0"/>
                    </a:rPr>
                    <a:t>Weaknesses</a:t>
                  </a:r>
                </a:p>
              </p:txBody>
            </p:sp>
            <p:sp>
              <p:nvSpPr>
                <p:cNvPr id="20" name="TextBox 20"/>
                <p:cNvSpPr txBox="1"/>
                <p:nvPr/>
              </p:nvSpPr>
              <p:spPr>
                <a:xfrm>
                  <a:off x="6922311" y="2839322"/>
                  <a:ext cx="2586819" cy="4889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302"/>
                    </a:lnSpc>
                  </a:pPr>
                  <a:r>
                    <a:rPr lang="en-US" sz="950" spc="93" dirty="0">
                      <a:solidFill>
                        <a:srgbClr val="000000"/>
                      </a:solidFill>
                      <a:latin typeface="Albert Sans"/>
                    </a:rPr>
                    <a:t>High costs, limited awareness, government reliance, scalability </a:t>
                  </a:r>
                </a:p>
                <a:p>
                  <a:pPr>
                    <a:lnSpc>
                      <a:spcPts val="1302"/>
                    </a:lnSpc>
                  </a:pPr>
                  <a:r>
                    <a:rPr lang="en-US" sz="950" spc="93" dirty="0">
                      <a:solidFill>
                        <a:srgbClr val="000000"/>
                      </a:solidFill>
                      <a:latin typeface="Albert Sans"/>
                    </a:rPr>
                    <a:t>issues pose substantial challenges</a:t>
                  </a: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1387D166-02F7-574E-7DE6-392900D09E85}"/>
                  </a:ext>
                </a:extLst>
              </p:cNvPr>
              <p:cNvGrpSpPr/>
              <p:nvPr/>
            </p:nvGrpSpPr>
            <p:grpSpPr>
              <a:xfrm>
                <a:off x="5772870" y="4769327"/>
                <a:ext cx="939891" cy="939891"/>
                <a:chOff x="5772870" y="4769327"/>
                <a:chExt cx="939891" cy="939891"/>
              </a:xfrm>
            </p:grpSpPr>
            <p:sp>
              <p:nvSpPr>
                <p:cNvPr id="23" name="Freeform 23"/>
                <p:cNvSpPr/>
                <p:nvPr/>
              </p:nvSpPr>
              <p:spPr>
                <a:xfrm>
                  <a:off x="5772870" y="4769327"/>
                  <a:ext cx="939891" cy="939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TextBox 25"/>
                <p:cNvSpPr txBox="1"/>
                <p:nvPr/>
              </p:nvSpPr>
              <p:spPr>
                <a:xfrm>
                  <a:off x="5925829" y="4963556"/>
                  <a:ext cx="672072" cy="55143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4340"/>
                    </a:lnSpc>
                  </a:pPr>
                  <a:r>
                    <a:rPr lang="en-US" sz="3600" spc="180" dirty="0">
                      <a:solidFill>
                        <a:srgbClr val="FFFFFF"/>
                      </a:solidFill>
                      <a:latin typeface="Albert Sans Black" pitchFamily="2" charset="0"/>
                    </a:rPr>
                    <a:t>T</a:t>
                  </a: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4E636E4-D17E-F349-84AF-67CAB0FE211C}"/>
                  </a:ext>
                </a:extLst>
              </p:cNvPr>
              <p:cNvGrpSpPr/>
              <p:nvPr/>
            </p:nvGrpSpPr>
            <p:grpSpPr>
              <a:xfrm>
                <a:off x="1182870" y="4769327"/>
                <a:ext cx="939891" cy="939891"/>
                <a:chOff x="1182870" y="4769327"/>
                <a:chExt cx="939891" cy="939891"/>
              </a:xfrm>
            </p:grpSpPr>
            <p:sp>
              <p:nvSpPr>
                <p:cNvPr id="30" name="Freeform 30"/>
                <p:cNvSpPr/>
                <p:nvPr/>
              </p:nvSpPr>
              <p:spPr>
                <a:xfrm>
                  <a:off x="1182870" y="4769327"/>
                  <a:ext cx="939891" cy="939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TextBox 32"/>
                <p:cNvSpPr txBox="1"/>
                <p:nvPr/>
              </p:nvSpPr>
              <p:spPr>
                <a:xfrm>
                  <a:off x="1335830" y="4963556"/>
                  <a:ext cx="672072" cy="55143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4340"/>
                    </a:lnSpc>
                  </a:pPr>
                  <a:r>
                    <a:rPr lang="en-US" sz="3600" spc="180" dirty="0">
                      <a:solidFill>
                        <a:srgbClr val="FFFFFF"/>
                      </a:solidFill>
                      <a:latin typeface="Albert Sans Black" pitchFamily="2" charset="0"/>
                    </a:rPr>
                    <a:t>O</a:t>
                  </a: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B7F0FA9D-9237-C080-24D6-CEDBF852E59E}"/>
                  </a:ext>
                </a:extLst>
              </p:cNvPr>
              <p:cNvGrpSpPr/>
              <p:nvPr/>
            </p:nvGrpSpPr>
            <p:grpSpPr>
              <a:xfrm>
                <a:off x="6922311" y="4894576"/>
                <a:ext cx="2586819" cy="689392"/>
                <a:chOff x="6922311" y="4904388"/>
                <a:chExt cx="2586819" cy="689392"/>
              </a:xfrm>
            </p:grpSpPr>
            <p:sp>
              <p:nvSpPr>
                <p:cNvPr id="26" name="TextBox 26"/>
                <p:cNvSpPr txBox="1"/>
                <p:nvPr/>
              </p:nvSpPr>
              <p:spPr>
                <a:xfrm>
                  <a:off x="6922311" y="4904388"/>
                  <a:ext cx="1685984" cy="15517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40"/>
                    </a:lnSpc>
                  </a:pPr>
                  <a:r>
                    <a:rPr lang="en-US" sz="1250" spc="62" dirty="0">
                      <a:solidFill>
                        <a:srgbClr val="0097B2"/>
                      </a:solidFill>
                      <a:latin typeface="Albert Sans Black" pitchFamily="2" charset="0"/>
                    </a:rPr>
                    <a:t>Threats</a:t>
                  </a:r>
                </a:p>
              </p:txBody>
            </p:sp>
            <p:sp>
              <p:nvSpPr>
                <p:cNvPr id="27" name="TextBox 27"/>
                <p:cNvSpPr txBox="1"/>
                <p:nvPr/>
              </p:nvSpPr>
              <p:spPr>
                <a:xfrm>
                  <a:off x="6922311" y="5104864"/>
                  <a:ext cx="2586819" cy="4889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302"/>
                    </a:lnSpc>
                  </a:pPr>
                  <a:r>
                    <a:rPr lang="en-US" sz="950" spc="93" dirty="0">
                      <a:solidFill>
                        <a:srgbClr val="000000"/>
                      </a:solidFill>
                      <a:latin typeface="Albert Sans"/>
                    </a:rPr>
                    <a:t>Fierce competition, policy changes, economic downturns, and tech disruptions pose challenges</a:t>
                  </a:r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02FE0885-AF96-EA95-B1EC-0D42770739E5}"/>
                  </a:ext>
                </a:extLst>
              </p:cNvPr>
              <p:cNvGrpSpPr/>
              <p:nvPr/>
            </p:nvGrpSpPr>
            <p:grpSpPr>
              <a:xfrm>
                <a:off x="2332311" y="4894576"/>
                <a:ext cx="2586819" cy="689392"/>
                <a:chOff x="2332311" y="4904388"/>
                <a:chExt cx="2586819" cy="689392"/>
              </a:xfrm>
            </p:grpSpPr>
            <p:sp>
              <p:nvSpPr>
                <p:cNvPr id="33" name="TextBox 33"/>
                <p:cNvSpPr txBox="1"/>
                <p:nvPr/>
              </p:nvSpPr>
              <p:spPr>
                <a:xfrm>
                  <a:off x="2332311" y="4904388"/>
                  <a:ext cx="1685984" cy="15517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40"/>
                    </a:lnSpc>
                  </a:pPr>
                  <a:r>
                    <a:rPr lang="en-US" sz="1250" spc="62" dirty="0">
                      <a:solidFill>
                        <a:srgbClr val="0097B2"/>
                      </a:solidFill>
                      <a:latin typeface="Albert Sans Black" pitchFamily="2" charset="0"/>
                    </a:rPr>
                    <a:t>Opportunities</a:t>
                  </a:r>
                </a:p>
              </p:txBody>
            </p:sp>
            <p:sp>
              <p:nvSpPr>
                <p:cNvPr id="34" name="TextBox 34"/>
                <p:cNvSpPr txBox="1"/>
                <p:nvPr/>
              </p:nvSpPr>
              <p:spPr>
                <a:xfrm>
                  <a:off x="2332311" y="5104864"/>
                  <a:ext cx="2586819" cy="4889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302"/>
                    </a:lnSpc>
                  </a:pPr>
                  <a:r>
                    <a:rPr lang="en-US" sz="950" spc="93" dirty="0">
                      <a:solidFill>
                        <a:srgbClr val="000000"/>
                      </a:solidFill>
                      <a:latin typeface="Albert Sans"/>
                    </a:rPr>
                    <a:t>Growing demand for sustainable solutions, emerging green markets, strategic alliances, global expansion</a:t>
                  </a:r>
                </a:p>
              </p:txBody>
            </p:sp>
          </p:grp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4B85EFD2-F158-A37E-BE67-76795688A470}"/>
                </a:ext>
              </a:extLst>
            </p:cNvPr>
            <p:cNvGrpSpPr/>
            <p:nvPr/>
          </p:nvGrpSpPr>
          <p:grpSpPr>
            <a:xfrm>
              <a:off x="756000" y="743974"/>
              <a:ext cx="9180000" cy="6117793"/>
              <a:chOff x="756000" y="743974"/>
              <a:chExt cx="9180000" cy="6117793"/>
            </a:xfrm>
          </p:grpSpPr>
          <p:sp>
            <p:nvSpPr>
              <p:cNvPr id="37" name="TextBox 37"/>
              <p:cNvSpPr txBox="1"/>
              <p:nvPr/>
            </p:nvSpPr>
            <p:spPr>
              <a:xfrm>
                <a:off x="6458714" y="6706275"/>
                <a:ext cx="3477286" cy="1554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302"/>
                  </a:lnSpc>
                </a:pPr>
                <a:r>
                  <a:rPr lang="en-US" sz="950" spc="93" dirty="0">
                    <a:solidFill>
                      <a:srgbClr val="FFFFFF"/>
                    </a:solidFill>
                    <a:latin typeface="Albert Sans"/>
                  </a:rPr>
                  <a:t>templatelab.com</a:t>
                </a:r>
              </a:p>
            </p:txBody>
          </p:sp>
          <p:sp>
            <p:nvSpPr>
              <p:cNvPr id="39" name="TextBox 39"/>
              <p:cNvSpPr txBox="1"/>
              <p:nvPr/>
            </p:nvSpPr>
            <p:spPr>
              <a:xfrm>
                <a:off x="756000" y="1004284"/>
                <a:ext cx="6280622" cy="47386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3720"/>
                  </a:lnSpc>
                </a:pPr>
                <a:r>
                  <a:rPr lang="en-US" sz="3100" spc="155" dirty="0">
                    <a:solidFill>
                      <a:srgbClr val="FFFFFF"/>
                    </a:solidFill>
                    <a:latin typeface="Albert Sans Black" pitchFamily="2" charset="0"/>
                  </a:rPr>
                  <a:t>S.W.O.T ANALYSIS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756000" y="743974"/>
                <a:ext cx="3477286" cy="2090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736"/>
                  </a:lnSpc>
                </a:pPr>
                <a:r>
                  <a:rPr lang="en-US" sz="1250" b="1" dirty="0">
                    <a:solidFill>
                      <a:srgbClr val="FFFFFF"/>
                    </a:solidFill>
                    <a:latin typeface="Albert Sans" pitchFamily="2" charset="0"/>
                  </a:rPr>
                  <a:t>Company Name</a:t>
                </a:r>
              </a:p>
            </p:txBody>
          </p:sp>
        </p:grpSp>
        <p:sp>
          <p:nvSpPr>
            <p:cNvPr id="41" name="TemplateLAB"/>
            <p:cNvSpPr/>
            <p:nvPr/>
          </p:nvSpPr>
          <p:spPr>
            <a:xfrm>
              <a:off x="9255554" y="1613035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4"/>
                  </a:lnTo>
                  <a:lnTo>
                    <a:pt x="0" y="1122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398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Albert Sans Black</vt:lpstr>
      <vt:lpstr>Albert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38</cp:revision>
  <dcterms:created xsi:type="dcterms:W3CDTF">2006-08-16T00:00:00Z</dcterms:created>
  <dcterms:modified xsi:type="dcterms:W3CDTF">2024-01-27T05:10:37Z</dcterms:modified>
  <dc:identifier>DAF66AsoOy8</dc:identifier>
</cp:coreProperties>
</file>