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Light" pitchFamily="2" charset="0"/>
      <p:regular r:id="rId7"/>
      <p:italic r:id="rId8"/>
    </p:embeddedFont>
    <p:embeddedFont>
      <p:font typeface="Red Hat Display" panose="02010303040201060303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6" autoAdjust="0"/>
    <p:restoredTop sz="0" autoAdjust="0"/>
  </p:normalViewPr>
  <p:slideViewPr>
    <p:cSldViewPr>
      <p:cViewPr varScale="1">
        <p:scale>
          <a:sx n="73" d="100"/>
          <a:sy n="73" d="100"/>
        </p:scale>
        <p:origin x="84" y="6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5">
            <a:extLst>
              <a:ext uri="{FF2B5EF4-FFF2-40B4-BE49-F238E27FC236}">
                <a16:creationId xmlns:a16="http://schemas.microsoft.com/office/drawing/2014/main" id="{9036C9D8-0BD4-2A1B-BDDC-97E7E30BCE0A}"/>
              </a:ext>
            </a:extLst>
          </p:cNvPr>
          <p:cNvGrpSpPr/>
          <p:nvPr/>
        </p:nvGrpSpPr>
        <p:grpSpPr>
          <a:xfrm>
            <a:off x="756000" y="736830"/>
            <a:ext cx="9534189" cy="6205470"/>
            <a:chOff x="756000" y="736830"/>
            <a:chExt cx="9534189" cy="6205470"/>
          </a:xfrm>
        </p:grpSpPr>
        <p:sp>
          <p:nvSpPr>
            <p:cNvPr id="4" name="TextBox 4"/>
            <p:cNvSpPr txBox="1"/>
            <p:nvPr/>
          </p:nvSpPr>
          <p:spPr>
            <a:xfrm>
              <a:off x="3607357" y="6775425"/>
              <a:ext cx="3477286" cy="166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02"/>
                </a:lnSpc>
              </a:pPr>
              <a:r>
                <a:rPr lang="en-US" sz="930" spc="93" dirty="0">
                  <a:solidFill>
                    <a:srgbClr val="48362C"/>
                  </a:solidFill>
                  <a:latin typeface="Red Hat Display"/>
                </a:rPr>
                <a:t>templatelab.com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9A52C5-58AB-3BC7-FDC5-A64DFAE0DC5E}"/>
                </a:ext>
              </a:extLst>
            </p:cNvPr>
            <p:cNvGrpSpPr/>
            <p:nvPr/>
          </p:nvGrpSpPr>
          <p:grpSpPr>
            <a:xfrm>
              <a:off x="7884805" y="1306703"/>
              <a:ext cx="2054865" cy="5057622"/>
              <a:chOff x="7884805" y="1306703"/>
              <a:chExt cx="2054865" cy="5057622"/>
            </a:xfrm>
          </p:grpSpPr>
          <p:sp>
            <p:nvSpPr>
              <p:cNvPr id="8" name="TextBox 8"/>
              <p:cNvSpPr txBox="1"/>
              <p:nvPr/>
            </p:nvSpPr>
            <p:spPr>
              <a:xfrm>
                <a:off x="8157623" y="1306703"/>
                <a:ext cx="1509228" cy="2057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800"/>
                  </a:lnSpc>
                  <a:spcBef>
                    <a:spcPct val="0"/>
                  </a:spcBef>
                </a:pPr>
                <a:r>
                  <a:rPr lang="en-US" sz="12000" b="1" u="none" strike="noStrike" dirty="0">
                    <a:solidFill>
                      <a:srgbClr val="CD4801">
                        <a:alpha val="4706"/>
                      </a:srgbClr>
                    </a:solidFill>
                    <a:latin typeface="Red Hat Display" panose="02010303040201060303" pitchFamily="2" charset="0"/>
                  </a:rPr>
                  <a:t>T</a:t>
                </a:r>
              </a:p>
            </p:txBody>
          </p:sp>
          <p:sp>
            <p:nvSpPr>
              <p:cNvPr id="22" name="Freeform 22"/>
              <p:cNvSpPr/>
              <p:nvPr/>
            </p:nvSpPr>
            <p:spPr>
              <a:xfrm>
                <a:off x="7884805" y="5842100"/>
                <a:ext cx="2054865" cy="522225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87154">
                    <a:moveTo>
                      <a:pt x="56514" y="0"/>
                    </a:moveTo>
                    <a:lnTo>
                      <a:pt x="679903" y="0"/>
                    </a:lnTo>
                    <a:cubicBezTo>
                      <a:pt x="694892" y="0"/>
                      <a:pt x="709266" y="5954"/>
                      <a:pt x="719865" y="16553"/>
                    </a:cubicBezTo>
                    <a:cubicBezTo>
                      <a:pt x="730463" y="27151"/>
                      <a:pt x="736417" y="41526"/>
                      <a:pt x="736417" y="56514"/>
                    </a:cubicBezTo>
                    <a:lnTo>
                      <a:pt x="736417" y="130640"/>
                    </a:lnTo>
                    <a:cubicBezTo>
                      <a:pt x="736417" y="161851"/>
                      <a:pt x="711115" y="187154"/>
                      <a:pt x="679903" y="187154"/>
                    </a:cubicBezTo>
                    <a:lnTo>
                      <a:pt x="56514" y="187154"/>
                    </a:lnTo>
                    <a:cubicBezTo>
                      <a:pt x="25302" y="187154"/>
                      <a:pt x="0" y="161851"/>
                      <a:pt x="0" y="130640"/>
                    </a:cubicBezTo>
                    <a:lnTo>
                      <a:pt x="0" y="56514"/>
                    </a:lnTo>
                    <a:cubicBezTo>
                      <a:pt x="0" y="25302"/>
                      <a:pt x="25302" y="0"/>
                      <a:pt x="56514" y="0"/>
                    </a:cubicBezTo>
                    <a:close/>
                  </a:path>
                </a:pathLst>
              </a:custGeom>
              <a:solidFill>
                <a:srgbClr val="CD4801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31"/>
              <p:cNvSpPr/>
              <p:nvPr/>
            </p:nvSpPr>
            <p:spPr>
              <a:xfrm>
                <a:off x="7884805" y="2636596"/>
                <a:ext cx="2054865" cy="2922313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047291">
                    <a:moveTo>
                      <a:pt x="75352" y="0"/>
                    </a:moveTo>
                    <a:lnTo>
                      <a:pt x="661065" y="0"/>
                    </a:lnTo>
                    <a:cubicBezTo>
                      <a:pt x="681050" y="0"/>
                      <a:pt x="700216" y="7939"/>
                      <a:pt x="714347" y="22070"/>
                    </a:cubicBezTo>
                    <a:cubicBezTo>
                      <a:pt x="728478" y="36201"/>
                      <a:pt x="736417" y="55367"/>
                      <a:pt x="736417" y="75352"/>
                    </a:cubicBezTo>
                    <a:lnTo>
                      <a:pt x="736417" y="971939"/>
                    </a:lnTo>
                    <a:cubicBezTo>
                      <a:pt x="736417" y="1013555"/>
                      <a:pt x="702681" y="1047291"/>
                      <a:pt x="661065" y="1047291"/>
                    </a:cubicBezTo>
                    <a:lnTo>
                      <a:pt x="75352" y="1047291"/>
                    </a:lnTo>
                    <a:cubicBezTo>
                      <a:pt x="33736" y="1047291"/>
                      <a:pt x="0" y="1013555"/>
                      <a:pt x="0" y="971939"/>
                    </a:cubicBezTo>
                    <a:lnTo>
                      <a:pt x="0" y="75352"/>
                    </a:lnTo>
                    <a:cubicBezTo>
                      <a:pt x="0" y="33736"/>
                      <a:pt x="33736" y="0"/>
                      <a:pt x="75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8157623" y="5996432"/>
                <a:ext cx="1509228" cy="2135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Threats</a:t>
                </a:r>
              </a:p>
            </p:txBody>
          </p:sp>
          <p:sp>
            <p:nvSpPr>
              <p:cNvPr id="52" name="TextBox 52"/>
              <p:cNvSpPr txBox="1"/>
              <p:nvPr/>
            </p:nvSpPr>
            <p:spPr>
              <a:xfrm>
                <a:off x="8130465" y="323410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Intense market competition poses a challenge to market share retention</a:t>
                </a:r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8130465" y="3010359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8130465" y="4775570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Economic downturns may impact consumer spending and business operations</a:t>
                </a:r>
              </a:p>
            </p:txBody>
          </p:sp>
          <p:sp>
            <p:nvSpPr>
              <p:cNvPr id="55" name="TextBox 55"/>
              <p:cNvSpPr txBox="1"/>
              <p:nvPr/>
            </p:nvSpPr>
            <p:spPr>
              <a:xfrm>
                <a:off x="8130465" y="455182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8912237" y="3850772"/>
                <a:ext cx="0" cy="493961"/>
              </a:xfrm>
              <a:prstGeom prst="line">
                <a:avLst/>
              </a:prstGeom>
              <a:ln w="9525" cap="flat">
                <a:solidFill>
                  <a:srgbClr val="CD4801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A4A4CD8-8C1F-EAB9-5449-E5766328244E}"/>
                </a:ext>
              </a:extLst>
            </p:cNvPr>
            <p:cNvGrpSpPr/>
            <p:nvPr/>
          </p:nvGrpSpPr>
          <p:grpSpPr>
            <a:xfrm>
              <a:off x="5506089" y="1306703"/>
              <a:ext cx="2054865" cy="5057622"/>
              <a:chOff x="5506089" y="1306703"/>
              <a:chExt cx="2054865" cy="5057622"/>
            </a:xfrm>
          </p:grpSpPr>
          <p:sp>
            <p:nvSpPr>
              <p:cNvPr id="7" name="TextBox 7"/>
              <p:cNvSpPr txBox="1"/>
              <p:nvPr/>
            </p:nvSpPr>
            <p:spPr>
              <a:xfrm>
                <a:off x="5778908" y="1306703"/>
                <a:ext cx="1509228" cy="2057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800"/>
                  </a:lnSpc>
                  <a:spcBef>
                    <a:spcPct val="0"/>
                  </a:spcBef>
                </a:pPr>
                <a:r>
                  <a:rPr lang="en-US" sz="12000" b="1" u="none" strike="noStrike" dirty="0">
                    <a:solidFill>
                      <a:srgbClr val="CD4801">
                        <a:alpha val="4706"/>
                      </a:srgbClr>
                    </a:solidFill>
                    <a:latin typeface="Red Hat Display" panose="02010303040201060303" pitchFamily="2" charset="0"/>
                  </a:rPr>
                  <a:t>O</a:t>
                </a:r>
              </a:p>
            </p:txBody>
          </p:sp>
          <p:sp>
            <p:nvSpPr>
              <p:cNvPr id="19" name="Freeform 19"/>
              <p:cNvSpPr/>
              <p:nvPr/>
            </p:nvSpPr>
            <p:spPr>
              <a:xfrm>
                <a:off x="5506089" y="5842100"/>
                <a:ext cx="2054865" cy="522225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87154">
                    <a:moveTo>
                      <a:pt x="56514" y="0"/>
                    </a:moveTo>
                    <a:lnTo>
                      <a:pt x="679903" y="0"/>
                    </a:lnTo>
                    <a:cubicBezTo>
                      <a:pt x="694892" y="0"/>
                      <a:pt x="709266" y="5954"/>
                      <a:pt x="719865" y="16553"/>
                    </a:cubicBezTo>
                    <a:cubicBezTo>
                      <a:pt x="730463" y="27151"/>
                      <a:pt x="736417" y="41526"/>
                      <a:pt x="736417" y="56514"/>
                    </a:cubicBezTo>
                    <a:lnTo>
                      <a:pt x="736417" y="130640"/>
                    </a:lnTo>
                    <a:cubicBezTo>
                      <a:pt x="736417" y="161851"/>
                      <a:pt x="711115" y="187154"/>
                      <a:pt x="679903" y="187154"/>
                    </a:cubicBezTo>
                    <a:lnTo>
                      <a:pt x="56514" y="187154"/>
                    </a:lnTo>
                    <a:cubicBezTo>
                      <a:pt x="25302" y="187154"/>
                      <a:pt x="0" y="161851"/>
                      <a:pt x="0" y="130640"/>
                    </a:cubicBezTo>
                    <a:lnTo>
                      <a:pt x="0" y="56514"/>
                    </a:lnTo>
                    <a:cubicBezTo>
                      <a:pt x="0" y="25302"/>
                      <a:pt x="25302" y="0"/>
                      <a:pt x="56514" y="0"/>
                    </a:cubicBezTo>
                    <a:close/>
                  </a:path>
                </a:pathLst>
              </a:custGeom>
              <a:solidFill>
                <a:srgbClr val="CD4801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28"/>
              <p:cNvSpPr/>
              <p:nvPr/>
            </p:nvSpPr>
            <p:spPr>
              <a:xfrm>
                <a:off x="5506089" y="2636596"/>
                <a:ext cx="2054865" cy="2922313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047291">
                    <a:moveTo>
                      <a:pt x="75352" y="0"/>
                    </a:moveTo>
                    <a:lnTo>
                      <a:pt x="661065" y="0"/>
                    </a:lnTo>
                    <a:cubicBezTo>
                      <a:pt x="681050" y="0"/>
                      <a:pt x="700216" y="7939"/>
                      <a:pt x="714347" y="22070"/>
                    </a:cubicBezTo>
                    <a:cubicBezTo>
                      <a:pt x="728478" y="36201"/>
                      <a:pt x="736417" y="55367"/>
                      <a:pt x="736417" y="75352"/>
                    </a:cubicBezTo>
                    <a:lnTo>
                      <a:pt x="736417" y="971939"/>
                    </a:lnTo>
                    <a:cubicBezTo>
                      <a:pt x="736417" y="1013555"/>
                      <a:pt x="702681" y="1047291"/>
                      <a:pt x="661065" y="1047291"/>
                    </a:cubicBezTo>
                    <a:lnTo>
                      <a:pt x="75352" y="1047291"/>
                    </a:lnTo>
                    <a:cubicBezTo>
                      <a:pt x="33736" y="1047291"/>
                      <a:pt x="0" y="1013555"/>
                      <a:pt x="0" y="971939"/>
                    </a:cubicBezTo>
                    <a:lnTo>
                      <a:pt x="0" y="75352"/>
                    </a:lnTo>
                    <a:cubicBezTo>
                      <a:pt x="0" y="33736"/>
                      <a:pt x="33736" y="0"/>
                      <a:pt x="75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778908" y="5996432"/>
                <a:ext cx="1509228" cy="2135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Opportunities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5751750" y="323410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Emerging markets offer untapped potential for business expansion</a:t>
                </a:r>
              </a:p>
            </p:txBody>
          </p:sp>
          <p:sp>
            <p:nvSpPr>
              <p:cNvPr id="48" name="TextBox 48"/>
              <p:cNvSpPr txBox="1"/>
              <p:nvPr/>
            </p:nvSpPr>
            <p:spPr>
              <a:xfrm>
                <a:off x="5751750" y="3010359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5751750" y="4775570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Technological advancements create avenues for innovative product development</a:t>
                </a:r>
              </a:p>
            </p:txBody>
          </p:sp>
          <p:sp>
            <p:nvSpPr>
              <p:cNvPr id="50" name="TextBox 50"/>
              <p:cNvSpPr txBox="1"/>
              <p:nvPr/>
            </p:nvSpPr>
            <p:spPr>
              <a:xfrm>
                <a:off x="5751750" y="455182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6533522" y="3850772"/>
                <a:ext cx="0" cy="493961"/>
              </a:xfrm>
              <a:prstGeom prst="line">
                <a:avLst/>
              </a:prstGeom>
              <a:ln w="9525" cap="flat">
                <a:solidFill>
                  <a:srgbClr val="CD4801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EA231E-F87B-2D40-3888-671D7108A522}"/>
                </a:ext>
              </a:extLst>
            </p:cNvPr>
            <p:cNvGrpSpPr/>
            <p:nvPr/>
          </p:nvGrpSpPr>
          <p:grpSpPr>
            <a:xfrm>
              <a:off x="3131045" y="1306703"/>
              <a:ext cx="2054865" cy="5057622"/>
              <a:chOff x="3131045" y="1306703"/>
              <a:chExt cx="2054865" cy="5057622"/>
            </a:xfrm>
          </p:grpSpPr>
          <p:sp>
            <p:nvSpPr>
              <p:cNvPr id="6" name="TextBox 6"/>
              <p:cNvSpPr txBox="1"/>
              <p:nvPr/>
            </p:nvSpPr>
            <p:spPr>
              <a:xfrm>
                <a:off x="3322388" y="1306703"/>
                <a:ext cx="1672180" cy="2057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800"/>
                  </a:lnSpc>
                  <a:spcBef>
                    <a:spcPct val="0"/>
                  </a:spcBef>
                </a:pPr>
                <a:r>
                  <a:rPr lang="en-US" sz="12000" b="1" u="none" strike="noStrike" dirty="0">
                    <a:solidFill>
                      <a:srgbClr val="CD4801">
                        <a:alpha val="4706"/>
                      </a:srgbClr>
                    </a:solidFill>
                    <a:latin typeface="Red Hat Display" panose="02010303040201060303" pitchFamily="2" charset="0"/>
                  </a:rPr>
                  <a:t>W</a:t>
                </a:r>
              </a:p>
            </p:txBody>
          </p:sp>
          <p:sp>
            <p:nvSpPr>
              <p:cNvPr id="16" name="Freeform 16"/>
              <p:cNvSpPr/>
              <p:nvPr/>
            </p:nvSpPr>
            <p:spPr>
              <a:xfrm>
                <a:off x="3131045" y="5842100"/>
                <a:ext cx="2054865" cy="522225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87154">
                    <a:moveTo>
                      <a:pt x="56514" y="0"/>
                    </a:moveTo>
                    <a:lnTo>
                      <a:pt x="679903" y="0"/>
                    </a:lnTo>
                    <a:cubicBezTo>
                      <a:pt x="694892" y="0"/>
                      <a:pt x="709266" y="5954"/>
                      <a:pt x="719865" y="16553"/>
                    </a:cubicBezTo>
                    <a:cubicBezTo>
                      <a:pt x="730463" y="27151"/>
                      <a:pt x="736417" y="41526"/>
                      <a:pt x="736417" y="56514"/>
                    </a:cubicBezTo>
                    <a:lnTo>
                      <a:pt x="736417" y="130640"/>
                    </a:lnTo>
                    <a:cubicBezTo>
                      <a:pt x="736417" y="161851"/>
                      <a:pt x="711115" y="187154"/>
                      <a:pt x="679903" y="187154"/>
                    </a:cubicBezTo>
                    <a:lnTo>
                      <a:pt x="56514" y="187154"/>
                    </a:lnTo>
                    <a:cubicBezTo>
                      <a:pt x="25302" y="187154"/>
                      <a:pt x="0" y="161851"/>
                      <a:pt x="0" y="130640"/>
                    </a:cubicBezTo>
                    <a:lnTo>
                      <a:pt x="0" y="56514"/>
                    </a:lnTo>
                    <a:cubicBezTo>
                      <a:pt x="0" y="25302"/>
                      <a:pt x="25302" y="0"/>
                      <a:pt x="56514" y="0"/>
                    </a:cubicBezTo>
                    <a:close/>
                  </a:path>
                </a:pathLst>
              </a:custGeom>
              <a:solidFill>
                <a:srgbClr val="CD4801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25"/>
              <p:cNvSpPr/>
              <p:nvPr/>
            </p:nvSpPr>
            <p:spPr>
              <a:xfrm>
                <a:off x="3131045" y="2636596"/>
                <a:ext cx="2054865" cy="2922313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047291">
                    <a:moveTo>
                      <a:pt x="75352" y="0"/>
                    </a:moveTo>
                    <a:lnTo>
                      <a:pt x="661065" y="0"/>
                    </a:lnTo>
                    <a:cubicBezTo>
                      <a:pt x="681050" y="0"/>
                      <a:pt x="700216" y="7939"/>
                      <a:pt x="714347" y="22070"/>
                    </a:cubicBezTo>
                    <a:cubicBezTo>
                      <a:pt x="728478" y="36201"/>
                      <a:pt x="736417" y="55367"/>
                      <a:pt x="736417" y="75352"/>
                    </a:cubicBezTo>
                    <a:lnTo>
                      <a:pt x="736417" y="971939"/>
                    </a:lnTo>
                    <a:cubicBezTo>
                      <a:pt x="736417" y="1013555"/>
                      <a:pt x="702681" y="1047291"/>
                      <a:pt x="661065" y="1047291"/>
                    </a:cubicBezTo>
                    <a:lnTo>
                      <a:pt x="75352" y="1047291"/>
                    </a:lnTo>
                    <a:cubicBezTo>
                      <a:pt x="33736" y="1047291"/>
                      <a:pt x="0" y="1013555"/>
                      <a:pt x="0" y="971939"/>
                    </a:cubicBezTo>
                    <a:lnTo>
                      <a:pt x="0" y="75352"/>
                    </a:lnTo>
                    <a:cubicBezTo>
                      <a:pt x="0" y="33736"/>
                      <a:pt x="33736" y="0"/>
                      <a:pt x="75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3403864" y="5996432"/>
                <a:ext cx="1509228" cy="2135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Weaknesses</a:t>
                </a:r>
              </a:p>
            </p:txBody>
          </p:sp>
          <p:sp>
            <p:nvSpPr>
              <p:cNvPr id="42" name="TextBox 42"/>
              <p:cNvSpPr txBox="1"/>
              <p:nvPr/>
            </p:nvSpPr>
            <p:spPr>
              <a:xfrm>
                <a:off x="3376706" y="323410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Limited diversification increases vulnerability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to market fluctuations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3376706" y="3010359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3376706" y="4775570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Inadequate marketing strategies may hinder brand visibility and growth</a:t>
                </a:r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3376706" y="455182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4158478" y="3850772"/>
                <a:ext cx="0" cy="493961"/>
              </a:xfrm>
              <a:prstGeom prst="line">
                <a:avLst/>
              </a:prstGeom>
              <a:ln w="9525" cap="flat">
                <a:solidFill>
                  <a:srgbClr val="CD4801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C0F7BD2-0AFA-1F4F-0FFF-8F028F2280A9}"/>
                </a:ext>
              </a:extLst>
            </p:cNvPr>
            <p:cNvGrpSpPr/>
            <p:nvPr/>
          </p:nvGrpSpPr>
          <p:grpSpPr>
            <a:xfrm>
              <a:off x="756000" y="1306703"/>
              <a:ext cx="2054865" cy="5057622"/>
              <a:chOff x="756000" y="1306703"/>
              <a:chExt cx="2054865" cy="5057622"/>
            </a:xfrm>
          </p:grpSpPr>
          <p:sp>
            <p:nvSpPr>
              <p:cNvPr id="5" name="TextBox 5"/>
              <p:cNvSpPr txBox="1"/>
              <p:nvPr/>
            </p:nvSpPr>
            <p:spPr>
              <a:xfrm>
                <a:off x="1028819" y="1306703"/>
                <a:ext cx="1509228" cy="2057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800"/>
                  </a:lnSpc>
                </a:pPr>
                <a:r>
                  <a:rPr lang="en-US" sz="12000" b="1" dirty="0">
                    <a:solidFill>
                      <a:srgbClr val="CD4801">
                        <a:alpha val="4706"/>
                      </a:srgbClr>
                    </a:solidFill>
                    <a:latin typeface="Red Hat Display" panose="02010303040201060303" pitchFamily="2" charset="0"/>
                  </a:rPr>
                  <a:t>S</a:t>
                </a: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756000" y="2636596"/>
                <a:ext cx="2054865" cy="2922313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047291">
                    <a:moveTo>
                      <a:pt x="75352" y="0"/>
                    </a:moveTo>
                    <a:lnTo>
                      <a:pt x="661065" y="0"/>
                    </a:lnTo>
                    <a:cubicBezTo>
                      <a:pt x="681050" y="0"/>
                      <a:pt x="700216" y="7939"/>
                      <a:pt x="714347" y="22070"/>
                    </a:cubicBezTo>
                    <a:cubicBezTo>
                      <a:pt x="728478" y="36201"/>
                      <a:pt x="736417" y="55367"/>
                      <a:pt x="736417" y="75352"/>
                    </a:cubicBezTo>
                    <a:lnTo>
                      <a:pt x="736417" y="971939"/>
                    </a:lnTo>
                    <a:cubicBezTo>
                      <a:pt x="736417" y="1013555"/>
                      <a:pt x="702681" y="1047291"/>
                      <a:pt x="661065" y="1047291"/>
                    </a:cubicBezTo>
                    <a:lnTo>
                      <a:pt x="75352" y="1047291"/>
                    </a:lnTo>
                    <a:cubicBezTo>
                      <a:pt x="33736" y="1047291"/>
                      <a:pt x="0" y="1013555"/>
                      <a:pt x="0" y="971939"/>
                    </a:cubicBezTo>
                    <a:lnTo>
                      <a:pt x="0" y="75352"/>
                    </a:lnTo>
                    <a:cubicBezTo>
                      <a:pt x="0" y="33736"/>
                      <a:pt x="33736" y="0"/>
                      <a:pt x="753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/>
              <p:nvPr/>
            </p:nvSpPr>
            <p:spPr>
              <a:xfrm>
                <a:off x="756000" y="5842100"/>
                <a:ext cx="2054865" cy="522225"/>
              </a:xfrm>
              <a:custGeom>
                <a:avLst/>
                <a:gdLst/>
                <a:ahLst/>
                <a:cxnLst/>
                <a:rect l="l" t="t" r="r" b="b"/>
                <a:pathLst>
                  <a:path w="736417" h="187154">
                    <a:moveTo>
                      <a:pt x="56514" y="0"/>
                    </a:moveTo>
                    <a:lnTo>
                      <a:pt x="679903" y="0"/>
                    </a:lnTo>
                    <a:cubicBezTo>
                      <a:pt x="694892" y="0"/>
                      <a:pt x="709266" y="5954"/>
                      <a:pt x="719865" y="16553"/>
                    </a:cubicBezTo>
                    <a:cubicBezTo>
                      <a:pt x="730463" y="27151"/>
                      <a:pt x="736417" y="41526"/>
                      <a:pt x="736417" y="56514"/>
                    </a:cubicBezTo>
                    <a:lnTo>
                      <a:pt x="736417" y="130640"/>
                    </a:lnTo>
                    <a:cubicBezTo>
                      <a:pt x="736417" y="161851"/>
                      <a:pt x="711115" y="187154"/>
                      <a:pt x="679903" y="187154"/>
                    </a:cubicBezTo>
                    <a:lnTo>
                      <a:pt x="56514" y="187154"/>
                    </a:lnTo>
                    <a:cubicBezTo>
                      <a:pt x="25302" y="187154"/>
                      <a:pt x="0" y="161851"/>
                      <a:pt x="0" y="130640"/>
                    </a:cubicBezTo>
                    <a:lnTo>
                      <a:pt x="0" y="56514"/>
                    </a:lnTo>
                    <a:cubicBezTo>
                      <a:pt x="0" y="25302"/>
                      <a:pt x="25302" y="0"/>
                      <a:pt x="56514" y="0"/>
                    </a:cubicBezTo>
                    <a:close/>
                  </a:path>
                </a:pathLst>
              </a:custGeom>
              <a:solidFill>
                <a:srgbClr val="CD4801"/>
              </a:solidFill>
              <a:ln w="9525" cap="sq">
                <a:solidFill>
                  <a:srgbClr val="CD4801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1028819" y="5996432"/>
                <a:ext cx="1509228" cy="2135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Strengths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1001661" y="323410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Cutting-edge technology provides a competitive advantage in the market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1001661" y="3010359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1001661" y="4775570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Strong brand recognition fosters customer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000000"/>
                    </a:solidFill>
                    <a:latin typeface="DM Sans Light"/>
                  </a:rPr>
                  <a:t>loyalty and trust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1001661" y="455182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CD4801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1783433" y="3850772"/>
                <a:ext cx="0" cy="493961"/>
              </a:xfrm>
              <a:prstGeom prst="line">
                <a:avLst/>
              </a:prstGeom>
              <a:ln w="9525" cap="flat">
                <a:solidFill>
                  <a:srgbClr val="CD4801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622DCFA-911D-FF87-7363-616573748BA8}"/>
                </a:ext>
              </a:extLst>
            </p:cNvPr>
            <p:cNvGrpSpPr/>
            <p:nvPr/>
          </p:nvGrpSpPr>
          <p:grpSpPr>
            <a:xfrm>
              <a:off x="2206389" y="736830"/>
              <a:ext cx="6280622" cy="712748"/>
              <a:chOff x="2205689" y="736830"/>
              <a:chExt cx="6280622" cy="712748"/>
            </a:xfrm>
          </p:grpSpPr>
          <p:sp>
            <p:nvSpPr>
              <p:cNvPr id="2" name="TextBox 2"/>
              <p:cNvSpPr txBox="1"/>
              <p:nvPr/>
            </p:nvSpPr>
            <p:spPr>
              <a:xfrm>
                <a:off x="2205689" y="1011428"/>
                <a:ext cx="6280622" cy="4381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480"/>
                  </a:lnSpc>
                </a:pPr>
                <a:r>
                  <a:rPr lang="en-US" sz="2900" b="1" spc="145" dirty="0">
                    <a:solidFill>
                      <a:srgbClr val="CD4801"/>
                    </a:solidFill>
                    <a:latin typeface="Red Hat Display" panose="02010303040201060303" pitchFamily="2" charset="0"/>
                    <a:ea typeface="Red Hat Display" panose="02010303040201060303" pitchFamily="2" charset="0"/>
                    <a:cs typeface="Red Hat Display" panose="02010303040201060303" pitchFamily="2" charset="0"/>
                  </a:rPr>
                  <a:t>SWOT ANALYSIS LAYOUT</a:t>
                </a:r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3607357" y="736830"/>
                <a:ext cx="3477286" cy="21363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dirty="0">
                    <a:solidFill>
                      <a:srgbClr val="48362C"/>
                    </a:solidFill>
                    <a:latin typeface="Red Hat Display" panose="02010303040201060303" pitchFamily="2" charset="0"/>
                  </a:rPr>
                  <a:t>Company Name</a:t>
                </a:r>
              </a:p>
            </p:txBody>
          </p:sp>
        </p:grpSp>
        <p:sp>
          <p:nvSpPr>
            <p:cNvPr id="57" name="TemplateLAB"/>
            <p:cNvSpPr/>
            <p:nvPr/>
          </p:nvSpPr>
          <p:spPr>
            <a:xfrm rot="-5400000">
              <a:off x="9893829" y="4041616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3"/>
                  </a:lnTo>
                  <a:lnTo>
                    <a:pt x="0" y="1122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DM Sans</vt:lpstr>
      <vt:lpstr>Calibri</vt:lpstr>
      <vt:lpstr>Red Hat Display</vt:lpstr>
      <vt:lpstr>DM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24</cp:revision>
  <dcterms:created xsi:type="dcterms:W3CDTF">2006-08-16T00:00:00Z</dcterms:created>
  <dcterms:modified xsi:type="dcterms:W3CDTF">2024-01-26T04:40:57Z</dcterms:modified>
  <dc:identifier>DAF66AsoOy8</dc:identifier>
</cp:coreProperties>
</file>