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8" r:id="rId2"/>
  </p:sldIdLst>
  <p:sldSz cx="10693400" cy="7556500"/>
  <p:notesSz cx="6858000" cy="9144000"/>
  <p:embeddedFontLst>
    <p:embeddedFont>
      <p:font typeface="DM Sans" pitchFamily="2" charset="0"/>
      <p:regular r:id="rId3"/>
      <p:bold r:id="rId4"/>
      <p:italic r:id="rId5"/>
      <p:boldItalic r:id="rId6"/>
    </p:embeddedFont>
    <p:embeddedFont>
      <p:font typeface="DM Sans Light" pitchFamily="2" charset="0"/>
      <p:regular r:id="rId7"/>
      <p:italic r:id="rId8"/>
    </p:embeddedFont>
    <p:embeddedFont>
      <p:font typeface="Red Hat Display" panose="02010303040201060303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6DA9"/>
    <a:srgbClr val="4C7867"/>
    <a:srgbClr val="D25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 varScale="1">
        <p:scale>
          <a:sx n="96" d="100"/>
          <a:sy n="96" d="100"/>
        </p:scale>
        <p:origin x="144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heme" Target="theme/theme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2C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3">
            <a:extLst>
              <a:ext uri="{FF2B5EF4-FFF2-40B4-BE49-F238E27FC236}">
                <a16:creationId xmlns:a16="http://schemas.microsoft.com/office/drawing/2014/main" id="{78453432-9A91-167C-F2F5-E02E3A546E53}"/>
              </a:ext>
            </a:extLst>
          </p:cNvPr>
          <p:cNvGrpSpPr/>
          <p:nvPr/>
        </p:nvGrpSpPr>
        <p:grpSpPr>
          <a:xfrm>
            <a:off x="756000" y="517875"/>
            <a:ext cx="9583327" cy="7034366"/>
            <a:chOff x="756000" y="517875"/>
            <a:chExt cx="9583327" cy="7034366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0632AA98-9655-5403-5D51-9122219D9091}"/>
                </a:ext>
              </a:extLst>
            </p:cNvPr>
            <p:cNvGrpSpPr/>
            <p:nvPr/>
          </p:nvGrpSpPr>
          <p:grpSpPr>
            <a:xfrm>
              <a:off x="7929536" y="1444730"/>
              <a:ext cx="2006464" cy="6107511"/>
              <a:chOff x="7929536" y="1444730"/>
              <a:chExt cx="2006464" cy="6107511"/>
            </a:xfrm>
          </p:grpSpPr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846D5A56-D6D3-EB5A-3EF8-2E5FFE831441}"/>
                  </a:ext>
                </a:extLst>
              </p:cNvPr>
              <p:cNvSpPr/>
              <p:nvPr/>
            </p:nvSpPr>
            <p:spPr>
              <a:xfrm>
                <a:off x="7929536" y="2320529"/>
                <a:ext cx="2006464" cy="5231712"/>
              </a:xfrm>
              <a:custGeom>
                <a:avLst/>
                <a:gdLst>
                  <a:gd name="connsiteX0" fmla="*/ 195269 w 2006464"/>
                  <a:gd name="connsiteY0" fmla="*/ 0 h 5231712"/>
                  <a:gd name="connsiteX1" fmla="*/ 1811195 w 2006464"/>
                  <a:gd name="connsiteY1" fmla="*/ 0 h 5231712"/>
                  <a:gd name="connsiteX2" fmla="*/ 2006464 w 2006464"/>
                  <a:gd name="connsiteY2" fmla="*/ 195269 h 5231712"/>
                  <a:gd name="connsiteX3" fmla="*/ 2006464 w 2006464"/>
                  <a:gd name="connsiteY3" fmla="*/ 5231712 h 5231712"/>
                  <a:gd name="connsiteX4" fmla="*/ 0 w 2006464"/>
                  <a:gd name="connsiteY4" fmla="*/ 5231712 h 5231712"/>
                  <a:gd name="connsiteX5" fmla="*/ 0 w 2006464"/>
                  <a:gd name="connsiteY5" fmla="*/ 195269 h 5231712"/>
                  <a:gd name="connsiteX6" fmla="*/ 195269 w 2006464"/>
                  <a:gd name="connsiteY6" fmla="*/ 0 h 523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6464" h="5231712">
                    <a:moveTo>
                      <a:pt x="195269" y="0"/>
                    </a:moveTo>
                    <a:lnTo>
                      <a:pt x="1811195" y="0"/>
                    </a:lnTo>
                    <a:cubicBezTo>
                      <a:pt x="1919039" y="0"/>
                      <a:pt x="2006464" y="87425"/>
                      <a:pt x="2006464" y="195269"/>
                    </a:cubicBezTo>
                    <a:lnTo>
                      <a:pt x="2006464" y="5231712"/>
                    </a:lnTo>
                    <a:lnTo>
                      <a:pt x="0" y="5231712"/>
                    </a:lnTo>
                    <a:lnTo>
                      <a:pt x="0" y="195269"/>
                    </a:lnTo>
                    <a:cubicBezTo>
                      <a:pt x="0" y="87425"/>
                      <a:pt x="87425" y="0"/>
                      <a:pt x="19526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2C27">
                      <a:alpha val="70000"/>
                    </a:srgbClr>
                  </a:gs>
                  <a:gs pos="33333">
                    <a:srgbClr val="992C27">
                      <a:alpha val="70000"/>
                    </a:srgbClr>
                  </a:gs>
                  <a:gs pos="70000">
                    <a:srgbClr val="992C27">
                      <a:alpha val="70000"/>
                    </a:srgbClr>
                  </a:gs>
                  <a:gs pos="100000">
                    <a:srgbClr val="FFFFFF">
                      <a:alpha val="70000"/>
                    </a:srgbClr>
                  </a:gs>
                </a:gsLst>
                <a:lin ang="5400000"/>
              </a:gradFill>
              <a:ln w="9525" cap="sq">
                <a:solidFill>
                  <a:srgbClr val="FFFFFF">
                    <a:alpha val="69804"/>
                  </a:srgbClr>
                </a:solidFill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49" name="TextBox 49"/>
              <p:cNvSpPr txBox="1"/>
              <p:nvPr/>
            </p:nvSpPr>
            <p:spPr>
              <a:xfrm>
                <a:off x="8457050" y="1963804"/>
                <a:ext cx="951434" cy="2190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737"/>
                  </a:lnSpc>
                  <a:spcBef>
                    <a:spcPct val="0"/>
                  </a:spcBef>
                </a:pPr>
                <a:r>
                  <a:rPr lang="en-US" sz="1448" b="1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Threats</a:t>
                </a:r>
              </a:p>
            </p:txBody>
          </p:sp>
          <p:sp>
            <p:nvSpPr>
              <p:cNvPr id="50" name="TextBox 50"/>
              <p:cNvSpPr txBox="1"/>
              <p:nvPr/>
            </p:nvSpPr>
            <p:spPr>
              <a:xfrm>
                <a:off x="8690279" y="1444730"/>
                <a:ext cx="484977" cy="53860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4189"/>
                  </a:lnSpc>
                  <a:spcBef>
                    <a:spcPct val="0"/>
                  </a:spcBef>
                </a:pPr>
                <a:r>
                  <a:rPr lang="en-US" sz="3500" b="1" u="none" strike="noStrike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T</a:t>
                </a:r>
              </a:p>
            </p:txBody>
          </p:sp>
          <p:sp>
            <p:nvSpPr>
              <p:cNvPr id="51" name="TextBox 51"/>
              <p:cNvSpPr txBox="1"/>
              <p:nvPr/>
            </p:nvSpPr>
            <p:spPr>
              <a:xfrm>
                <a:off x="8150995" y="2920978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Intense competition </a:t>
                </a:r>
              </a:p>
              <a:p>
                <a:pPr algn="ctr">
                  <a:lnSpc>
                    <a:spcPts val="1080"/>
                  </a:lnSpc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poses a challenge to </a:t>
                </a:r>
              </a:p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market share retention</a:t>
                </a:r>
              </a:p>
            </p:txBody>
          </p:sp>
          <p:sp>
            <p:nvSpPr>
              <p:cNvPr id="52" name="TextBox 52"/>
              <p:cNvSpPr txBox="1"/>
              <p:nvPr/>
            </p:nvSpPr>
            <p:spPr>
              <a:xfrm>
                <a:off x="8150995" y="2699610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01</a:t>
                </a:r>
              </a:p>
            </p:txBody>
          </p:sp>
          <p:sp>
            <p:nvSpPr>
              <p:cNvPr id="53" name="TextBox 53"/>
              <p:cNvSpPr txBox="1"/>
              <p:nvPr/>
            </p:nvSpPr>
            <p:spPr>
              <a:xfrm>
                <a:off x="8150995" y="4462439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Economic downturns may impact consumer spending and company revenue</a:t>
                </a:r>
              </a:p>
            </p:txBody>
          </p:sp>
          <p:sp>
            <p:nvSpPr>
              <p:cNvPr id="54" name="TextBox 54"/>
              <p:cNvSpPr txBox="1"/>
              <p:nvPr/>
            </p:nvSpPr>
            <p:spPr>
              <a:xfrm>
                <a:off x="8150995" y="4241071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02</a:t>
                </a:r>
              </a:p>
            </p:txBody>
          </p:sp>
          <p:sp>
            <p:nvSpPr>
              <p:cNvPr id="55" name="TextBox 55"/>
              <p:cNvSpPr txBox="1"/>
              <p:nvPr/>
            </p:nvSpPr>
            <p:spPr>
              <a:xfrm>
                <a:off x="8150995" y="6003901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Regulatory changes introduce uncertainties affecting business operations</a:t>
                </a:r>
              </a:p>
            </p:txBody>
          </p:sp>
          <p:sp>
            <p:nvSpPr>
              <p:cNvPr id="56" name="TextBox 56"/>
              <p:cNvSpPr txBox="1"/>
              <p:nvPr/>
            </p:nvSpPr>
            <p:spPr>
              <a:xfrm>
                <a:off x="8150995" y="5782532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03</a:t>
                </a:r>
              </a:p>
            </p:txBody>
          </p:sp>
          <p:sp>
            <p:nvSpPr>
              <p:cNvPr id="57" name="AutoShape 57"/>
              <p:cNvSpPr/>
              <p:nvPr/>
            </p:nvSpPr>
            <p:spPr>
              <a:xfrm>
                <a:off x="8932767" y="3537640"/>
                <a:ext cx="0" cy="493961"/>
              </a:xfrm>
              <a:prstGeom prst="line">
                <a:avLst/>
              </a:prstGeom>
              <a:ln w="12700" cap="flat">
                <a:solidFill>
                  <a:srgbClr val="FFFFFF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8" name="AutoShape 58"/>
              <p:cNvSpPr/>
              <p:nvPr/>
            </p:nvSpPr>
            <p:spPr>
              <a:xfrm>
                <a:off x="8932767" y="5079102"/>
                <a:ext cx="0" cy="493961"/>
              </a:xfrm>
              <a:prstGeom prst="line">
                <a:avLst/>
              </a:prstGeom>
              <a:ln w="12700" cap="flat">
                <a:solidFill>
                  <a:srgbClr val="FFFFFF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DF3CCA50-2205-BBF1-2294-121A36F11E2E}"/>
                </a:ext>
              </a:extLst>
            </p:cNvPr>
            <p:cNvGrpSpPr/>
            <p:nvPr/>
          </p:nvGrpSpPr>
          <p:grpSpPr>
            <a:xfrm>
              <a:off x="5538358" y="1444730"/>
              <a:ext cx="2006464" cy="6107511"/>
              <a:chOff x="5538358" y="1444730"/>
              <a:chExt cx="2006464" cy="6107511"/>
            </a:xfrm>
          </p:grpSpPr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ED92D0C2-06A4-DBFD-CC14-707711C4BFB1}"/>
                  </a:ext>
                </a:extLst>
              </p:cNvPr>
              <p:cNvSpPr/>
              <p:nvPr/>
            </p:nvSpPr>
            <p:spPr>
              <a:xfrm>
                <a:off x="5538358" y="2320529"/>
                <a:ext cx="2006464" cy="5231712"/>
              </a:xfrm>
              <a:custGeom>
                <a:avLst/>
                <a:gdLst>
                  <a:gd name="connsiteX0" fmla="*/ 195269 w 2006464"/>
                  <a:gd name="connsiteY0" fmla="*/ 0 h 5231712"/>
                  <a:gd name="connsiteX1" fmla="*/ 1811195 w 2006464"/>
                  <a:gd name="connsiteY1" fmla="*/ 0 h 5231712"/>
                  <a:gd name="connsiteX2" fmla="*/ 2006464 w 2006464"/>
                  <a:gd name="connsiteY2" fmla="*/ 195269 h 5231712"/>
                  <a:gd name="connsiteX3" fmla="*/ 2006464 w 2006464"/>
                  <a:gd name="connsiteY3" fmla="*/ 5231712 h 5231712"/>
                  <a:gd name="connsiteX4" fmla="*/ 0 w 2006464"/>
                  <a:gd name="connsiteY4" fmla="*/ 5231712 h 5231712"/>
                  <a:gd name="connsiteX5" fmla="*/ 0 w 2006464"/>
                  <a:gd name="connsiteY5" fmla="*/ 195269 h 5231712"/>
                  <a:gd name="connsiteX6" fmla="*/ 195269 w 2006464"/>
                  <a:gd name="connsiteY6" fmla="*/ 0 h 523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6464" h="5231712">
                    <a:moveTo>
                      <a:pt x="195269" y="0"/>
                    </a:moveTo>
                    <a:lnTo>
                      <a:pt x="1811195" y="0"/>
                    </a:lnTo>
                    <a:cubicBezTo>
                      <a:pt x="1919039" y="0"/>
                      <a:pt x="2006464" y="87425"/>
                      <a:pt x="2006464" y="195269"/>
                    </a:cubicBezTo>
                    <a:lnTo>
                      <a:pt x="2006464" y="5231712"/>
                    </a:lnTo>
                    <a:lnTo>
                      <a:pt x="0" y="5231712"/>
                    </a:lnTo>
                    <a:lnTo>
                      <a:pt x="0" y="195269"/>
                    </a:lnTo>
                    <a:cubicBezTo>
                      <a:pt x="0" y="87425"/>
                      <a:pt x="87425" y="0"/>
                      <a:pt x="19526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2C27">
                      <a:alpha val="70000"/>
                    </a:srgbClr>
                  </a:gs>
                  <a:gs pos="33333">
                    <a:srgbClr val="992C27">
                      <a:alpha val="70000"/>
                    </a:srgbClr>
                  </a:gs>
                  <a:gs pos="70000">
                    <a:srgbClr val="992C27">
                      <a:alpha val="70000"/>
                    </a:srgbClr>
                  </a:gs>
                  <a:gs pos="100000">
                    <a:srgbClr val="FFFFFF">
                      <a:alpha val="70000"/>
                    </a:srgbClr>
                  </a:gs>
                </a:gsLst>
                <a:lin ang="5400000"/>
              </a:gradFill>
              <a:ln w="9525" cap="sq">
                <a:solidFill>
                  <a:srgbClr val="FFFFFF">
                    <a:alpha val="69804"/>
                  </a:srgbClr>
                </a:solidFill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5759817" y="1963804"/>
                <a:ext cx="1563545" cy="2190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737"/>
                  </a:lnSpc>
                  <a:spcBef>
                    <a:spcPct val="0"/>
                  </a:spcBef>
                </a:pPr>
                <a:r>
                  <a:rPr lang="en-US" sz="1448" b="1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Opportunities</a:t>
                </a:r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6299102" y="1444730"/>
                <a:ext cx="484977" cy="53860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4189"/>
                  </a:lnSpc>
                  <a:spcBef>
                    <a:spcPct val="0"/>
                  </a:spcBef>
                </a:pPr>
                <a:r>
                  <a:rPr lang="en-US" sz="3500" b="1" u="none" strike="noStrike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O</a:t>
                </a:r>
              </a:p>
            </p:txBody>
          </p:sp>
          <p:sp>
            <p:nvSpPr>
              <p:cNvPr id="37" name="TextBox 37"/>
              <p:cNvSpPr txBox="1"/>
              <p:nvPr/>
            </p:nvSpPr>
            <p:spPr>
              <a:xfrm>
                <a:off x="5759817" y="2920978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Emerging markets present untapped avenues for business expansion</a:t>
                </a:r>
              </a:p>
            </p:txBody>
          </p:sp>
          <p:sp>
            <p:nvSpPr>
              <p:cNvPr id="38" name="TextBox 38"/>
              <p:cNvSpPr txBox="1"/>
              <p:nvPr/>
            </p:nvSpPr>
            <p:spPr>
              <a:xfrm>
                <a:off x="5759817" y="2699610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01</a:t>
                </a:r>
              </a:p>
            </p:txBody>
          </p:sp>
          <p:sp>
            <p:nvSpPr>
              <p:cNvPr id="39" name="TextBox 39"/>
              <p:cNvSpPr txBox="1"/>
              <p:nvPr/>
            </p:nvSpPr>
            <p:spPr>
              <a:xfrm>
                <a:off x="5759817" y="4462439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Strategic partnerships can enhance market reach and customer engagement</a:t>
                </a:r>
              </a:p>
            </p:txBody>
          </p:sp>
          <p:sp>
            <p:nvSpPr>
              <p:cNvPr id="40" name="TextBox 40"/>
              <p:cNvSpPr txBox="1"/>
              <p:nvPr/>
            </p:nvSpPr>
            <p:spPr>
              <a:xfrm>
                <a:off x="5759817" y="4241071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02</a:t>
                </a:r>
              </a:p>
            </p:txBody>
          </p:sp>
          <p:sp>
            <p:nvSpPr>
              <p:cNvPr id="41" name="TextBox 41"/>
              <p:cNvSpPr txBox="1"/>
              <p:nvPr/>
            </p:nvSpPr>
            <p:spPr>
              <a:xfrm>
                <a:off x="5759817" y="6003901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Changing consumer trends create opportunities for </a:t>
                </a:r>
              </a:p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new product development</a:t>
                </a:r>
              </a:p>
            </p:txBody>
          </p:sp>
          <p:sp>
            <p:nvSpPr>
              <p:cNvPr id="42" name="TextBox 42"/>
              <p:cNvSpPr txBox="1"/>
              <p:nvPr/>
            </p:nvSpPr>
            <p:spPr>
              <a:xfrm>
                <a:off x="5759817" y="5782532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03</a:t>
                </a:r>
              </a:p>
            </p:txBody>
          </p:sp>
          <p:sp>
            <p:nvSpPr>
              <p:cNvPr id="43" name="AutoShape 43"/>
              <p:cNvSpPr/>
              <p:nvPr/>
            </p:nvSpPr>
            <p:spPr>
              <a:xfrm>
                <a:off x="6541590" y="3537640"/>
                <a:ext cx="0" cy="493961"/>
              </a:xfrm>
              <a:prstGeom prst="line">
                <a:avLst/>
              </a:prstGeom>
              <a:ln w="12700" cap="flat">
                <a:solidFill>
                  <a:srgbClr val="FFFFFF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4" name="AutoShape 44"/>
              <p:cNvSpPr/>
              <p:nvPr/>
            </p:nvSpPr>
            <p:spPr>
              <a:xfrm>
                <a:off x="6541590" y="5079102"/>
                <a:ext cx="0" cy="493961"/>
              </a:xfrm>
              <a:prstGeom prst="line">
                <a:avLst/>
              </a:prstGeom>
              <a:ln w="12700" cap="flat">
                <a:solidFill>
                  <a:srgbClr val="FFFFFF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114C7844-0429-4BEC-A27E-7F00ABDDBC22}"/>
                </a:ext>
              </a:extLst>
            </p:cNvPr>
            <p:cNvGrpSpPr/>
            <p:nvPr/>
          </p:nvGrpSpPr>
          <p:grpSpPr>
            <a:xfrm>
              <a:off x="3147179" y="1444730"/>
              <a:ext cx="2006464" cy="6107511"/>
              <a:chOff x="3147179" y="1444730"/>
              <a:chExt cx="2006464" cy="6107511"/>
            </a:xfrm>
          </p:grpSpPr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4E25F4D9-4F92-4570-FEEC-85FC94115013}"/>
                  </a:ext>
                </a:extLst>
              </p:cNvPr>
              <p:cNvSpPr/>
              <p:nvPr/>
            </p:nvSpPr>
            <p:spPr>
              <a:xfrm>
                <a:off x="3147179" y="2320529"/>
                <a:ext cx="2006464" cy="5231712"/>
              </a:xfrm>
              <a:custGeom>
                <a:avLst/>
                <a:gdLst>
                  <a:gd name="connsiteX0" fmla="*/ 195269 w 2006464"/>
                  <a:gd name="connsiteY0" fmla="*/ 0 h 5231712"/>
                  <a:gd name="connsiteX1" fmla="*/ 1811195 w 2006464"/>
                  <a:gd name="connsiteY1" fmla="*/ 0 h 5231712"/>
                  <a:gd name="connsiteX2" fmla="*/ 2006464 w 2006464"/>
                  <a:gd name="connsiteY2" fmla="*/ 195269 h 5231712"/>
                  <a:gd name="connsiteX3" fmla="*/ 2006464 w 2006464"/>
                  <a:gd name="connsiteY3" fmla="*/ 5231712 h 5231712"/>
                  <a:gd name="connsiteX4" fmla="*/ 0 w 2006464"/>
                  <a:gd name="connsiteY4" fmla="*/ 5231712 h 5231712"/>
                  <a:gd name="connsiteX5" fmla="*/ 0 w 2006464"/>
                  <a:gd name="connsiteY5" fmla="*/ 195269 h 5231712"/>
                  <a:gd name="connsiteX6" fmla="*/ 195269 w 2006464"/>
                  <a:gd name="connsiteY6" fmla="*/ 0 h 523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6464" h="5231712">
                    <a:moveTo>
                      <a:pt x="195269" y="0"/>
                    </a:moveTo>
                    <a:lnTo>
                      <a:pt x="1811195" y="0"/>
                    </a:lnTo>
                    <a:cubicBezTo>
                      <a:pt x="1919039" y="0"/>
                      <a:pt x="2006464" y="87425"/>
                      <a:pt x="2006464" y="195269"/>
                    </a:cubicBezTo>
                    <a:lnTo>
                      <a:pt x="2006464" y="5231712"/>
                    </a:lnTo>
                    <a:lnTo>
                      <a:pt x="0" y="5231712"/>
                    </a:lnTo>
                    <a:lnTo>
                      <a:pt x="0" y="195269"/>
                    </a:lnTo>
                    <a:cubicBezTo>
                      <a:pt x="0" y="87425"/>
                      <a:pt x="87425" y="0"/>
                      <a:pt x="19526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2C27">
                      <a:alpha val="70000"/>
                    </a:srgbClr>
                  </a:gs>
                  <a:gs pos="33333">
                    <a:srgbClr val="992C27">
                      <a:alpha val="70000"/>
                    </a:srgbClr>
                  </a:gs>
                  <a:gs pos="70000">
                    <a:srgbClr val="992C27">
                      <a:alpha val="70000"/>
                    </a:srgbClr>
                  </a:gs>
                  <a:gs pos="100000">
                    <a:srgbClr val="FFFFFF">
                      <a:alpha val="70000"/>
                    </a:srgbClr>
                  </a:gs>
                </a:gsLst>
                <a:lin ang="5400000"/>
              </a:gradFill>
              <a:ln w="9525" cap="sq">
                <a:solidFill>
                  <a:srgbClr val="FFFFFF">
                    <a:alpha val="69804"/>
                  </a:srgbClr>
                </a:solidFill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3674694" y="1963804"/>
                <a:ext cx="951434" cy="2190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737"/>
                  </a:lnSpc>
                  <a:spcBef>
                    <a:spcPct val="0"/>
                  </a:spcBef>
                </a:pPr>
                <a:r>
                  <a:rPr lang="en-US" sz="1448" b="1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Weakness</a:t>
                </a:r>
              </a:p>
            </p:txBody>
          </p:sp>
          <p:sp>
            <p:nvSpPr>
              <p:cNvPr id="22" name="TextBox 22"/>
              <p:cNvSpPr txBox="1"/>
              <p:nvPr/>
            </p:nvSpPr>
            <p:spPr>
              <a:xfrm>
                <a:off x="3907922" y="1444730"/>
                <a:ext cx="484977" cy="53860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4189"/>
                  </a:lnSpc>
                  <a:spcBef>
                    <a:spcPct val="0"/>
                  </a:spcBef>
                </a:pPr>
                <a:r>
                  <a:rPr lang="en-US" sz="3500" b="1" u="none" strike="noStrike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W</a:t>
                </a:r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3368638" y="2920978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Inadequate market research may lead to misinformed business decisions</a:t>
                </a:r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3368638" y="2699610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01</a:t>
                </a:r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3368638" y="4462439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Dependency on a </a:t>
                </a:r>
              </a:p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few key clients poses revenue vulnerability</a:t>
                </a:r>
              </a:p>
            </p:txBody>
          </p:sp>
          <p:sp>
            <p:nvSpPr>
              <p:cNvPr id="26" name="TextBox 26"/>
              <p:cNvSpPr txBox="1"/>
              <p:nvPr/>
            </p:nvSpPr>
            <p:spPr>
              <a:xfrm>
                <a:off x="3368638" y="4241071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02</a:t>
                </a:r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3368638" y="6003901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Insufficient diversification exposes the business to economic fluctuations</a:t>
                </a:r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3368638" y="5782532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03</a:t>
                </a:r>
              </a:p>
            </p:txBody>
          </p:sp>
          <p:sp>
            <p:nvSpPr>
              <p:cNvPr id="29" name="AutoShape 29"/>
              <p:cNvSpPr/>
              <p:nvPr/>
            </p:nvSpPr>
            <p:spPr>
              <a:xfrm>
                <a:off x="4150411" y="3537640"/>
                <a:ext cx="0" cy="493961"/>
              </a:xfrm>
              <a:prstGeom prst="line">
                <a:avLst/>
              </a:prstGeom>
              <a:ln w="12700" cap="flat">
                <a:solidFill>
                  <a:srgbClr val="FFFFFF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4150411" y="5079102"/>
                <a:ext cx="0" cy="493961"/>
              </a:xfrm>
              <a:prstGeom prst="line">
                <a:avLst/>
              </a:prstGeom>
              <a:ln w="12700" cap="flat">
                <a:solidFill>
                  <a:srgbClr val="FFFFFF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90AFB3B1-F508-6B53-B278-716A2D376CE8}"/>
                </a:ext>
              </a:extLst>
            </p:cNvPr>
            <p:cNvGrpSpPr/>
            <p:nvPr/>
          </p:nvGrpSpPr>
          <p:grpSpPr>
            <a:xfrm>
              <a:off x="756000" y="1444730"/>
              <a:ext cx="2006464" cy="6107511"/>
              <a:chOff x="756000" y="1444730"/>
              <a:chExt cx="2006464" cy="6107511"/>
            </a:xfrm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B6F0CC67-DF5A-4487-FFFD-DFAA3256F09D}"/>
                  </a:ext>
                </a:extLst>
              </p:cNvPr>
              <p:cNvSpPr/>
              <p:nvPr/>
            </p:nvSpPr>
            <p:spPr>
              <a:xfrm>
                <a:off x="756000" y="2320529"/>
                <a:ext cx="2006464" cy="5231712"/>
              </a:xfrm>
              <a:custGeom>
                <a:avLst/>
                <a:gdLst>
                  <a:gd name="connsiteX0" fmla="*/ 195269 w 2006464"/>
                  <a:gd name="connsiteY0" fmla="*/ 0 h 5231712"/>
                  <a:gd name="connsiteX1" fmla="*/ 1811195 w 2006464"/>
                  <a:gd name="connsiteY1" fmla="*/ 0 h 5231712"/>
                  <a:gd name="connsiteX2" fmla="*/ 2006464 w 2006464"/>
                  <a:gd name="connsiteY2" fmla="*/ 195269 h 5231712"/>
                  <a:gd name="connsiteX3" fmla="*/ 2006464 w 2006464"/>
                  <a:gd name="connsiteY3" fmla="*/ 5231712 h 5231712"/>
                  <a:gd name="connsiteX4" fmla="*/ 0 w 2006464"/>
                  <a:gd name="connsiteY4" fmla="*/ 5231712 h 5231712"/>
                  <a:gd name="connsiteX5" fmla="*/ 0 w 2006464"/>
                  <a:gd name="connsiteY5" fmla="*/ 195269 h 5231712"/>
                  <a:gd name="connsiteX6" fmla="*/ 195269 w 2006464"/>
                  <a:gd name="connsiteY6" fmla="*/ 0 h 5231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06464" h="5231712">
                    <a:moveTo>
                      <a:pt x="195269" y="0"/>
                    </a:moveTo>
                    <a:lnTo>
                      <a:pt x="1811195" y="0"/>
                    </a:lnTo>
                    <a:cubicBezTo>
                      <a:pt x="1919039" y="0"/>
                      <a:pt x="2006464" y="87425"/>
                      <a:pt x="2006464" y="195269"/>
                    </a:cubicBezTo>
                    <a:lnTo>
                      <a:pt x="2006464" y="5231712"/>
                    </a:lnTo>
                    <a:lnTo>
                      <a:pt x="0" y="5231712"/>
                    </a:lnTo>
                    <a:lnTo>
                      <a:pt x="0" y="195269"/>
                    </a:lnTo>
                    <a:cubicBezTo>
                      <a:pt x="0" y="87425"/>
                      <a:pt x="87425" y="0"/>
                      <a:pt x="195269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992C27">
                      <a:alpha val="70000"/>
                    </a:srgbClr>
                  </a:gs>
                  <a:gs pos="33333">
                    <a:srgbClr val="992C27">
                      <a:alpha val="70000"/>
                    </a:srgbClr>
                  </a:gs>
                  <a:gs pos="70000">
                    <a:srgbClr val="992C27">
                      <a:alpha val="70000"/>
                    </a:srgbClr>
                  </a:gs>
                  <a:gs pos="100000">
                    <a:srgbClr val="FFFFFF">
                      <a:alpha val="70000"/>
                    </a:srgbClr>
                  </a:gs>
                </a:gsLst>
                <a:lin ang="5400000"/>
              </a:gradFill>
              <a:ln w="9525" cap="sq">
                <a:solidFill>
                  <a:srgbClr val="FFFFFF">
                    <a:alpha val="69804"/>
                  </a:srgbClr>
                </a:solidFill>
                <a:prstDash val="solid"/>
                <a:miter/>
              </a:ln>
            </p:spPr>
            <p:txBody>
              <a:bodyPr wrap="square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1283515" y="1963804"/>
                <a:ext cx="951433" cy="2190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737"/>
                  </a:lnSpc>
                  <a:spcBef>
                    <a:spcPct val="0"/>
                  </a:spcBef>
                </a:pPr>
                <a:r>
                  <a:rPr lang="en-US" sz="1448" b="1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Strengths</a:t>
                </a:r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1516743" y="1444730"/>
                <a:ext cx="484977" cy="53860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4189"/>
                  </a:lnSpc>
                  <a:spcBef>
                    <a:spcPct val="0"/>
                  </a:spcBef>
                </a:pPr>
                <a:r>
                  <a:rPr lang="en-US" sz="3500" b="1" u="none" strike="noStrike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S</a:t>
                </a:r>
              </a:p>
            </p:txBody>
          </p:sp>
          <p:sp>
            <p:nvSpPr>
              <p:cNvPr id="9" name="TextBox 9"/>
              <p:cNvSpPr txBox="1"/>
              <p:nvPr/>
            </p:nvSpPr>
            <p:spPr>
              <a:xfrm>
                <a:off x="977459" y="2920978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Robust innovation </a:t>
                </a:r>
              </a:p>
              <a:p>
                <a:pPr algn="ctr">
                  <a:lnSpc>
                    <a:spcPts val="1080"/>
                  </a:lnSpc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fosters a competitive </a:t>
                </a:r>
              </a:p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edge in the market</a:t>
                </a:r>
              </a:p>
            </p:txBody>
          </p:sp>
          <p:sp>
            <p:nvSpPr>
              <p:cNvPr id="10" name="TextBox 10"/>
              <p:cNvSpPr txBox="1"/>
              <p:nvPr/>
            </p:nvSpPr>
            <p:spPr>
              <a:xfrm>
                <a:off x="977459" y="2699610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01</a:t>
                </a:r>
              </a:p>
            </p:txBody>
          </p:sp>
          <p:sp>
            <p:nvSpPr>
              <p:cNvPr id="11" name="TextBox 11"/>
              <p:cNvSpPr txBox="1"/>
              <p:nvPr/>
            </p:nvSpPr>
            <p:spPr>
              <a:xfrm>
                <a:off x="977459" y="4462439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Skilled workforce enhances efficiency and drives organizational success</a:t>
                </a:r>
              </a:p>
            </p:txBody>
          </p:sp>
          <p:sp>
            <p:nvSpPr>
              <p:cNvPr id="12" name="TextBox 12"/>
              <p:cNvSpPr txBox="1"/>
              <p:nvPr/>
            </p:nvSpPr>
            <p:spPr>
              <a:xfrm>
                <a:off x="977459" y="4241071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02</a:t>
                </a:r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977459" y="6003901"/>
                <a:ext cx="1563545" cy="4000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080"/>
                  </a:lnSpc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Strong brand presence amplifies customer </a:t>
                </a:r>
              </a:p>
              <a:p>
                <a:pPr algn="ctr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dirty="0">
                    <a:solidFill>
                      <a:srgbClr val="FFFFFF"/>
                    </a:solidFill>
                    <a:latin typeface="DM Sans Light"/>
                  </a:rPr>
                  <a:t>trust and loyalty</a:t>
                </a:r>
              </a:p>
            </p:txBody>
          </p:sp>
          <p:sp>
            <p:nvSpPr>
              <p:cNvPr id="14" name="TextBox 14"/>
              <p:cNvSpPr txBox="1"/>
              <p:nvPr/>
            </p:nvSpPr>
            <p:spPr>
              <a:xfrm>
                <a:off x="977459" y="5782532"/>
                <a:ext cx="1563545" cy="17953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39"/>
                  </a:lnSpc>
                  <a:spcBef>
                    <a:spcPct val="0"/>
                  </a:spcBef>
                </a:pPr>
                <a:r>
                  <a:rPr lang="en-US" sz="1199" b="1" dirty="0">
                    <a:solidFill>
                      <a:srgbClr val="FFFFFF"/>
                    </a:solidFill>
                    <a:latin typeface="DM Sans" pitchFamily="2" charset="0"/>
                  </a:rPr>
                  <a:t>03</a:t>
                </a:r>
              </a:p>
            </p:txBody>
          </p:sp>
          <p:sp>
            <p:nvSpPr>
              <p:cNvPr id="15" name="AutoShape 15"/>
              <p:cNvSpPr/>
              <p:nvPr/>
            </p:nvSpPr>
            <p:spPr>
              <a:xfrm>
                <a:off x="1759232" y="3537640"/>
                <a:ext cx="0" cy="493961"/>
              </a:xfrm>
              <a:prstGeom prst="line">
                <a:avLst/>
              </a:prstGeom>
              <a:ln w="9525" cap="flat">
                <a:solidFill>
                  <a:srgbClr val="FFFFFF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" name="AutoShape 16"/>
              <p:cNvSpPr/>
              <p:nvPr/>
            </p:nvSpPr>
            <p:spPr>
              <a:xfrm>
                <a:off x="1759232" y="5079102"/>
                <a:ext cx="0" cy="493961"/>
              </a:xfrm>
              <a:prstGeom prst="line">
                <a:avLst/>
              </a:prstGeom>
              <a:ln w="9525" cap="flat">
                <a:solidFill>
                  <a:srgbClr val="FFFFFF">
                    <a:alpha val="69804"/>
                  </a:srgbClr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58CDF04-EE8F-3701-A008-2812E521ECB2}"/>
                </a:ext>
              </a:extLst>
            </p:cNvPr>
            <p:cNvGrpSpPr/>
            <p:nvPr/>
          </p:nvGrpSpPr>
          <p:grpSpPr>
            <a:xfrm>
              <a:off x="3181368" y="517875"/>
              <a:ext cx="4330663" cy="585680"/>
              <a:chOff x="3180668" y="517875"/>
              <a:chExt cx="4330663" cy="585680"/>
            </a:xfrm>
          </p:grpSpPr>
          <p:sp>
            <p:nvSpPr>
              <p:cNvPr id="2" name="TextBox 2"/>
              <p:cNvSpPr txBox="1"/>
              <p:nvPr/>
            </p:nvSpPr>
            <p:spPr>
              <a:xfrm>
                <a:off x="3180668" y="517875"/>
                <a:ext cx="4330663" cy="41036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219"/>
                  </a:lnSpc>
                  <a:spcBef>
                    <a:spcPct val="0"/>
                  </a:spcBef>
                </a:pPr>
                <a:r>
                  <a:rPr lang="en-US" sz="2700" b="1" dirty="0">
                    <a:solidFill>
                      <a:srgbClr val="FFFFFF"/>
                    </a:solidFill>
                    <a:latin typeface="Red Hat Display" panose="02010303040201060303" pitchFamily="2" charset="0"/>
                  </a:rPr>
                  <a:t>SWOT analysis graphic</a:t>
                </a:r>
              </a:p>
            </p:txBody>
          </p:sp>
          <p:sp>
            <p:nvSpPr>
              <p:cNvPr id="3" name="TextBox 3"/>
              <p:cNvSpPr txBox="1"/>
              <p:nvPr/>
            </p:nvSpPr>
            <p:spPr>
              <a:xfrm>
                <a:off x="4366052" y="916709"/>
                <a:ext cx="1959896" cy="18684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456"/>
                  </a:lnSpc>
                  <a:spcBef>
                    <a:spcPct val="0"/>
                  </a:spcBef>
                </a:pPr>
                <a:r>
                  <a:rPr lang="en-US" sz="1200" dirty="0">
                    <a:solidFill>
                      <a:srgbClr val="FFFFFF"/>
                    </a:solidFill>
                    <a:latin typeface="Red Hat Display"/>
                  </a:rPr>
                  <a:t>Company name</a:t>
                </a:r>
              </a:p>
            </p:txBody>
          </p:sp>
        </p:grpSp>
        <p:sp>
          <p:nvSpPr>
            <p:cNvPr id="59" name="TemplateLAB"/>
            <p:cNvSpPr/>
            <p:nvPr/>
          </p:nvSpPr>
          <p:spPr>
            <a:xfrm rot="-5400000">
              <a:off x="9942967" y="6407640"/>
              <a:ext cx="680446" cy="112274"/>
            </a:xfrm>
            <a:custGeom>
              <a:avLst/>
              <a:gdLst/>
              <a:ahLst/>
              <a:cxnLst/>
              <a:rect l="l" t="t" r="r" b="b"/>
              <a:pathLst>
                <a:path w="680446" h="112274">
                  <a:moveTo>
                    <a:pt x="0" y="0"/>
                  </a:moveTo>
                  <a:lnTo>
                    <a:pt x="680446" y="0"/>
                  </a:lnTo>
                  <a:lnTo>
                    <a:pt x="680446" y="112274"/>
                  </a:lnTo>
                  <a:lnTo>
                    <a:pt x="0" y="1122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127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Red Hat Display</vt:lpstr>
      <vt:lpstr>DM Sans</vt:lpstr>
      <vt:lpstr>Calibri</vt:lpstr>
      <vt:lpstr>DM Sans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SWOT Analysis Templates (Landscape)</dc:title>
  <dc:creator>Hoang Anh</dc:creator>
  <cp:lastModifiedBy>Hoang Anh</cp:lastModifiedBy>
  <cp:revision>26</cp:revision>
  <dcterms:created xsi:type="dcterms:W3CDTF">2006-08-16T00:00:00Z</dcterms:created>
  <dcterms:modified xsi:type="dcterms:W3CDTF">2024-01-27T09:11:51Z</dcterms:modified>
  <dc:identifier>DAF66AsoOy8</dc:identifier>
</cp:coreProperties>
</file>