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1" autoAdjust="0"/>
    <p:restoredTop sz="0" autoAdjust="0"/>
  </p:normalViewPr>
  <p:slideViewPr>
    <p:cSldViewPr>
      <p:cViewPr>
        <p:scale>
          <a:sx n="50" d="100"/>
          <a:sy n="50" d="100"/>
        </p:scale>
        <p:origin x="2046" y="11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49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2">
            <a:extLst>
              <a:ext uri="{FF2B5EF4-FFF2-40B4-BE49-F238E27FC236}">
                <a16:creationId xmlns:a16="http://schemas.microsoft.com/office/drawing/2014/main" id="{96CBA139-867E-020D-01D9-9146DA048DB7}"/>
              </a:ext>
            </a:extLst>
          </p:cNvPr>
          <p:cNvGrpSpPr/>
          <p:nvPr/>
        </p:nvGrpSpPr>
        <p:grpSpPr>
          <a:xfrm>
            <a:off x="-2" y="0"/>
            <a:ext cx="10693402" cy="7556500"/>
            <a:chOff x="-2" y="0"/>
            <a:chExt cx="10693402" cy="755650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E2740B2-B9FB-FC0A-0D56-BEF7C68DA377}"/>
                </a:ext>
              </a:extLst>
            </p:cNvPr>
            <p:cNvGrpSpPr/>
            <p:nvPr/>
          </p:nvGrpSpPr>
          <p:grpSpPr>
            <a:xfrm>
              <a:off x="-2" y="792868"/>
              <a:ext cx="10693402" cy="6139620"/>
              <a:chOff x="-2" y="792868"/>
              <a:chExt cx="10693402" cy="613962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1D0CA979-8E61-B49D-AE01-7BF1B7C7D76F}"/>
                  </a:ext>
                </a:extLst>
              </p:cNvPr>
              <p:cNvGrpSpPr/>
              <p:nvPr/>
            </p:nvGrpSpPr>
            <p:grpSpPr>
              <a:xfrm>
                <a:off x="-2" y="792868"/>
                <a:ext cx="5346000" cy="2359620"/>
                <a:chOff x="0" y="792868"/>
                <a:chExt cx="5346000" cy="2359620"/>
              </a:xfrm>
            </p:grpSpPr>
            <p:sp>
              <p:nvSpPr>
                <p:cNvPr id="3" name="TextBox 3"/>
                <p:cNvSpPr txBox="1"/>
                <p:nvPr/>
              </p:nvSpPr>
              <p:spPr>
                <a:xfrm>
                  <a:off x="0" y="792868"/>
                  <a:ext cx="5346000" cy="235962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8386"/>
                    </a:lnSpc>
                  </a:pPr>
                  <a:r>
                    <a:rPr lang="en-US" sz="19750" b="1" dirty="0">
                      <a:solidFill>
                        <a:srgbClr val="FFFFFF">
                          <a:alpha val="4706"/>
                        </a:srgbClr>
                      </a:solidFill>
                      <a:latin typeface="Plus Jakarta Sans" pitchFamily="2" charset="0"/>
                    </a:rPr>
                    <a:t>S</a:t>
                  </a:r>
                </a:p>
              </p:txBody>
            </p:sp>
            <p:sp>
              <p:nvSpPr>
                <p:cNvPr id="4" name="TextBox 4"/>
                <p:cNvSpPr txBox="1"/>
                <p:nvPr/>
              </p:nvSpPr>
              <p:spPr>
                <a:xfrm>
                  <a:off x="1493098" y="1176418"/>
                  <a:ext cx="2359804" cy="27420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342"/>
                    </a:lnSpc>
                  </a:pPr>
                  <a:r>
                    <a:rPr lang="en-US" sz="1650" b="1" spc="83" dirty="0">
                      <a:solidFill>
                        <a:srgbClr val="FFFFFF"/>
                      </a:solidFill>
                      <a:latin typeface="Plus Jakarta Sans" pitchFamily="2" charset="0"/>
                    </a:rPr>
                    <a:t>STRENGTHS</a:t>
                  </a:r>
                </a:p>
              </p:txBody>
            </p:sp>
            <p:sp>
              <p:nvSpPr>
                <p:cNvPr id="5" name="TextBox 5"/>
                <p:cNvSpPr txBox="1"/>
                <p:nvPr/>
              </p:nvSpPr>
              <p:spPr>
                <a:xfrm>
                  <a:off x="752813" y="1613080"/>
                  <a:ext cx="3840375" cy="74834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TechVantage excels in cutting-edge technology, boasting a skilled workforce and a robust research 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and development framework, ensuring innovative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and high-quality solutions for clients</a:t>
                  </a: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BB27BB5D-3650-1FC4-E956-444035869335}"/>
                  </a:ext>
                </a:extLst>
              </p:cNvPr>
              <p:cNvGrpSpPr/>
              <p:nvPr/>
            </p:nvGrpSpPr>
            <p:grpSpPr>
              <a:xfrm>
                <a:off x="5347400" y="4572868"/>
                <a:ext cx="5346000" cy="2359620"/>
                <a:chOff x="5346000" y="4572868"/>
                <a:chExt cx="5346000" cy="2359620"/>
              </a:xfrm>
            </p:grpSpPr>
            <p:sp>
              <p:nvSpPr>
                <p:cNvPr id="7" name="TextBox 7"/>
                <p:cNvSpPr txBox="1"/>
                <p:nvPr/>
              </p:nvSpPr>
              <p:spPr>
                <a:xfrm>
                  <a:off x="5346000" y="4572868"/>
                  <a:ext cx="5346000" cy="235962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8386"/>
                    </a:lnSpc>
                  </a:pPr>
                  <a:r>
                    <a:rPr lang="en-US" sz="19750" b="1" dirty="0">
                      <a:solidFill>
                        <a:srgbClr val="FFFFFF">
                          <a:alpha val="4706"/>
                        </a:srgbClr>
                      </a:solidFill>
                      <a:latin typeface="Plus Jakarta Sans" pitchFamily="2" charset="0"/>
                    </a:rPr>
                    <a:t>T</a:t>
                  </a:r>
                </a:p>
              </p:txBody>
            </p:sp>
            <p:sp>
              <p:nvSpPr>
                <p:cNvPr id="8" name="TextBox 8"/>
                <p:cNvSpPr txBox="1"/>
                <p:nvPr/>
              </p:nvSpPr>
              <p:spPr>
                <a:xfrm>
                  <a:off x="6839099" y="4956418"/>
                  <a:ext cx="2359804" cy="27420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342"/>
                    </a:lnSpc>
                  </a:pPr>
                  <a:r>
                    <a:rPr lang="en-US" sz="1650" b="1" spc="83" dirty="0">
                      <a:solidFill>
                        <a:srgbClr val="FFFFFF"/>
                      </a:solidFill>
                      <a:latin typeface="Plus Jakarta Sans" pitchFamily="2" charset="0"/>
                    </a:rPr>
                    <a:t>THREATS</a:t>
                  </a:r>
                </a:p>
              </p:txBody>
            </p:sp>
            <p:sp>
              <p:nvSpPr>
                <p:cNvPr id="9" name="TextBox 9"/>
                <p:cNvSpPr txBox="1"/>
                <p:nvPr/>
              </p:nvSpPr>
              <p:spPr>
                <a:xfrm>
                  <a:off x="6098813" y="5393080"/>
                  <a:ext cx="3840375" cy="93884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Intense competition in the tech industry poses a 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threat to market share. Additionally, rapid technological advancements and evolving client preferences necessitate constant adaptation, making agility </a:t>
                  </a:r>
                </a:p>
                <a:p>
                  <a:pPr marL="0" lvl="0" indent="0" algn="ctr">
                    <a:lnSpc>
                      <a:spcPts val="1540"/>
                    </a:lnSpc>
                    <a:spcBef>
                      <a:spcPct val="0"/>
                    </a:spcBef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a critical factor for sustained success</a:t>
                  </a: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971C93A-9F8E-7F2C-B736-F5298D9C4A22}"/>
                  </a:ext>
                </a:extLst>
              </p:cNvPr>
              <p:cNvGrpSpPr/>
              <p:nvPr/>
            </p:nvGrpSpPr>
            <p:grpSpPr>
              <a:xfrm>
                <a:off x="0" y="4572868"/>
                <a:ext cx="5346000" cy="2359620"/>
                <a:chOff x="0" y="4572868"/>
                <a:chExt cx="5346000" cy="2359620"/>
              </a:xfrm>
            </p:grpSpPr>
            <p:sp>
              <p:nvSpPr>
                <p:cNvPr id="11" name="TextBox 11"/>
                <p:cNvSpPr txBox="1"/>
                <p:nvPr/>
              </p:nvSpPr>
              <p:spPr>
                <a:xfrm>
                  <a:off x="0" y="4572868"/>
                  <a:ext cx="5346000" cy="235962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8386"/>
                    </a:lnSpc>
                  </a:pPr>
                  <a:r>
                    <a:rPr lang="en-US" sz="19750" b="1" dirty="0">
                      <a:solidFill>
                        <a:srgbClr val="FFFFFF">
                          <a:alpha val="4706"/>
                        </a:srgbClr>
                      </a:solidFill>
                      <a:latin typeface="Plus Jakarta Sans" pitchFamily="2" charset="0"/>
                    </a:rPr>
                    <a:t>O</a:t>
                  </a:r>
                </a:p>
              </p:txBody>
            </p:sp>
            <p:sp>
              <p:nvSpPr>
                <p:cNvPr id="12" name="TextBox 12"/>
                <p:cNvSpPr txBox="1"/>
                <p:nvPr/>
              </p:nvSpPr>
              <p:spPr>
                <a:xfrm>
                  <a:off x="1493098" y="4956418"/>
                  <a:ext cx="2359804" cy="27420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342"/>
                    </a:lnSpc>
                  </a:pPr>
                  <a:r>
                    <a:rPr lang="en-US" sz="1650" b="1" spc="83" dirty="0">
                      <a:solidFill>
                        <a:srgbClr val="FFFFFF"/>
                      </a:solidFill>
                      <a:latin typeface="Plus Jakarta Sans" pitchFamily="2" charset="0"/>
                    </a:rPr>
                    <a:t>OPPORTUNITIES</a:t>
                  </a:r>
                </a:p>
              </p:txBody>
            </p:sp>
            <p:sp>
              <p:nvSpPr>
                <p:cNvPr id="13" name="TextBox 13"/>
                <p:cNvSpPr txBox="1"/>
                <p:nvPr/>
              </p:nvSpPr>
              <p:spPr>
                <a:xfrm>
                  <a:off x="752813" y="5393080"/>
                  <a:ext cx="3840375" cy="93884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 TechVantage is well-positioned to capitalize on 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the growing demand for digital transformation 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services. Expansion into emerging markets and </a:t>
                  </a:r>
                </a:p>
                <a:p>
                  <a:pPr algn="ctr">
                    <a:lnSpc>
                      <a:spcPts val="1540"/>
                    </a:lnSpc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strategic partnerships could unlock new avenues </a:t>
                  </a:r>
                </a:p>
                <a:p>
                  <a:pPr marL="0" lvl="0" indent="0" algn="ctr">
                    <a:lnSpc>
                      <a:spcPts val="1540"/>
                    </a:lnSpc>
                    <a:spcBef>
                      <a:spcPct val="0"/>
                    </a:spcBef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for growth and diversification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86E6470-05D4-68E1-E475-944CF97FBD83}"/>
                  </a:ext>
                </a:extLst>
              </p:cNvPr>
              <p:cNvGrpSpPr/>
              <p:nvPr/>
            </p:nvGrpSpPr>
            <p:grpSpPr>
              <a:xfrm>
                <a:off x="5346000" y="792868"/>
                <a:ext cx="5346000" cy="2359620"/>
                <a:chOff x="5346000" y="792868"/>
                <a:chExt cx="5346000" cy="2359620"/>
              </a:xfrm>
            </p:grpSpPr>
            <p:sp>
              <p:nvSpPr>
                <p:cNvPr id="15" name="TextBox 15"/>
                <p:cNvSpPr txBox="1"/>
                <p:nvPr/>
              </p:nvSpPr>
              <p:spPr>
                <a:xfrm>
                  <a:off x="5346000" y="792868"/>
                  <a:ext cx="5346000" cy="235962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8386"/>
                    </a:lnSpc>
                  </a:pPr>
                  <a:r>
                    <a:rPr lang="en-US" sz="19750" b="1" dirty="0">
                      <a:solidFill>
                        <a:srgbClr val="FFFFFF">
                          <a:alpha val="4706"/>
                        </a:srgbClr>
                      </a:solidFill>
                      <a:latin typeface="Plus Jakarta Sans" pitchFamily="2" charset="0"/>
                    </a:rPr>
                    <a:t>W</a:t>
                  </a:r>
                </a:p>
              </p:txBody>
            </p:sp>
            <p:sp>
              <p:nvSpPr>
                <p:cNvPr id="16" name="TextBox 16"/>
                <p:cNvSpPr txBox="1"/>
                <p:nvPr/>
              </p:nvSpPr>
              <p:spPr>
                <a:xfrm>
                  <a:off x="6839099" y="1176418"/>
                  <a:ext cx="2359804" cy="27420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342"/>
                    </a:lnSpc>
                  </a:pPr>
                  <a:r>
                    <a:rPr lang="en-US" sz="1650" b="1" spc="83" dirty="0">
                      <a:solidFill>
                        <a:srgbClr val="FFFFFF"/>
                      </a:solidFill>
                      <a:latin typeface="Plus Jakarta Sans" pitchFamily="2" charset="0"/>
                    </a:rPr>
                    <a:t>WEAKNESSES</a:t>
                  </a:r>
                </a:p>
              </p:txBody>
            </p:sp>
            <p:sp>
              <p:nvSpPr>
                <p:cNvPr id="17" name="TextBox 17"/>
                <p:cNvSpPr txBox="1"/>
                <p:nvPr/>
              </p:nvSpPr>
              <p:spPr>
                <a:xfrm>
                  <a:off x="6098813" y="1613080"/>
                  <a:ext cx="3840375" cy="74834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540"/>
                    </a:lnSpc>
                    <a:spcBef>
                      <a:spcPct val="0"/>
                    </a:spcBef>
                  </a:pPr>
                  <a:r>
                    <a:rPr lang="en-US" sz="1100" spc="1" dirty="0">
                      <a:solidFill>
                        <a:srgbClr val="FFFFFF"/>
                      </a:solidFill>
                      <a:latin typeface="Plus Jakarta Sans"/>
                    </a:rPr>
                    <a:t>Despite technological prowess, TechVantage faces a dependency on key personnel, potentially leading to operational vulnerabilities. The company may need to enhance its scalability and succession planning strategies</a:t>
                  </a:r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A4B0D90-215D-7C6F-AC16-1F01660816F3}"/>
                </a:ext>
              </a:extLst>
            </p:cNvPr>
            <p:cNvGrpSpPr/>
            <p:nvPr/>
          </p:nvGrpSpPr>
          <p:grpSpPr>
            <a:xfrm>
              <a:off x="0" y="0"/>
              <a:ext cx="10693400" cy="7556500"/>
              <a:chOff x="0" y="0"/>
              <a:chExt cx="10693400" cy="7556500"/>
            </a:xfrm>
          </p:grpSpPr>
          <p:sp>
            <p:nvSpPr>
              <p:cNvPr id="18" name="AutoShape 18"/>
              <p:cNvSpPr/>
              <p:nvPr/>
            </p:nvSpPr>
            <p:spPr>
              <a:xfrm>
                <a:off x="0" y="3778250"/>
                <a:ext cx="10693400" cy="0"/>
              </a:xfrm>
              <a:prstGeom prst="line">
                <a:avLst/>
              </a:prstGeom>
              <a:ln w="9525" cap="flat">
                <a:solidFill>
                  <a:srgbClr val="FFFFFF">
                    <a:alpha val="8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>
                <a:normAutofit fontScale="25000" lnSpcReduction="20000"/>
              </a:bodyPr>
              <a:lstStyle/>
              <a:p>
                <a:endParaRPr lang="en-US" dirty="0"/>
              </a:p>
            </p:txBody>
          </p:sp>
          <p:sp>
            <p:nvSpPr>
              <p:cNvPr id="19" name="AutoShape 19"/>
              <p:cNvSpPr/>
              <p:nvPr/>
            </p:nvSpPr>
            <p:spPr>
              <a:xfrm flipV="1">
                <a:off x="5346700" y="0"/>
                <a:ext cx="0" cy="7556500"/>
              </a:xfrm>
              <a:prstGeom prst="line">
                <a:avLst/>
              </a:prstGeom>
              <a:ln w="9525" cap="flat">
                <a:solidFill>
                  <a:srgbClr val="FFFFFF">
                    <a:alpha val="80000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>
                <a:normAutofit fontScale="25000" lnSpcReduction="20000"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A1EC292-4AB2-8CF5-1050-FDE0FB80FC80}"/>
                </a:ext>
              </a:extLst>
            </p:cNvPr>
            <p:cNvGrpSpPr/>
            <p:nvPr/>
          </p:nvGrpSpPr>
          <p:grpSpPr>
            <a:xfrm>
              <a:off x="4212000" y="2646000"/>
              <a:ext cx="2268000" cy="2268000"/>
              <a:chOff x="4212000" y="2646000"/>
              <a:chExt cx="2268000" cy="226800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4212000" y="2646000"/>
                <a:ext cx="2268000" cy="22680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0439422-CC27-001A-0D95-2C4DE173445D}"/>
                  </a:ext>
                </a:extLst>
              </p:cNvPr>
              <p:cNvGrpSpPr/>
              <p:nvPr/>
            </p:nvGrpSpPr>
            <p:grpSpPr>
              <a:xfrm>
                <a:off x="4379823" y="3169085"/>
                <a:ext cx="1932353" cy="1042927"/>
                <a:chOff x="4379823" y="3089044"/>
                <a:chExt cx="1932353" cy="1042927"/>
              </a:xfrm>
            </p:grpSpPr>
            <p:sp>
              <p:nvSpPr>
                <p:cNvPr id="24" name="Freeform 24"/>
                <p:cNvSpPr/>
                <p:nvPr/>
              </p:nvSpPr>
              <p:spPr>
                <a:xfrm>
                  <a:off x="5160271" y="3089044"/>
                  <a:ext cx="371458" cy="38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277" h="519852">
                      <a:moveTo>
                        <a:pt x="0" y="0"/>
                      </a:moveTo>
                      <a:lnTo>
                        <a:pt x="495278" y="0"/>
                      </a:lnTo>
                      <a:lnTo>
                        <a:pt x="495278" y="519852"/>
                      </a:lnTo>
                      <a:lnTo>
                        <a:pt x="0" y="5198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2">
                    <a:extLst>
                      <a:ext uri="{96DAC541-7B7A-43D3-8B79-37D633B846F1}">
                        <asvg:svgBlip xmlns:asvg="http://schemas.microsoft.com/office/drawing/2016/SVG/main" r:embed="rId3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TextBox 25"/>
                <p:cNvSpPr txBox="1"/>
                <p:nvPr/>
              </p:nvSpPr>
              <p:spPr>
                <a:xfrm>
                  <a:off x="4379823" y="3593233"/>
                  <a:ext cx="1932353" cy="34624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2685"/>
                    </a:lnSpc>
                  </a:pPr>
                  <a:r>
                    <a:rPr lang="en-US" sz="2900" b="1" dirty="0">
                      <a:solidFill>
                        <a:srgbClr val="1F57C3"/>
                      </a:solidFill>
                      <a:latin typeface="Plus Jakarta Sans" pitchFamily="2" charset="0"/>
                    </a:rPr>
                    <a:t>S.W.O.T</a:t>
                  </a:r>
                </a:p>
              </p:txBody>
            </p:sp>
            <p:sp>
              <p:nvSpPr>
                <p:cNvPr id="26" name="TextBox 26"/>
                <p:cNvSpPr txBox="1"/>
                <p:nvPr/>
              </p:nvSpPr>
              <p:spPr>
                <a:xfrm>
                  <a:off x="4405585" y="3883826"/>
                  <a:ext cx="1880829" cy="24814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2188"/>
                    </a:lnSpc>
                    <a:spcBef>
                      <a:spcPct val="0"/>
                    </a:spcBef>
                  </a:pPr>
                  <a:r>
                    <a:rPr lang="en-US" sz="1350" spc="29" dirty="0">
                      <a:solidFill>
                        <a:srgbClr val="1F57C3"/>
                      </a:solidFill>
                      <a:latin typeface="Plus Jakarta Sans"/>
                    </a:rPr>
                    <a:t>ANALYSIS CHART</a:t>
                  </a:r>
                </a:p>
              </p:txBody>
            </p:sp>
          </p:grpSp>
        </p:grpSp>
        <p:sp>
          <p:nvSpPr>
            <p:cNvPr id="27" name="TemplateLAB"/>
            <p:cNvSpPr/>
            <p:nvPr/>
          </p:nvSpPr>
          <p:spPr>
            <a:xfrm>
              <a:off x="5005777" y="4283141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26</cp:revision>
  <dcterms:created xsi:type="dcterms:W3CDTF">2006-08-16T00:00:00Z</dcterms:created>
  <dcterms:modified xsi:type="dcterms:W3CDTF">2024-01-27T07:02:19Z</dcterms:modified>
  <dc:identifier>DAF66AsoOy8</dc:identifier>
</cp:coreProperties>
</file>