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2" r:id="rId2"/>
  </p:sldIdLst>
  <p:sldSz cx="10693400" cy="7556500"/>
  <p:notesSz cx="6858000" cy="9144000"/>
  <p:embeddedFontLst>
    <p:embeddedFont>
      <p:font typeface="Open Sauce Sans" panose="00000500000000000000" pitchFamily="2" charset="0"/>
      <p:regular r:id="rId3"/>
      <p:bold r:id="rId4"/>
      <p:italic r:id="rId5"/>
      <p:boldItalic r:id="rId6"/>
    </p:embeddedFont>
    <p:embeddedFont>
      <p:font typeface="Open Sauce Sans Black" panose="00000A00000000000000" pitchFamily="2" charset="0"/>
      <p:bold r:id="rId7"/>
    </p:embeddedFont>
    <p:embeddedFont>
      <p:font typeface="Open Sauce Sans Light" panose="00000400000000000000" pitchFamily="2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1C29"/>
    <a:srgbClr val="A86DA9"/>
    <a:srgbClr val="4C7867"/>
    <a:srgbClr val="D25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08" autoAdjust="0"/>
    <p:restoredTop sz="0" autoAdjust="0"/>
  </p:normalViewPr>
  <p:slideViewPr>
    <p:cSldViewPr>
      <p:cViewPr varScale="1">
        <p:scale>
          <a:sx n="96" d="100"/>
          <a:sy n="96" d="100"/>
        </p:scale>
        <p:origin x="1122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1C2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9">
            <a:extLst>
              <a:ext uri="{FF2B5EF4-FFF2-40B4-BE49-F238E27FC236}">
                <a16:creationId xmlns:a16="http://schemas.microsoft.com/office/drawing/2014/main" id="{F30679EE-E6AF-5EF0-E8FA-EC9F0B6B047C}"/>
              </a:ext>
            </a:extLst>
          </p:cNvPr>
          <p:cNvGrpSpPr/>
          <p:nvPr/>
        </p:nvGrpSpPr>
        <p:grpSpPr>
          <a:xfrm>
            <a:off x="633262" y="734569"/>
            <a:ext cx="9761701" cy="6069431"/>
            <a:chOff x="633262" y="734569"/>
            <a:chExt cx="9761701" cy="6069431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256178FC-0D86-EF57-E906-3D6A2A3BC319}"/>
                </a:ext>
              </a:extLst>
            </p:cNvPr>
            <p:cNvGrpSpPr/>
            <p:nvPr/>
          </p:nvGrpSpPr>
          <p:grpSpPr>
            <a:xfrm>
              <a:off x="7845878" y="1400433"/>
              <a:ext cx="2549085" cy="5403567"/>
              <a:chOff x="7845878" y="1400433"/>
              <a:chExt cx="2549085" cy="5403567"/>
            </a:xfrm>
          </p:grpSpPr>
          <p:sp>
            <p:nvSpPr>
              <p:cNvPr id="12" name="Freeform 7">
                <a:extLst>
                  <a:ext uri="{FF2B5EF4-FFF2-40B4-BE49-F238E27FC236}">
                    <a16:creationId xmlns:a16="http://schemas.microsoft.com/office/drawing/2014/main" id="{CAB3D3D3-1BF3-3CDC-EECD-E639385CC26F}"/>
                  </a:ext>
                </a:extLst>
              </p:cNvPr>
              <p:cNvSpPr/>
              <p:nvPr/>
            </p:nvSpPr>
            <p:spPr>
              <a:xfrm>
                <a:off x="7845878" y="3201697"/>
                <a:ext cx="2216445" cy="3602303"/>
              </a:xfrm>
              <a:prstGeom prst="roundRect">
                <a:avLst>
                  <a:gd name="adj" fmla="val 8073"/>
                </a:avLst>
              </a:prstGeom>
              <a:solidFill>
                <a:srgbClr val="FFFF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3" name="TextBox 43"/>
              <p:cNvSpPr txBox="1"/>
              <p:nvPr/>
            </p:nvSpPr>
            <p:spPr>
              <a:xfrm>
                <a:off x="8144912" y="2294012"/>
                <a:ext cx="1985858" cy="2095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680"/>
                  </a:lnSpc>
                  <a:spcBef>
                    <a:spcPct val="0"/>
                  </a:spcBef>
                </a:pPr>
                <a:r>
                  <a:rPr lang="en-US" sz="1400" u="none" strike="noStrike" spc="70" dirty="0">
                    <a:solidFill>
                      <a:srgbClr val="FFFFFF"/>
                    </a:solidFill>
                    <a:latin typeface="Open Sauce Sans Black" panose="00000A00000000000000" pitchFamily="2" charset="0"/>
                  </a:rPr>
                  <a:t>Threats</a:t>
                </a:r>
              </a:p>
            </p:txBody>
          </p:sp>
          <p:sp>
            <p:nvSpPr>
              <p:cNvPr id="44" name="TextBox 44"/>
              <p:cNvSpPr txBox="1"/>
              <p:nvPr/>
            </p:nvSpPr>
            <p:spPr>
              <a:xfrm>
                <a:off x="8144912" y="2093987"/>
                <a:ext cx="293317" cy="1449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u="none" strike="noStrike" spc="49" dirty="0">
                    <a:solidFill>
                      <a:srgbClr val="FFFFFF"/>
                    </a:solidFill>
                    <a:latin typeface="Open Sauce Sans" panose="00000500000000000000" pitchFamily="2" charset="0"/>
                  </a:rPr>
                  <a:t>04</a:t>
                </a:r>
              </a:p>
            </p:txBody>
          </p:sp>
          <p:sp>
            <p:nvSpPr>
              <p:cNvPr id="45" name="TextBox 45"/>
              <p:cNvSpPr txBox="1"/>
              <p:nvPr/>
            </p:nvSpPr>
            <p:spPr>
              <a:xfrm>
                <a:off x="8144912" y="4687441"/>
                <a:ext cx="1563545" cy="333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Regulatory Challenges</a:t>
                </a:r>
              </a:p>
            </p:txBody>
          </p:sp>
          <p:sp>
            <p:nvSpPr>
              <p:cNvPr id="46" name="TextBox 46"/>
              <p:cNvSpPr txBox="1"/>
              <p:nvPr/>
            </p:nvSpPr>
            <p:spPr>
              <a:xfrm>
                <a:off x="8144912" y="5784982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Economic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Downturn</a:t>
                </a:r>
              </a:p>
            </p:txBody>
          </p:sp>
          <p:sp>
            <p:nvSpPr>
              <p:cNvPr id="47" name="TextBox 47"/>
              <p:cNvSpPr txBox="1"/>
              <p:nvPr/>
            </p:nvSpPr>
            <p:spPr>
              <a:xfrm>
                <a:off x="8144912" y="3589900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Intense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Competition</a:t>
                </a:r>
              </a:p>
            </p:txBody>
          </p:sp>
          <p:sp>
            <p:nvSpPr>
              <p:cNvPr id="48" name="AutoShape 48"/>
              <p:cNvSpPr/>
              <p:nvPr/>
            </p:nvSpPr>
            <p:spPr>
              <a:xfrm>
                <a:off x="8067406" y="3612446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9" name="AutoShape 49"/>
              <p:cNvSpPr/>
              <p:nvPr/>
            </p:nvSpPr>
            <p:spPr>
              <a:xfrm>
                <a:off x="8067406" y="4710285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0" name="AutoShape 50"/>
              <p:cNvSpPr/>
              <p:nvPr/>
            </p:nvSpPr>
            <p:spPr>
              <a:xfrm>
                <a:off x="8067406" y="5807826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4" name="TextBox 54"/>
              <p:cNvSpPr txBox="1"/>
              <p:nvPr/>
            </p:nvSpPr>
            <p:spPr>
              <a:xfrm>
                <a:off x="8885735" y="1400433"/>
                <a:ext cx="1509228" cy="16413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999"/>
                  </a:lnSpc>
                  <a:spcBef>
                    <a:spcPct val="0"/>
                  </a:spcBef>
                </a:pPr>
                <a:r>
                  <a:rPr lang="en-US" sz="9999" u="none" strike="noStrike" dirty="0">
                    <a:solidFill>
                      <a:srgbClr val="FFFFFF">
                        <a:alpha val="19608"/>
                      </a:srgbClr>
                    </a:solidFill>
                    <a:latin typeface="Open Sauce Sans Black" panose="00000A00000000000000" pitchFamily="2" charset="0"/>
                  </a:rPr>
                  <a:t>T</a:t>
                </a:r>
              </a:p>
            </p:txBody>
          </p:sp>
          <p:sp>
            <p:nvSpPr>
              <p:cNvPr id="61" name="AutoShape 61"/>
              <p:cNvSpPr/>
              <p:nvPr/>
            </p:nvSpPr>
            <p:spPr>
              <a:xfrm>
                <a:off x="8053119" y="2093987"/>
                <a:ext cx="0" cy="1107710"/>
              </a:xfrm>
              <a:prstGeom prst="line">
                <a:avLst/>
              </a:prstGeom>
              <a:ln w="9525" cap="flat">
                <a:solidFill>
                  <a:srgbClr val="FFFFFF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71" name="TextBox 71"/>
              <p:cNvSpPr txBox="1"/>
              <p:nvPr/>
            </p:nvSpPr>
            <p:spPr>
              <a:xfrm>
                <a:off x="8048356" y="3984950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Rising rivalry impacting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market share and profitability</a:t>
                </a:r>
              </a:p>
            </p:txBody>
          </p:sp>
          <p:sp>
            <p:nvSpPr>
              <p:cNvPr id="72" name="TextBox 72"/>
              <p:cNvSpPr txBox="1"/>
              <p:nvPr/>
            </p:nvSpPr>
            <p:spPr>
              <a:xfrm>
                <a:off x="8048356" y="5082491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Adapting to evolving regulations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for sustained compliance</a:t>
                </a:r>
              </a:p>
            </p:txBody>
          </p:sp>
          <p:sp>
            <p:nvSpPr>
              <p:cNvPr id="73" name="TextBox 73"/>
              <p:cNvSpPr txBox="1"/>
              <p:nvPr/>
            </p:nvSpPr>
            <p:spPr>
              <a:xfrm>
                <a:off x="8048356" y="6180032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Economic shifts impact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consumer spending sensitivity</a:t>
                </a:r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D9379D5-1CBE-ECC5-67A4-1F94FF3C866B}"/>
                </a:ext>
              </a:extLst>
            </p:cNvPr>
            <p:cNvGrpSpPr/>
            <p:nvPr/>
          </p:nvGrpSpPr>
          <p:grpSpPr>
            <a:xfrm>
              <a:off x="5441672" y="1400433"/>
              <a:ext cx="2484995" cy="5403567"/>
              <a:chOff x="5441672" y="1400433"/>
              <a:chExt cx="2484995" cy="5403567"/>
            </a:xfrm>
          </p:grpSpPr>
          <p:sp>
            <p:nvSpPr>
              <p:cNvPr id="9" name="Freeform 7">
                <a:extLst>
                  <a:ext uri="{FF2B5EF4-FFF2-40B4-BE49-F238E27FC236}">
                    <a16:creationId xmlns:a16="http://schemas.microsoft.com/office/drawing/2014/main" id="{1D5C78B2-ACD3-B82B-BC18-19862927C46D}"/>
                  </a:ext>
                </a:extLst>
              </p:cNvPr>
              <p:cNvSpPr/>
              <p:nvPr/>
            </p:nvSpPr>
            <p:spPr>
              <a:xfrm>
                <a:off x="5441672" y="3201697"/>
                <a:ext cx="2216445" cy="3602303"/>
              </a:xfrm>
              <a:prstGeom prst="roundRect">
                <a:avLst>
                  <a:gd name="adj" fmla="val 8073"/>
                </a:avLst>
              </a:prstGeom>
              <a:solidFill>
                <a:srgbClr val="FFFF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4" name="TextBox 34"/>
              <p:cNvSpPr txBox="1"/>
              <p:nvPr/>
            </p:nvSpPr>
            <p:spPr>
              <a:xfrm>
                <a:off x="5740707" y="2294012"/>
                <a:ext cx="1985858" cy="2095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680"/>
                  </a:lnSpc>
                  <a:spcBef>
                    <a:spcPct val="0"/>
                  </a:spcBef>
                </a:pPr>
                <a:r>
                  <a:rPr lang="en-US" sz="1400" u="none" strike="noStrike" spc="70" dirty="0">
                    <a:solidFill>
                      <a:srgbClr val="FFFFFF"/>
                    </a:solidFill>
                    <a:latin typeface="Open Sauce Sans Black" panose="00000A00000000000000" pitchFamily="2" charset="0"/>
                  </a:rPr>
                  <a:t>Opportunities</a:t>
                </a:r>
              </a:p>
            </p:txBody>
          </p:sp>
          <p:sp>
            <p:nvSpPr>
              <p:cNvPr id="35" name="TextBox 35"/>
              <p:cNvSpPr txBox="1"/>
              <p:nvPr/>
            </p:nvSpPr>
            <p:spPr>
              <a:xfrm>
                <a:off x="5740707" y="2093987"/>
                <a:ext cx="293317" cy="1449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u="none" strike="noStrike" spc="49" dirty="0">
                    <a:solidFill>
                      <a:srgbClr val="FFFFFF"/>
                    </a:solidFill>
                    <a:latin typeface="Open Sauce Sans" panose="00000500000000000000" pitchFamily="2" charset="0"/>
                  </a:rPr>
                  <a:t>03</a:t>
                </a:r>
              </a:p>
            </p:txBody>
          </p:sp>
          <p:sp>
            <p:nvSpPr>
              <p:cNvPr id="36" name="TextBox 36"/>
              <p:cNvSpPr txBox="1"/>
              <p:nvPr/>
            </p:nvSpPr>
            <p:spPr>
              <a:xfrm>
                <a:off x="5740707" y="4687441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Advanced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Technology</a:t>
                </a:r>
              </a:p>
            </p:txBody>
          </p:sp>
          <p:sp>
            <p:nvSpPr>
              <p:cNvPr id="37" name="TextBox 37"/>
              <p:cNvSpPr txBox="1"/>
              <p:nvPr/>
            </p:nvSpPr>
            <p:spPr>
              <a:xfrm>
                <a:off x="5740707" y="5784982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Strategic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Alliances</a:t>
                </a:r>
              </a:p>
            </p:txBody>
          </p:sp>
          <p:sp>
            <p:nvSpPr>
              <p:cNvPr id="38" name="TextBox 38"/>
              <p:cNvSpPr txBox="1"/>
              <p:nvPr/>
            </p:nvSpPr>
            <p:spPr>
              <a:xfrm>
                <a:off x="5740707" y="3589900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Global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Expansion</a:t>
                </a:r>
              </a:p>
            </p:txBody>
          </p:sp>
          <p:sp>
            <p:nvSpPr>
              <p:cNvPr id="39" name="AutoShape 39"/>
              <p:cNvSpPr/>
              <p:nvPr/>
            </p:nvSpPr>
            <p:spPr>
              <a:xfrm>
                <a:off x="5663201" y="3612446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0" name="AutoShape 40"/>
              <p:cNvSpPr/>
              <p:nvPr/>
            </p:nvSpPr>
            <p:spPr>
              <a:xfrm>
                <a:off x="5663201" y="4709987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" name="AutoShape 41"/>
              <p:cNvSpPr/>
              <p:nvPr/>
            </p:nvSpPr>
            <p:spPr>
              <a:xfrm>
                <a:off x="5663201" y="5807231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3" name="TextBox 53"/>
              <p:cNvSpPr txBox="1"/>
              <p:nvPr/>
            </p:nvSpPr>
            <p:spPr>
              <a:xfrm>
                <a:off x="6417439" y="1400433"/>
                <a:ext cx="1509228" cy="16413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999"/>
                  </a:lnSpc>
                  <a:spcBef>
                    <a:spcPct val="0"/>
                  </a:spcBef>
                </a:pPr>
                <a:r>
                  <a:rPr lang="en-US" sz="9999" u="none" strike="noStrike" dirty="0">
                    <a:solidFill>
                      <a:srgbClr val="FFFFFF">
                        <a:alpha val="19608"/>
                      </a:srgbClr>
                    </a:solidFill>
                    <a:latin typeface="Open Sauce Sans Black" panose="00000A00000000000000" pitchFamily="2" charset="0"/>
                  </a:rPr>
                  <a:t>O</a:t>
                </a:r>
              </a:p>
            </p:txBody>
          </p:sp>
          <p:sp>
            <p:nvSpPr>
              <p:cNvPr id="60" name="AutoShape 60"/>
              <p:cNvSpPr/>
              <p:nvPr/>
            </p:nvSpPr>
            <p:spPr>
              <a:xfrm>
                <a:off x="5648914" y="2093987"/>
                <a:ext cx="0" cy="1107710"/>
              </a:xfrm>
              <a:prstGeom prst="line">
                <a:avLst/>
              </a:prstGeom>
              <a:ln w="9525" cap="flat">
                <a:solidFill>
                  <a:srgbClr val="FFFFFF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8" name="TextBox 68"/>
              <p:cNvSpPr txBox="1"/>
              <p:nvPr/>
            </p:nvSpPr>
            <p:spPr>
              <a:xfrm>
                <a:off x="5644151" y="3984950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Untapped markets offering significant growth potential</a:t>
                </a:r>
              </a:p>
            </p:txBody>
          </p:sp>
          <p:sp>
            <p:nvSpPr>
              <p:cNvPr id="69" name="TextBox 69"/>
              <p:cNvSpPr txBox="1"/>
              <p:nvPr/>
            </p:nvSpPr>
            <p:spPr>
              <a:xfrm>
                <a:off x="5644151" y="5082194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Enhancing offerings with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emerging technology leverage</a:t>
                </a:r>
              </a:p>
            </p:txBody>
          </p:sp>
          <p:sp>
            <p:nvSpPr>
              <p:cNvPr id="70" name="TextBox 70"/>
              <p:cNvSpPr txBox="1"/>
              <p:nvPr/>
            </p:nvSpPr>
            <p:spPr>
              <a:xfrm>
                <a:off x="5644151" y="6180032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Collaborating with industry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leaders for mutual benefits</a:t>
                </a:r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B280D840-FCC6-2498-36F5-1A4BF460FBE8}"/>
                </a:ext>
              </a:extLst>
            </p:cNvPr>
            <p:cNvGrpSpPr/>
            <p:nvPr/>
          </p:nvGrpSpPr>
          <p:grpSpPr>
            <a:xfrm>
              <a:off x="3037467" y="1400433"/>
              <a:ext cx="2434769" cy="5403567"/>
              <a:chOff x="3037467" y="1400433"/>
              <a:chExt cx="2434769" cy="5403567"/>
            </a:xfrm>
          </p:grpSpPr>
          <p:sp>
            <p:nvSpPr>
              <p:cNvPr id="6" name="Freeform 7">
                <a:extLst>
                  <a:ext uri="{FF2B5EF4-FFF2-40B4-BE49-F238E27FC236}">
                    <a16:creationId xmlns:a16="http://schemas.microsoft.com/office/drawing/2014/main" id="{91C14F64-A615-BBB2-FA88-B9DEEFECFFB0}"/>
                  </a:ext>
                </a:extLst>
              </p:cNvPr>
              <p:cNvSpPr/>
              <p:nvPr/>
            </p:nvSpPr>
            <p:spPr>
              <a:xfrm>
                <a:off x="3037467" y="3201697"/>
                <a:ext cx="2216445" cy="3602303"/>
              </a:xfrm>
              <a:prstGeom prst="roundRect">
                <a:avLst>
                  <a:gd name="adj" fmla="val 8073"/>
                </a:avLst>
              </a:prstGeom>
              <a:solidFill>
                <a:srgbClr val="FFFF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3336502" y="4687441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High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Operating Costs</a:t>
                </a: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3336502" y="5784982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Dependency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on Suppliers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3336502" y="2093987"/>
                <a:ext cx="293317" cy="1449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199"/>
                  </a:lnSpc>
                  <a:spcBef>
                    <a:spcPct val="0"/>
                  </a:spcBef>
                </a:pPr>
                <a:r>
                  <a:rPr lang="en-US" sz="999" u="none" strike="noStrike" spc="49" dirty="0">
                    <a:solidFill>
                      <a:srgbClr val="FFFFFF"/>
                    </a:solidFill>
                    <a:latin typeface="Open Sauce Sans" panose="00000500000000000000" pitchFamily="2" charset="0"/>
                  </a:rPr>
                  <a:t>02</a:t>
                </a:r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3336502" y="2294012"/>
                <a:ext cx="1985858" cy="2095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680"/>
                  </a:lnSpc>
                  <a:spcBef>
                    <a:spcPct val="0"/>
                  </a:spcBef>
                </a:pPr>
                <a:r>
                  <a:rPr lang="en-US" sz="1400" u="none" strike="noStrike" spc="70" dirty="0">
                    <a:solidFill>
                      <a:srgbClr val="FFFFFF"/>
                    </a:solidFill>
                    <a:latin typeface="Open Sauce Sans Black" panose="00000A00000000000000" pitchFamily="2" charset="0"/>
                  </a:rPr>
                  <a:t>Weaknesses</a:t>
                </a:r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>
                <a:off x="3336502" y="3589900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Limited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Product Diversity</a:t>
                </a:r>
              </a:p>
            </p:txBody>
          </p:sp>
          <p:sp>
            <p:nvSpPr>
              <p:cNvPr id="30" name="AutoShape 30"/>
              <p:cNvSpPr/>
              <p:nvPr/>
            </p:nvSpPr>
            <p:spPr>
              <a:xfrm>
                <a:off x="3258996" y="3612520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1" name="AutoShape 31"/>
              <p:cNvSpPr/>
              <p:nvPr/>
            </p:nvSpPr>
            <p:spPr>
              <a:xfrm>
                <a:off x="3258996" y="4710062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32" name="AutoShape 32"/>
              <p:cNvSpPr/>
              <p:nvPr/>
            </p:nvSpPr>
            <p:spPr>
              <a:xfrm>
                <a:off x="3258996" y="5807305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2" name="TextBox 52"/>
              <p:cNvSpPr txBox="1"/>
              <p:nvPr/>
            </p:nvSpPr>
            <p:spPr>
              <a:xfrm>
                <a:off x="3963008" y="1400433"/>
                <a:ext cx="1509228" cy="16413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ctr">
                  <a:lnSpc>
                    <a:spcPts val="13999"/>
                  </a:lnSpc>
                  <a:spcBef>
                    <a:spcPct val="0"/>
                  </a:spcBef>
                </a:pPr>
                <a:r>
                  <a:rPr lang="en-US" sz="9999" u="none" strike="noStrike" dirty="0">
                    <a:solidFill>
                      <a:srgbClr val="FFFFFF">
                        <a:alpha val="19608"/>
                      </a:srgbClr>
                    </a:solidFill>
                    <a:latin typeface="Open Sauce Sans Black" panose="00000A00000000000000" pitchFamily="2" charset="0"/>
                  </a:rPr>
                  <a:t>W</a:t>
                </a:r>
              </a:p>
            </p:txBody>
          </p:sp>
          <p:sp>
            <p:nvSpPr>
              <p:cNvPr id="59" name="AutoShape 59"/>
              <p:cNvSpPr/>
              <p:nvPr/>
            </p:nvSpPr>
            <p:spPr>
              <a:xfrm>
                <a:off x="3244709" y="2093987"/>
                <a:ext cx="0" cy="1107710"/>
              </a:xfrm>
              <a:prstGeom prst="line">
                <a:avLst/>
              </a:prstGeom>
              <a:ln w="9525" cap="flat">
                <a:solidFill>
                  <a:srgbClr val="FFFFFF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5" name="TextBox 65"/>
              <p:cNvSpPr txBox="1"/>
              <p:nvPr/>
            </p:nvSpPr>
            <p:spPr>
              <a:xfrm>
                <a:off x="3239946" y="3984950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Reliance on a narrow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product range</a:t>
                </a:r>
              </a:p>
            </p:txBody>
          </p:sp>
          <p:sp>
            <p:nvSpPr>
              <p:cNvPr id="66" name="TextBox 66"/>
              <p:cNvSpPr txBox="1"/>
              <p:nvPr/>
            </p:nvSpPr>
            <p:spPr>
              <a:xfrm>
                <a:off x="3239946" y="5082268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Struggling with overheads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affecting profit margins</a:t>
                </a:r>
              </a:p>
            </p:txBody>
          </p:sp>
          <p:sp>
            <p:nvSpPr>
              <p:cNvPr id="67" name="TextBox 67"/>
              <p:cNvSpPr txBox="1"/>
              <p:nvPr/>
            </p:nvSpPr>
            <p:spPr>
              <a:xfrm>
                <a:off x="3239946" y="6180032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Vulnerability to disruptions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in the supply chain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5B761E0-47BA-1F99-185E-4621CA729232}"/>
                </a:ext>
              </a:extLst>
            </p:cNvPr>
            <p:cNvGrpSpPr/>
            <p:nvPr/>
          </p:nvGrpSpPr>
          <p:grpSpPr>
            <a:xfrm>
              <a:off x="633262" y="1400433"/>
              <a:ext cx="2537229" cy="5403567"/>
              <a:chOff x="633262" y="1400433"/>
              <a:chExt cx="2537229" cy="5403567"/>
            </a:xfrm>
          </p:grpSpPr>
          <p:sp>
            <p:nvSpPr>
              <p:cNvPr id="4" name="TextBox 4"/>
              <p:cNvSpPr txBox="1"/>
              <p:nvPr/>
            </p:nvSpPr>
            <p:spPr>
              <a:xfrm>
                <a:off x="932297" y="2294012"/>
                <a:ext cx="1985858" cy="20955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680"/>
                  </a:lnSpc>
                  <a:spcBef>
                    <a:spcPct val="0"/>
                  </a:spcBef>
                </a:pPr>
                <a:r>
                  <a:rPr lang="en-US" sz="1400" spc="70" dirty="0">
                    <a:solidFill>
                      <a:srgbClr val="FFFFFF"/>
                    </a:solidFill>
                    <a:latin typeface="Open Sauce Sans Black" panose="00000A00000000000000" pitchFamily="2" charset="0"/>
                  </a:rPr>
                  <a:t>Strengths</a:t>
                </a:r>
              </a:p>
            </p:txBody>
          </p:sp>
          <p:sp>
            <p:nvSpPr>
              <p:cNvPr id="5" name="TextBox 5"/>
              <p:cNvSpPr txBox="1"/>
              <p:nvPr/>
            </p:nvSpPr>
            <p:spPr>
              <a:xfrm>
                <a:off x="932297" y="2093987"/>
                <a:ext cx="293317" cy="1449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199"/>
                  </a:lnSpc>
                </a:pPr>
                <a:r>
                  <a:rPr lang="en-US" sz="999" spc="49" dirty="0">
                    <a:solidFill>
                      <a:srgbClr val="FFFFFF"/>
                    </a:solidFill>
                    <a:latin typeface="Open Sauce Sans" panose="00000500000000000000" pitchFamily="2" charset="0"/>
                  </a:rPr>
                  <a:t>01</a:t>
                </a:r>
              </a:p>
            </p:txBody>
          </p:sp>
          <p:sp>
            <p:nvSpPr>
              <p:cNvPr id="7" name="Freeform 7"/>
              <p:cNvSpPr/>
              <p:nvPr/>
            </p:nvSpPr>
            <p:spPr>
              <a:xfrm>
                <a:off x="633262" y="3201697"/>
                <a:ext cx="2216445" cy="3602303"/>
              </a:xfrm>
              <a:prstGeom prst="roundRect">
                <a:avLst>
                  <a:gd name="adj" fmla="val 8073"/>
                </a:avLst>
              </a:prstGeom>
              <a:solidFill>
                <a:srgbClr val="FFFFFF"/>
              </a:solidFill>
              <a:ln cap="sq">
                <a:noFill/>
                <a:prstDash val="solid"/>
                <a:miter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932297" y="4687441"/>
                <a:ext cx="1563545" cy="33342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Innovative Technology</a:t>
                </a:r>
              </a:p>
            </p:txBody>
          </p:sp>
          <p:sp>
            <p:nvSpPr>
              <p:cNvPr id="19" name="TextBox 19"/>
              <p:cNvSpPr txBox="1"/>
              <p:nvPr/>
            </p:nvSpPr>
            <p:spPr>
              <a:xfrm>
                <a:off x="932297" y="5784982"/>
                <a:ext cx="1563545" cy="33337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Strong </a:t>
                </a:r>
              </a:p>
              <a:p>
                <a:pPr marL="0" lvl="0" indent="0" algn="l"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u="none" strike="noStrike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Brand Equity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932297" y="3589900"/>
                <a:ext cx="1563545" cy="33322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>
                  <a:lnSpc>
                    <a:spcPts val="1320"/>
                  </a:lnSpc>
                </a:pPr>
                <a:r>
                  <a:rPr lang="en-US" sz="1100" b="1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Market </a:t>
                </a:r>
              </a:p>
              <a:p>
                <a:pPr>
                  <a:lnSpc>
                    <a:spcPts val="1320"/>
                  </a:lnSpc>
                  <a:spcBef>
                    <a:spcPct val="0"/>
                  </a:spcBef>
                </a:pPr>
                <a:r>
                  <a:rPr lang="en-US" sz="1100" b="1" dirty="0">
                    <a:solidFill>
                      <a:srgbClr val="991C29"/>
                    </a:solidFill>
                    <a:latin typeface="Open Sauce Sans" panose="00000500000000000000" pitchFamily="2" charset="0"/>
                  </a:rPr>
                  <a:t>Dominance</a:t>
                </a:r>
              </a:p>
            </p:txBody>
          </p:sp>
          <p:sp>
            <p:nvSpPr>
              <p:cNvPr id="21" name="AutoShape 21"/>
              <p:cNvSpPr/>
              <p:nvPr/>
            </p:nvSpPr>
            <p:spPr>
              <a:xfrm>
                <a:off x="854791" y="3612446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2" name="AutoShape 22"/>
              <p:cNvSpPr/>
              <p:nvPr/>
            </p:nvSpPr>
            <p:spPr>
              <a:xfrm>
                <a:off x="854791" y="4709987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23" name="AutoShape 23"/>
              <p:cNvSpPr/>
              <p:nvPr/>
            </p:nvSpPr>
            <p:spPr>
              <a:xfrm>
                <a:off x="854791" y="5807231"/>
                <a:ext cx="0" cy="297658"/>
              </a:xfrm>
              <a:prstGeom prst="line">
                <a:avLst/>
              </a:prstGeom>
              <a:ln w="38100" cap="flat">
                <a:solidFill>
                  <a:srgbClr val="991C29"/>
                </a:solidFill>
                <a:prstDash val="solid"/>
                <a:headEnd type="none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51" name="TextBox 51"/>
              <p:cNvSpPr txBox="1"/>
              <p:nvPr/>
            </p:nvSpPr>
            <p:spPr>
              <a:xfrm>
                <a:off x="1661263" y="1400433"/>
                <a:ext cx="1509228" cy="164134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3999"/>
                  </a:lnSpc>
                </a:pPr>
                <a:r>
                  <a:rPr lang="en-US" sz="9999" dirty="0">
                    <a:solidFill>
                      <a:srgbClr val="FFFFFF">
                        <a:alpha val="19608"/>
                      </a:srgbClr>
                    </a:solidFill>
                    <a:latin typeface="Open Sauce Sans Black" panose="00000A00000000000000" pitchFamily="2" charset="0"/>
                  </a:rPr>
                  <a:t>S</a:t>
                </a:r>
              </a:p>
            </p:txBody>
          </p:sp>
          <p:sp>
            <p:nvSpPr>
              <p:cNvPr id="58" name="AutoShape 58"/>
              <p:cNvSpPr/>
              <p:nvPr/>
            </p:nvSpPr>
            <p:spPr>
              <a:xfrm>
                <a:off x="840504" y="2093987"/>
                <a:ext cx="0" cy="1107710"/>
              </a:xfrm>
              <a:prstGeom prst="line">
                <a:avLst/>
              </a:prstGeom>
              <a:ln w="9525" cap="flat">
                <a:solidFill>
                  <a:srgbClr val="FFFFFF"/>
                </a:solidFill>
                <a:prstDash val="solid"/>
                <a:headEnd type="oval" w="sm" len="sm"/>
                <a:tailEnd type="none" w="sm" len="sm"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62" name="TextBox 62"/>
              <p:cNvSpPr txBox="1"/>
              <p:nvPr/>
            </p:nvSpPr>
            <p:spPr>
              <a:xfrm>
                <a:off x="835741" y="3984950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Leading the industry with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unrivaled market share</a:t>
                </a:r>
              </a:p>
            </p:txBody>
          </p:sp>
          <p:sp>
            <p:nvSpPr>
              <p:cNvPr id="63" name="TextBox 63"/>
              <p:cNvSpPr txBox="1"/>
              <p:nvPr/>
            </p:nvSpPr>
            <p:spPr>
              <a:xfrm>
                <a:off x="835741" y="5082491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Strong brand recognition fosters customer loyalty and trust</a:t>
                </a:r>
              </a:p>
            </p:txBody>
          </p:sp>
          <p:sp>
            <p:nvSpPr>
              <p:cNvPr id="64" name="TextBox 64"/>
              <p:cNvSpPr txBox="1"/>
              <p:nvPr/>
            </p:nvSpPr>
            <p:spPr>
              <a:xfrm>
                <a:off x="835741" y="6180032"/>
                <a:ext cx="1954427" cy="273408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Recognizable brand, </a:t>
                </a:r>
              </a:p>
              <a:p>
                <a:pPr marL="0" lvl="0" indent="0" algn="l">
                  <a:lnSpc>
                    <a:spcPts val="1080"/>
                  </a:lnSpc>
                  <a:spcBef>
                    <a:spcPct val="0"/>
                  </a:spcBef>
                </a:pPr>
                <a:r>
                  <a:rPr lang="en-US" sz="900" u="none" strike="noStrike" dirty="0">
                    <a:solidFill>
                      <a:srgbClr val="606060">
                        <a:alpha val="94902"/>
                      </a:srgbClr>
                    </a:solidFill>
                    <a:latin typeface="Open Sauce Sans Light" panose="00000400000000000000" pitchFamily="2" charset="0"/>
                  </a:rPr>
                  <a:t>instilling trust and loyalty</a:t>
                </a:r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0096CFBD-F3C4-076A-AE3A-29D63B115151}"/>
                </a:ext>
              </a:extLst>
            </p:cNvPr>
            <p:cNvGrpSpPr/>
            <p:nvPr/>
          </p:nvGrpSpPr>
          <p:grpSpPr>
            <a:xfrm>
              <a:off x="2206389" y="734569"/>
              <a:ext cx="6280622" cy="686554"/>
              <a:chOff x="2205689" y="734569"/>
              <a:chExt cx="6280622" cy="686554"/>
            </a:xfrm>
          </p:grpSpPr>
          <p:sp>
            <p:nvSpPr>
              <p:cNvPr id="56" name="TextBox 56"/>
              <p:cNvSpPr txBox="1"/>
              <p:nvPr/>
            </p:nvSpPr>
            <p:spPr>
              <a:xfrm>
                <a:off x="2205689" y="1002023"/>
                <a:ext cx="6280622" cy="419100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360"/>
                  </a:lnSpc>
                </a:pPr>
                <a:r>
                  <a:rPr lang="en-US" sz="2800" spc="140" dirty="0">
                    <a:solidFill>
                      <a:srgbClr val="FFFFFF"/>
                    </a:solidFill>
                    <a:latin typeface="Open Sauce Sans Black" panose="00000A00000000000000" pitchFamily="2" charset="0"/>
                  </a:rPr>
                  <a:t>BUSINESS SWOT ANALYSIS</a:t>
                </a:r>
              </a:p>
            </p:txBody>
          </p:sp>
          <p:sp>
            <p:nvSpPr>
              <p:cNvPr id="57" name="TextBox 57"/>
              <p:cNvSpPr txBox="1"/>
              <p:nvPr/>
            </p:nvSpPr>
            <p:spPr>
              <a:xfrm>
                <a:off x="3607357" y="734569"/>
                <a:ext cx="3477286" cy="20649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1736"/>
                  </a:lnSpc>
                </a:pPr>
                <a:r>
                  <a:rPr lang="en-US" sz="1250" dirty="0">
                    <a:solidFill>
                      <a:srgbClr val="FFFFFF"/>
                    </a:solidFill>
                    <a:latin typeface="Open Sauce Sans" panose="00000500000000000000" pitchFamily="2" charset="0"/>
                  </a:rPr>
                  <a:t>Company Name</a:t>
                </a:r>
              </a:p>
            </p:txBody>
          </p:sp>
        </p:grpSp>
        <p:sp>
          <p:nvSpPr>
            <p:cNvPr id="2" name="TemplateLAB"/>
            <p:cNvSpPr/>
            <p:nvPr/>
          </p:nvSpPr>
          <p:spPr>
            <a:xfrm rot="-5400000">
              <a:off x="9968736" y="6042882"/>
              <a:ext cx="680446" cy="112274"/>
            </a:xfrm>
            <a:custGeom>
              <a:avLst/>
              <a:gdLst/>
              <a:ahLst/>
              <a:cxnLst/>
              <a:rect l="l" t="t" r="r" b="b"/>
              <a:pathLst>
                <a:path w="680446" h="112274">
                  <a:moveTo>
                    <a:pt x="0" y="0"/>
                  </a:moveTo>
                  <a:lnTo>
                    <a:pt x="680446" y="0"/>
                  </a:lnTo>
                  <a:lnTo>
                    <a:pt x="680446" y="112273"/>
                  </a:lnTo>
                  <a:lnTo>
                    <a:pt x="0" y="112273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endParaRPr lang="en-US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125</Words>
  <Application>Microsoft Office PowerPoint</Application>
  <PresentationFormat>Custom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Open Sauce Sans Light</vt:lpstr>
      <vt:lpstr>Open Sauce Sans Black</vt:lpstr>
      <vt:lpstr>Calibri</vt:lpstr>
      <vt:lpstr>Open Sauce Sans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SWOT Analysis Templates (Landscape)</dc:title>
  <dc:creator>Hoang Anh</dc:creator>
  <cp:lastModifiedBy>Hoang Anh</cp:lastModifiedBy>
  <cp:revision>28</cp:revision>
  <dcterms:created xsi:type="dcterms:W3CDTF">2006-08-16T00:00:00Z</dcterms:created>
  <dcterms:modified xsi:type="dcterms:W3CDTF">2024-01-26T17:07:14Z</dcterms:modified>
  <dc:identifier>DAF66AsoOy8</dc:identifier>
</cp:coreProperties>
</file>